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2" r:id="rId4"/>
    <p:sldMasterId id="2147483720" r:id="rId5"/>
    <p:sldMasterId id="2147483738" r:id="rId6"/>
  </p:sldMasterIdLst>
  <p:notesMasterIdLst>
    <p:notesMasterId r:id="rId17"/>
  </p:notesMasterIdLst>
  <p:sldIdLst>
    <p:sldId id="256" r:id="rId7"/>
    <p:sldId id="263" r:id="rId8"/>
    <p:sldId id="276" r:id="rId9"/>
    <p:sldId id="261" r:id="rId10"/>
    <p:sldId id="277" r:id="rId11"/>
    <p:sldId id="278" r:id="rId12"/>
    <p:sldId id="279" r:id="rId13"/>
    <p:sldId id="280" r:id="rId14"/>
    <p:sldId id="267" r:id="rId15"/>
    <p:sldId id="266"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D233"/>
    <a:srgbClr val="F8D22F"/>
    <a:srgbClr val="344529"/>
    <a:srgbClr val="2B3922"/>
    <a:srgbClr val="2E3722"/>
    <a:srgbClr val="FCF7F1"/>
    <a:srgbClr val="5CC6D6"/>
    <a:srgbClr val="F03F2B"/>
    <a:srgbClr val="3488A0"/>
    <a:srgbClr val="5790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71111" autoAdjust="0"/>
  </p:normalViewPr>
  <p:slideViewPr>
    <p:cSldViewPr snapToGrid="0">
      <p:cViewPr varScale="1">
        <p:scale>
          <a:sx n="91" d="100"/>
          <a:sy n="91" d="100"/>
        </p:scale>
        <p:origin x="76" y="2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s>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A66772-F185-4D58-B8BB-E9370D7A7A2B}"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40FC4FFE-8987-4A26-B7F4-8A516F18ADAE}">
      <dgm:prSet/>
      <dgm:spPr/>
      <dgm:t>
        <a:bodyPr/>
        <a:lstStyle/>
        <a:p>
          <a:pPr>
            <a:lnSpc>
              <a:spcPct val="100000"/>
            </a:lnSpc>
            <a:defRPr cap="all"/>
          </a:pPr>
          <a:r>
            <a:rPr lang="en-US" b="1" dirty="0"/>
            <a:t>Empower public account committees</a:t>
          </a:r>
        </a:p>
      </dgm:t>
    </dgm:pt>
    <dgm:pt modelId="{CAD7EF86-FB23-41F6-BF42-040B36DEFDB1}" type="parTrans" cxnId="{C7AD8469-3C68-4AF9-AB82-79B0043AA120}">
      <dgm:prSet/>
      <dgm:spPr/>
      <dgm:t>
        <a:bodyPr/>
        <a:lstStyle/>
        <a:p>
          <a:endParaRPr lang="en-US"/>
        </a:p>
      </dgm:t>
    </dgm:pt>
    <dgm:pt modelId="{5B62599A-5C9B-48E7-896E-EA782AC60C8B}" type="sibTrans" cxnId="{C7AD8469-3C68-4AF9-AB82-79B0043AA120}">
      <dgm:prSet/>
      <dgm:spPr/>
      <dgm:t>
        <a:bodyPr/>
        <a:lstStyle/>
        <a:p>
          <a:endParaRPr lang="en-US"/>
        </a:p>
      </dgm:t>
    </dgm:pt>
    <dgm:pt modelId="{49225C73-1633-42F1-AB3B-7CB183E5F8B8}">
      <dgm:prSet custT="1"/>
      <dgm:spPr/>
      <dgm:t>
        <a:bodyPr/>
        <a:lstStyle/>
        <a:p>
          <a:pPr>
            <a:lnSpc>
              <a:spcPct val="100000"/>
            </a:lnSpc>
            <a:defRPr cap="all"/>
          </a:pPr>
          <a:r>
            <a:rPr lang="en-US" sz="1600" b="1" dirty="0"/>
            <a:t>Promote performance based budgets with clear Key performance indicators</a:t>
          </a:r>
        </a:p>
      </dgm:t>
    </dgm:pt>
    <dgm:pt modelId="{1A0E2090-1D4F-438A-8766-B6030CE01ADD}" type="parTrans" cxnId="{A9154303-8225-4248-91DC-1B0156A35F07}">
      <dgm:prSet/>
      <dgm:spPr/>
      <dgm:t>
        <a:bodyPr/>
        <a:lstStyle/>
        <a:p>
          <a:endParaRPr lang="en-US"/>
        </a:p>
      </dgm:t>
    </dgm:pt>
    <dgm:pt modelId="{9646853A-8964-4519-A5B1-0B7D18B2983D}" type="sibTrans" cxnId="{A9154303-8225-4248-91DC-1B0156A35F07}">
      <dgm:prSet/>
      <dgm:spPr/>
      <dgm:t>
        <a:bodyPr/>
        <a:lstStyle/>
        <a:p>
          <a:endParaRPr lang="en-US"/>
        </a:p>
      </dgm:t>
    </dgm:pt>
    <dgm:pt modelId="{1C383F32-22E8-4F62-A3E0-BDC3D5F48992}">
      <dgm:prSet custT="1"/>
      <dgm:spPr/>
      <dgm:t>
        <a:bodyPr/>
        <a:lstStyle/>
        <a:p>
          <a:pPr>
            <a:lnSpc>
              <a:spcPct val="100000"/>
            </a:lnSpc>
            <a:defRPr cap="all"/>
          </a:pPr>
          <a:r>
            <a:rPr lang="en-US" sz="1600" b="1" dirty="0"/>
            <a:t>Promote reporting </a:t>
          </a:r>
          <a:br>
            <a:rPr lang="en-US" sz="1600" b="1" dirty="0"/>
          </a:br>
          <a:r>
            <a:rPr lang="en-US" sz="1600" b="1" dirty="0"/>
            <a:t>on international commitments through the budget</a:t>
          </a:r>
        </a:p>
      </dgm:t>
    </dgm:pt>
    <dgm:pt modelId="{A7920A2F-3244-4159-AF04-6A1D38B7B317}" type="parTrans" cxnId="{C4CCE57E-E871-46D6-BAD5-880252C95D22}">
      <dgm:prSet/>
      <dgm:spPr/>
      <dgm:t>
        <a:bodyPr/>
        <a:lstStyle/>
        <a:p>
          <a:endParaRPr lang="en-US"/>
        </a:p>
      </dgm:t>
    </dgm:pt>
    <dgm:pt modelId="{8500F72A-2C6D-4FDF-9C1D-CA691380EB0B}" type="sibTrans" cxnId="{C4CCE57E-E871-46D6-BAD5-880252C95D22}">
      <dgm:prSet/>
      <dgm:spPr/>
      <dgm:t>
        <a:bodyPr/>
        <a:lstStyle/>
        <a:p>
          <a:endParaRPr lang="en-US"/>
        </a:p>
      </dgm:t>
    </dgm:pt>
    <dgm:pt modelId="{1377D3D9-4ABE-49EF-ACD6-737373386608}">
      <dgm:prSet custT="1"/>
      <dgm:spPr/>
      <dgm:t>
        <a:bodyPr/>
        <a:lstStyle/>
        <a:p>
          <a:pPr>
            <a:lnSpc>
              <a:spcPct val="100000"/>
            </a:lnSpc>
            <a:defRPr cap="all"/>
          </a:pPr>
          <a:r>
            <a:rPr lang="en-GB" sz="1600" b="1" dirty="0"/>
            <a:t>Exercise a measure of control over the debt ceiling of government</a:t>
          </a:r>
          <a:endParaRPr lang="en-MU" sz="1600" b="1" dirty="0"/>
        </a:p>
      </dgm:t>
    </dgm:pt>
    <dgm:pt modelId="{5E260204-542A-43DF-8D32-68AEE58EEBFF}" type="parTrans" cxnId="{B3CCE36C-8B72-4BB2-A14B-8650C8A743D0}">
      <dgm:prSet/>
      <dgm:spPr/>
      <dgm:t>
        <a:bodyPr/>
        <a:lstStyle/>
        <a:p>
          <a:endParaRPr lang="en-MU"/>
        </a:p>
      </dgm:t>
    </dgm:pt>
    <dgm:pt modelId="{CD2BEAE7-F541-4183-A7ED-824FCE720F36}" type="sibTrans" cxnId="{B3CCE36C-8B72-4BB2-A14B-8650C8A743D0}">
      <dgm:prSet/>
      <dgm:spPr/>
      <dgm:t>
        <a:bodyPr/>
        <a:lstStyle/>
        <a:p>
          <a:endParaRPr lang="en-MU"/>
        </a:p>
      </dgm:t>
    </dgm:pt>
    <dgm:pt modelId="{50B3CE7C-E10B-4E23-BD93-03664997C932}" type="pres">
      <dgm:prSet presAssocID="{01A66772-F185-4D58-B8BB-E9370D7A7A2B}" presName="root" presStyleCnt="0">
        <dgm:presLayoutVars>
          <dgm:dir/>
          <dgm:resizeHandles val="exact"/>
        </dgm:presLayoutVars>
      </dgm:prSet>
      <dgm:spPr/>
    </dgm:pt>
    <dgm:pt modelId="{DE9CE479-E4AE-4283-AEF1-10C1535B4324}" type="pres">
      <dgm:prSet presAssocID="{40FC4FFE-8987-4A26-B7F4-8A516F18ADAE}" presName="compNode" presStyleCnt="0"/>
      <dgm:spPr/>
    </dgm:pt>
    <dgm:pt modelId="{B59FCF02-CAD2-4D6F-9542-AD86711168CA}" type="pres">
      <dgm:prSet presAssocID="{40FC4FFE-8987-4A26-B7F4-8A516F18ADAE}" presName="iconBgRect" presStyleLbl="bgShp" presStyleIdx="0" presStyleCnt="4"/>
      <dgm:spPr/>
    </dgm:pt>
    <dgm:pt modelId="{7C175B98-93F4-4D7C-BB95-1514AB879CD5}" type="pres">
      <dgm:prSet presAssocID="{40FC4FFE-8987-4A26-B7F4-8A516F18ADAE}"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Board Of Directors with solid fill"/>
        </a:ext>
      </dgm:extLst>
    </dgm:pt>
    <dgm:pt modelId="{677A3090-5F01-43FD-9FA6-C0420AD80FD6}" type="pres">
      <dgm:prSet presAssocID="{40FC4FFE-8987-4A26-B7F4-8A516F18ADAE}" presName="spaceRect" presStyleCnt="0"/>
      <dgm:spPr/>
    </dgm:pt>
    <dgm:pt modelId="{127117FB-F8A7-4A20-A8A7-EC686DDC76D0}" type="pres">
      <dgm:prSet presAssocID="{40FC4FFE-8987-4A26-B7F4-8A516F18ADAE}" presName="textRect" presStyleLbl="revTx" presStyleIdx="0" presStyleCnt="4">
        <dgm:presLayoutVars>
          <dgm:chMax val="1"/>
          <dgm:chPref val="1"/>
        </dgm:presLayoutVars>
      </dgm:prSet>
      <dgm:spPr/>
    </dgm:pt>
    <dgm:pt modelId="{FD1EED9C-83D3-41AD-A09B-D3B36354168F}" type="pres">
      <dgm:prSet presAssocID="{5B62599A-5C9B-48E7-896E-EA782AC60C8B}" presName="sibTrans" presStyleCnt="0"/>
      <dgm:spPr/>
    </dgm:pt>
    <dgm:pt modelId="{C998AB0A-577D-44AA-A068-F634DDE7BD47}" type="pres">
      <dgm:prSet presAssocID="{49225C73-1633-42F1-AB3B-7CB183E5F8B8}" presName="compNode" presStyleCnt="0"/>
      <dgm:spPr/>
    </dgm:pt>
    <dgm:pt modelId="{BCD8CDD9-0C56-4401-ADB1-8B48DAB2C96F}" type="pres">
      <dgm:prSet presAssocID="{49225C73-1633-42F1-AB3B-7CB183E5F8B8}" presName="iconBgRect" presStyleLbl="bgShp" presStyleIdx="1" presStyleCnt="4"/>
      <dgm:spPr>
        <a:solidFill>
          <a:srgbClr val="00B0F0"/>
        </a:solidFill>
      </dgm:spPr>
    </dgm:pt>
    <dgm:pt modelId="{DB4CA7C4-FCA1-4127-B20A-2A5C031A3CF4}" type="pres">
      <dgm:prSet presAssocID="{49225C73-1633-42F1-AB3B-7CB183E5F8B8}"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Presentation with bar chart"/>
        </a:ext>
      </dgm:extLst>
    </dgm:pt>
    <dgm:pt modelId="{9B0C8FBF-0BDD-48A5-967E-F3FE71659F6A}" type="pres">
      <dgm:prSet presAssocID="{49225C73-1633-42F1-AB3B-7CB183E5F8B8}" presName="spaceRect" presStyleCnt="0"/>
      <dgm:spPr/>
    </dgm:pt>
    <dgm:pt modelId="{7E6FE37A-5DB0-4899-9FCB-0CE39BC185F8}" type="pres">
      <dgm:prSet presAssocID="{49225C73-1633-42F1-AB3B-7CB183E5F8B8}" presName="textRect" presStyleLbl="revTx" presStyleIdx="1" presStyleCnt="4">
        <dgm:presLayoutVars>
          <dgm:chMax val="1"/>
          <dgm:chPref val="1"/>
        </dgm:presLayoutVars>
      </dgm:prSet>
      <dgm:spPr/>
    </dgm:pt>
    <dgm:pt modelId="{5A266296-0042-402F-92EF-D59AB148E92E}" type="pres">
      <dgm:prSet presAssocID="{9646853A-8964-4519-A5B1-0B7D18B2983D}" presName="sibTrans" presStyleCnt="0"/>
      <dgm:spPr/>
    </dgm:pt>
    <dgm:pt modelId="{ECFA770B-DE2C-4683-A038-58D0FE44BC27}" type="pres">
      <dgm:prSet presAssocID="{1C383F32-22E8-4F62-A3E0-BDC3D5F48992}" presName="compNode" presStyleCnt="0"/>
      <dgm:spPr/>
    </dgm:pt>
    <dgm:pt modelId="{FF93E135-77D6-48A0-8871-9BC93D705D06}" type="pres">
      <dgm:prSet presAssocID="{1C383F32-22E8-4F62-A3E0-BDC3D5F48992}" presName="iconBgRect" presStyleLbl="bgShp" presStyleIdx="2" presStyleCnt="4"/>
      <dgm:spPr>
        <a:solidFill>
          <a:srgbClr val="F8D22F"/>
        </a:solidFill>
      </dgm:spPr>
    </dgm:pt>
    <dgm:pt modelId="{39509775-983E-4110-B989-EE2CD6514BE0}" type="pres">
      <dgm:prSet presAssocID="{1C383F32-22E8-4F62-A3E0-BDC3D5F48992}" presName="iconRect" presStyleLbl="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Blueprint with solid fill"/>
        </a:ext>
      </dgm:extLst>
    </dgm:pt>
    <dgm:pt modelId="{493B43B2-705C-4AE5-8A77-D8DEEDA1B5CF}" type="pres">
      <dgm:prSet presAssocID="{1C383F32-22E8-4F62-A3E0-BDC3D5F48992}" presName="spaceRect" presStyleCnt="0"/>
      <dgm:spPr/>
    </dgm:pt>
    <dgm:pt modelId="{1AEDC777-00B3-41D7-9AE1-23D741E941C3}" type="pres">
      <dgm:prSet presAssocID="{1C383F32-22E8-4F62-A3E0-BDC3D5F48992}" presName="textRect" presStyleLbl="revTx" presStyleIdx="2" presStyleCnt="4">
        <dgm:presLayoutVars>
          <dgm:chMax val="1"/>
          <dgm:chPref val="1"/>
        </dgm:presLayoutVars>
      </dgm:prSet>
      <dgm:spPr/>
    </dgm:pt>
    <dgm:pt modelId="{BDCB38DB-5F94-431A-B5D5-F5509504A68F}" type="pres">
      <dgm:prSet presAssocID="{8500F72A-2C6D-4FDF-9C1D-CA691380EB0B}" presName="sibTrans" presStyleCnt="0"/>
      <dgm:spPr/>
    </dgm:pt>
    <dgm:pt modelId="{C1A03DD7-9083-4CD4-AD3C-0DE014E4A301}" type="pres">
      <dgm:prSet presAssocID="{1377D3D9-4ABE-49EF-ACD6-737373386608}" presName="compNode" presStyleCnt="0"/>
      <dgm:spPr/>
    </dgm:pt>
    <dgm:pt modelId="{58922947-C65B-47A5-8E82-567BAC8BBB59}" type="pres">
      <dgm:prSet presAssocID="{1377D3D9-4ABE-49EF-ACD6-737373386608}" presName="iconBgRect" presStyleLbl="bgShp" presStyleIdx="3" presStyleCnt="4"/>
      <dgm:spPr>
        <a:solidFill>
          <a:srgbClr val="B8D233"/>
        </a:solidFill>
      </dgm:spPr>
    </dgm:pt>
    <dgm:pt modelId="{70AAC3BB-B95A-412C-85E3-4F10ABC70234}" type="pres">
      <dgm:prSet presAssocID="{1377D3D9-4ABE-49EF-ACD6-737373386608}"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Alarm Ringing with solid fill"/>
        </a:ext>
      </dgm:extLst>
    </dgm:pt>
    <dgm:pt modelId="{63CB110F-5F7D-4C36-A9DE-FC63D3DD7F78}" type="pres">
      <dgm:prSet presAssocID="{1377D3D9-4ABE-49EF-ACD6-737373386608}" presName="spaceRect" presStyleCnt="0"/>
      <dgm:spPr/>
    </dgm:pt>
    <dgm:pt modelId="{D93039D9-5BDE-4C8D-8A4A-7BAE10788EC5}" type="pres">
      <dgm:prSet presAssocID="{1377D3D9-4ABE-49EF-ACD6-737373386608}" presName="textRect" presStyleLbl="revTx" presStyleIdx="3" presStyleCnt="4">
        <dgm:presLayoutVars>
          <dgm:chMax val="1"/>
          <dgm:chPref val="1"/>
        </dgm:presLayoutVars>
      </dgm:prSet>
      <dgm:spPr/>
    </dgm:pt>
  </dgm:ptLst>
  <dgm:cxnLst>
    <dgm:cxn modelId="{A9154303-8225-4248-91DC-1B0156A35F07}" srcId="{01A66772-F185-4D58-B8BB-E9370D7A7A2B}" destId="{49225C73-1633-42F1-AB3B-7CB183E5F8B8}" srcOrd="1" destOrd="0" parTransId="{1A0E2090-1D4F-438A-8766-B6030CE01ADD}" sibTransId="{9646853A-8964-4519-A5B1-0B7D18B2983D}"/>
    <dgm:cxn modelId="{A6E2D739-1676-4A79-9C27-DF88A002AE13}" type="presOf" srcId="{1377D3D9-4ABE-49EF-ACD6-737373386608}" destId="{D93039D9-5BDE-4C8D-8A4A-7BAE10788EC5}" srcOrd="0" destOrd="0" presId="urn:microsoft.com/office/officeart/2018/5/layout/IconCircleLabelList"/>
    <dgm:cxn modelId="{7A710F69-5154-4855-ACF5-BC7C1BF85A80}" type="presOf" srcId="{49225C73-1633-42F1-AB3B-7CB183E5F8B8}" destId="{7E6FE37A-5DB0-4899-9FCB-0CE39BC185F8}" srcOrd="0" destOrd="0" presId="urn:microsoft.com/office/officeart/2018/5/layout/IconCircleLabelList"/>
    <dgm:cxn modelId="{C7AD8469-3C68-4AF9-AB82-79B0043AA120}" srcId="{01A66772-F185-4D58-B8BB-E9370D7A7A2B}" destId="{40FC4FFE-8987-4A26-B7F4-8A516F18ADAE}" srcOrd="0" destOrd="0" parTransId="{CAD7EF86-FB23-41F6-BF42-040B36DEFDB1}" sibTransId="{5B62599A-5C9B-48E7-896E-EA782AC60C8B}"/>
    <dgm:cxn modelId="{676D3A6A-6EA7-4483-BB12-0BD4A7D7AF9D}" type="presOf" srcId="{01A66772-F185-4D58-B8BB-E9370D7A7A2B}" destId="{50B3CE7C-E10B-4E23-BD93-03664997C932}" srcOrd="0" destOrd="0" presId="urn:microsoft.com/office/officeart/2018/5/layout/IconCircleLabelList"/>
    <dgm:cxn modelId="{B3CCE36C-8B72-4BB2-A14B-8650C8A743D0}" srcId="{01A66772-F185-4D58-B8BB-E9370D7A7A2B}" destId="{1377D3D9-4ABE-49EF-ACD6-737373386608}" srcOrd="3" destOrd="0" parTransId="{5E260204-542A-43DF-8D32-68AEE58EEBFF}" sibTransId="{CD2BEAE7-F541-4183-A7ED-824FCE720F36}"/>
    <dgm:cxn modelId="{1496FC70-DB8B-48D4-98DE-DD2856E389EE}" type="presOf" srcId="{1C383F32-22E8-4F62-A3E0-BDC3D5F48992}" destId="{1AEDC777-00B3-41D7-9AE1-23D741E941C3}" srcOrd="0" destOrd="0" presId="urn:microsoft.com/office/officeart/2018/5/layout/IconCircleLabelList"/>
    <dgm:cxn modelId="{C4CCE57E-E871-46D6-BAD5-880252C95D22}" srcId="{01A66772-F185-4D58-B8BB-E9370D7A7A2B}" destId="{1C383F32-22E8-4F62-A3E0-BDC3D5F48992}" srcOrd="2" destOrd="0" parTransId="{A7920A2F-3244-4159-AF04-6A1D38B7B317}" sibTransId="{8500F72A-2C6D-4FDF-9C1D-CA691380EB0B}"/>
    <dgm:cxn modelId="{355227E3-55E0-4343-BC8D-FC0EB1694F48}" type="presOf" srcId="{40FC4FFE-8987-4A26-B7F4-8A516F18ADAE}" destId="{127117FB-F8A7-4A20-A8A7-EC686DDC76D0}" srcOrd="0" destOrd="0" presId="urn:microsoft.com/office/officeart/2018/5/layout/IconCircleLabelList"/>
    <dgm:cxn modelId="{555498CB-3ED1-404E-A25F-EB243EFC5FB1}" type="presParOf" srcId="{50B3CE7C-E10B-4E23-BD93-03664997C932}" destId="{DE9CE479-E4AE-4283-AEF1-10C1535B4324}" srcOrd="0" destOrd="0" presId="urn:microsoft.com/office/officeart/2018/5/layout/IconCircleLabelList"/>
    <dgm:cxn modelId="{11F12D49-CD08-4D50-BD13-3ECBC3A476A4}" type="presParOf" srcId="{DE9CE479-E4AE-4283-AEF1-10C1535B4324}" destId="{B59FCF02-CAD2-4D6F-9542-AD86711168CA}" srcOrd="0" destOrd="0" presId="urn:microsoft.com/office/officeart/2018/5/layout/IconCircleLabelList"/>
    <dgm:cxn modelId="{F443A659-540B-487B-97F9-49219CF60D6B}" type="presParOf" srcId="{DE9CE479-E4AE-4283-AEF1-10C1535B4324}" destId="{7C175B98-93F4-4D7C-BB95-1514AB879CD5}" srcOrd="1" destOrd="0" presId="urn:microsoft.com/office/officeart/2018/5/layout/IconCircleLabelList"/>
    <dgm:cxn modelId="{A503D7AB-7D64-4163-93B5-1CEEDAE81823}" type="presParOf" srcId="{DE9CE479-E4AE-4283-AEF1-10C1535B4324}" destId="{677A3090-5F01-43FD-9FA6-C0420AD80FD6}" srcOrd="2" destOrd="0" presId="urn:microsoft.com/office/officeart/2018/5/layout/IconCircleLabelList"/>
    <dgm:cxn modelId="{780188ED-7DCE-45BB-B6AF-91BE48969612}" type="presParOf" srcId="{DE9CE479-E4AE-4283-AEF1-10C1535B4324}" destId="{127117FB-F8A7-4A20-A8A7-EC686DDC76D0}" srcOrd="3" destOrd="0" presId="urn:microsoft.com/office/officeart/2018/5/layout/IconCircleLabelList"/>
    <dgm:cxn modelId="{155719F8-A89B-4E96-BC49-C48BC717F480}" type="presParOf" srcId="{50B3CE7C-E10B-4E23-BD93-03664997C932}" destId="{FD1EED9C-83D3-41AD-A09B-D3B36354168F}" srcOrd="1" destOrd="0" presId="urn:microsoft.com/office/officeart/2018/5/layout/IconCircleLabelList"/>
    <dgm:cxn modelId="{2772E199-56B0-4310-A55E-67D00CA3E59E}" type="presParOf" srcId="{50B3CE7C-E10B-4E23-BD93-03664997C932}" destId="{C998AB0A-577D-44AA-A068-F634DDE7BD47}" srcOrd="2" destOrd="0" presId="urn:microsoft.com/office/officeart/2018/5/layout/IconCircleLabelList"/>
    <dgm:cxn modelId="{4E351D18-D97F-4B92-A608-2E9600B91C28}" type="presParOf" srcId="{C998AB0A-577D-44AA-A068-F634DDE7BD47}" destId="{BCD8CDD9-0C56-4401-ADB1-8B48DAB2C96F}" srcOrd="0" destOrd="0" presId="urn:microsoft.com/office/officeart/2018/5/layout/IconCircleLabelList"/>
    <dgm:cxn modelId="{B3DC724C-4569-4E9D-BD5A-49E4CD991FD0}" type="presParOf" srcId="{C998AB0A-577D-44AA-A068-F634DDE7BD47}" destId="{DB4CA7C4-FCA1-4127-B20A-2A5C031A3CF4}" srcOrd="1" destOrd="0" presId="urn:microsoft.com/office/officeart/2018/5/layout/IconCircleLabelList"/>
    <dgm:cxn modelId="{AD1AB552-CCE0-4911-BB9E-5D4A60B21F4F}" type="presParOf" srcId="{C998AB0A-577D-44AA-A068-F634DDE7BD47}" destId="{9B0C8FBF-0BDD-48A5-967E-F3FE71659F6A}" srcOrd="2" destOrd="0" presId="urn:microsoft.com/office/officeart/2018/5/layout/IconCircleLabelList"/>
    <dgm:cxn modelId="{8558F796-2D01-40FE-A21A-7530EEBC3BC3}" type="presParOf" srcId="{C998AB0A-577D-44AA-A068-F634DDE7BD47}" destId="{7E6FE37A-5DB0-4899-9FCB-0CE39BC185F8}" srcOrd="3" destOrd="0" presId="urn:microsoft.com/office/officeart/2018/5/layout/IconCircleLabelList"/>
    <dgm:cxn modelId="{1532E2BE-82E9-40A4-A6F7-40B60FC879AE}" type="presParOf" srcId="{50B3CE7C-E10B-4E23-BD93-03664997C932}" destId="{5A266296-0042-402F-92EF-D59AB148E92E}" srcOrd="3" destOrd="0" presId="urn:microsoft.com/office/officeart/2018/5/layout/IconCircleLabelList"/>
    <dgm:cxn modelId="{3A7F4DB9-1469-4F58-B633-24B7EEE084D1}" type="presParOf" srcId="{50B3CE7C-E10B-4E23-BD93-03664997C932}" destId="{ECFA770B-DE2C-4683-A038-58D0FE44BC27}" srcOrd="4" destOrd="0" presId="urn:microsoft.com/office/officeart/2018/5/layout/IconCircleLabelList"/>
    <dgm:cxn modelId="{91311827-CDAC-4BA8-B4A3-117AFD1CEE2D}" type="presParOf" srcId="{ECFA770B-DE2C-4683-A038-58D0FE44BC27}" destId="{FF93E135-77D6-48A0-8871-9BC93D705D06}" srcOrd="0" destOrd="0" presId="urn:microsoft.com/office/officeart/2018/5/layout/IconCircleLabelList"/>
    <dgm:cxn modelId="{83B7CA40-11B7-4507-8422-A40F02D469B2}" type="presParOf" srcId="{ECFA770B-DE2C-4683-A038-58D0FE44BC27}" destId="{39509775-983E-4110-B989-EE2CD6514BE0}" srcOrd="1" destOrd="0" presId="urn:microsoft.com/office/officeart/2018/5/layout/IconCircleLabelList"/>
    <dgm:cxn modelId="{A44BB251-01EB-4DEF-A28C-6D495183E4DC}" type="presParOf" srcId="{ECFA770B-DE2C-4683-A038-58D0FE44BC27}" destId="{493B43B2-705C-4AE5-8A77-D8DEEDA1B5CF}" srcOrd="2" destOrd="0" presId="urn:microsoft.com/office/officeart/2018/5/layout/IconCircleLabelList"/>
    <dgm:cxn modelId="{1EFA52DF-3C80-4DAA-BED6-AFE2F81796B2}" type="presParOf" srcId="{ECFA770B-DE2C-4683-A038-58D0FE44BC27}" destId="{1AEDC777-00B3-41D7-9AE1-23D741E941C3}" srcOrd="3" destOrd="0" presId="urn:microsoft.com/office/officeart/2018/5/layout/IconCircleLabelList"/>
    <dgm:cxn modelId="{DC0AD039-D6ED-4F15-A532-F642C83F83AF}" type="presParOf" srcId="{50B3CE7C-E10B-4E23-BD93-03664997C932}" destId="{BDCB38DB-5F94-431A-B5D5-F5509504A68F}" srcOrd="5" destOrd="0" presId="urn:microsoft.com/office/officeart/2018/5/layout/IconCircleLabelList"/>
    <dgm:cxn modelId="{E2ADEE8E-02D9-4BD2-AF89-E23FB9331B5B}" type="presParOf" srcId="{50B3CE7C-E10B-4E23-BD93-03664997C932}" destId="{C1A03DD7-9083-4CD4-AD3C-0DE014E4A301}" srcOrd="6" destOrd="0" presId="urn:microsoft.com/office/officeart/2018/5/layout/IconCircleLabelList"/>
    <dgm:cxn modelId="{4DCC9A3C-DE8F-4C74-BF72-C5A537FEFB70}" type="presParOf" srcId="{C1A03DD7-9083-4CD4-AD3C-0DE014E4A301}" destId="{58922947-C65B-47A5-8E82-567BAC8BBB59}" srcOrd="0" destOrd="0" presId="urn:microsoft.com/office/officeart/2018/5/layout/IconCircleLabelList"/>
    <dgm:cxn modelId="{0878DCAD-E921-474C-8614-BEF68F4A5D62}" type="presParOf" srcId="{C1A03DD7-9083-4CD4-AD3C-0DE014E4A301}" destId="{70AAC3BB-B95A-412C-85E3-4F10ABC70234}" srcOrd="1" destOrd="0" presId="urn:microsoft.com/office/officeart/2018/5/layout/IconCircleLabelList"/>
    <dgm:cxn modelId="{ECA53791-3C7D-452D-BE62-2EC7C93FB309}" type="presParOf" srcId="{C1A03DD7-9083-4CD4-AD3C-0DE014E4A301}" destId="{63CB110F-5F7D-4C36-A9DE-FC63D3DD7F78}" srcOrd="2" destOrd="0" presId="urn:microsoft.com/office/officeart/2018/5/layout/IconCircleLabelList"/>
    <dgm:cxn modelId="{E4CBBAAC-7133-48B2-BD05-3263ABF1D648}" type="presParOf" srcId="{C1A03DD7-9083-4CD4-AD3C-0DE014E4A301}" destId="{D93039D9-5BDE-4C8D-8A4A-7BAE10788EC5}"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9FCF02-CAD2-4D6F-9542-AD86711168CA}">
      <dsp:nvSpPr>
        <dsp:cNvPr id="0" name=""/>
        <dsp:cNvSpPr/>
      </dsp:nvSpPr>
      <dsp:spPr>
        <a:xfrm>
          <a:off x="774129" y="274575"/>
          <a:ext cx="1255425" cy="125542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175B98-93F4-4D7C-BB95-1514AB879CD5}">
      <dsp:nvSpPr>
        <dsp:cNvPr id="0" name=""/>
        <dsp:cNvSpPr/>
      </dsp:nvSpPr>
      <dsp:spPr>
        <a:xfrm>
          <a:off x="1041679" y="542125"/>
          <a:ext cx="720326" cy="7203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27117FB-F8A7-4A20-A8A7-EC686DDC76D0}">
      <dsp:nvSpPr>
        <dsp:cNvPr id="0" name=""/>
        <dsp:cNvSpPr/>
      </dsp:nvSpPr>
      <dsp:spPr>
        <a:xfrm>
          <a:off x="372805" y="1921036"/>
          <a:ext cx="2058075" cy="153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b="1" kern="1200" dirty="0"/>
            <a:t>Empower public account committees</a:t>
          </a:r>
        </a:p>
      </dsp:txBody>
      <dsp:txXfrm>
        <a:off x="372805" y="1921036"/>
        <a:ext cx="2058075" cy="1530000"/>
      </dsp:txXfrm>
    </dsp:sp>
    <dsp:sp modelId="{BCD8CDD9-0C56-4401-ADB1-8B48DAB2C96F}">
      <dsp:nvSpPr>
        <dsp:cNvPr id="0" name=""/>
        <dsp:cNvSpPr/>
      </dsp:nvSpPr>
      <dsp:spPr>
        <a:xfrm>
          <a:off x="3192368" y="274575"/>
          <a:ext cx="1255425" cy="1255425"/>
        </a:xfrm>
        <a:prstGeom prst="ellipse">
          <a:avLst/>
        </a:prstGeom>
        <a:solidFill>
          <a:srgbClr val="00B0F0"/>
        </a:solidFill>
        <a:ln>
          <a:noFill/>
        </a:ln>
        <a:effectLst/>
      </dsp:spPr>
      <dsp:style>
        <a:lnRef idx="0">
          <a:scrgbClr r="0" g="0" b="0"/>
        </a:lnRef>
        <a:fillRef idx="1">
          <a:scrgbClr r="0" g="0" b="0"/>
        </a:fillRef>
        <a:effectRef idx="0">
          <a:scrgbClr r="0" g="0" b="0"/>
        </a:effectRef>
        <a:fontRef idx="minor"/>
      </dsp:style>
    </dsp:sp>
    <dsp:sp modelId="{DB4CA7C4-FCA1-4127-B20A-2A5C031A3CF4}">
      <dsp:nvSpPr>
        <dsp:cNvPr id="0" name=""/>
        <dsp:cNvSpPr/>
      </dsp:nvSpPr>
      <dsp:spPr>
        <a:xfrm>
          <a:off x="3459917" y="542125"/>
          <a:ext cx="720326" cy="7203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E6FE37A-5DB0-4899-9FCB-0CE39BC185F8}">
      <dsp:nvSpPr>
        <dsp:cNvPr id="0" name=""/>
        <dsp:cNvSpPr/>
      </dsp:nvSpPr>
      <dsp:spPr>
        <a:xfrm>
          <a:off x="2791043" y="1921036"/>
          <a:ext cx="2058075" cy="153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b="1" kern="1200" dirty="0"/>
            <a:t>Promote performance based budgets with clear Key performance indicators</a:t>
          </a:r>
        </a:p>
      </dsp:txBody>
      <dsp:txXfrm>
        <a:off x="2791043" y="1921036"/>
        <a:ext cx="2058075" cy="1530000"/>
      </dsp:txXfrm>
    </dsp:sp>
    <dsp:sp modelId="{FF93E135-77D6-48A0-8871-9BC93D705D06}">
      <dsp:nvSpPr>
        <dsp:cNvPr id="0" name=""/>
        <dsp:cNvSpPr/>
      </dsp:nvSpPr>
      <dsp:spPr>
        <a:xfrm>
          <a:off x="5610606" y="274575"/>
          <a:ext cx="1255425" cy="1255425"/>
        </a:xfrm>
        <a:prstGeom prst="ellipse">
          <a:avLst/>
        </a:prstGeom>
        <a:solidFill>
          <a:srgbClr val="F8D22F"/>
        </a:solidFill>
        <a:ln>
          <a:noFill/>
        </a:ln>
        <a:effectLst/>
      </dsp:spPr>
      <dsp:style>
        <a:lnRef idx="0">
          <a:scrgbClr r="0" g="0" b="0"/>
        </a:lnRef>
        <a:fillRef idx="1">
          <a:scrgbClr r="0" g="0" b="0"/>
        </a:fillRef>
        <a:effectRef idx="0">
          <a:scrgbClr r="0" g="0" b="0"/>
        </a:effectRef>
        <a:fontRef idx="minor"/>
      </dsp:style>
    </dsp:sp>
    <dsp:sp modelId="{39509775-983E-4110-B989-EE2CD6514BE0}">
      <dsp:nvSpPr>
        <dsp:cNvPr id="0" name=""/>
        <dsp:cNvSpPr/>
      </dsp:nvSpPr>
      <dsp:spPr>
        <a:xfrm>
          <a:off x="5878155" y="542125"/>
          <a:ext cx="720326" cy="720326"/>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AEDC777-00B3-41D7-9AE1-23D741E941C3}">
      <dsp:nvSpPr>
        <dsp:cNvPr id="0" name=""/>
        <dsp:cNvSpPr/>
      </dsp:nvSpPr>
      <dsp:spPr>
        <a:xfrm>
          <a:off x="5209281" y="1921036"/>
          <a:ext cx="2058075" cy="153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b="1" kern="1200" dirty="0"/>
            <a:t>Promote reporting </a:t>
          </a:r>
          <a:br>
            <a:rPr lang="en-US" sz="1600" b="1" kern="1200" dirty="0"/>
          </a:br>
          <a:r>
            <a:rPr lang="en-US" sz="1600" b="1" kern="1200" dirty="0"/>
            <a:t>on international commitments through the budget</a:t>
          </a:r>
        </a:p>
      </dsp:txBody>
      <dsp:txXfrm>
        <a:off x="5209281" y="1921036"/>
        <a:ext cx="2058075" cy="1530000"/>
      </dsp:txXfrm>
    </dsp:sp>
    <dsp:sp modelId="{58922947-C65B-47A5-8E82-567BAC8BBB59}">
      <dsp:nvSpPr>
        <dsp:cNvPr id="0" name=""/>
        <dsp:cNvSpPr/>
      </dsp:nvSpPr>
      <dsp:spPr>
        <a:xfrm>
          <a:off x="8028844" y="274575"/>
          <a:ext cx="1255425" cy="1255425"/>
        </a:xfrm>
        <a:prstGeom prst="ellipse">
          <a:avLst/>
        </a:prstGeom>
        <a:solidFill>
          <a:srgbClr val="B8D233"/>
        </a:solidFill>
        <a:ln>
          <a:noFill/>
        </a:ln>
        <a:effectLst/>
      </dsp:spPr>
      <dsp:style>
        <a:lnRef idx="0">
          <a:scrgbClr r="0" g="0" b="0"/>
        </a:lnRef>
        <a:fillRef idx="1">
          <a:scrgbClr r="0" g="0" b="0"/>
        </a:fillRef>
        <a:effectRef idx="0">
          <a:scrgbClr r="0" g="0" b="0"/>
        </a:effectRef>
        <a:fontRef idx="minor"/>
      </dsp:style>
    </dsp:sp>
    <dsp:sp modelId="{70AAC3BB-B95A-412C-85E3-4F10ABC70234}">
      <dsp:nvSpPr>
        <dsp:cNvPr id="0" name=""/>
        <dsp:cNvSpPr/>
      </dsp:nvSpPr>
      <dsp:spPr>
        <a:xfrm>
          <a:off x="8296394" y="542125"/>
          <a:ext cx="720326" cy="720326"/>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9050"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3039D9-5BDE-4C8D-8A4A-7BAE10788EC5}">
      <dsp:nvSpPr>
        <dsp:cNvPr id="0" name=""/>
        <dsp:cNvSpPr/>
      </dsp:nvSpPr>
      <dsp:spPr>
        <a:xfrm>
          <a:off x="7627519" y="1921036"/>
          <a:ext cx="2058075" cy="153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GB" sz="1600" b="1" kern="1200" dirty="0"/>
            <a:t>Exercise a measure of control over the debt ceiling of government</a:t>
          </a:r>
          <a:endParaRPr lang="en-MU" sz="1600" b="1" kern="1200" dirty="0"/>
        </a:p>
      </dsp:txBody>
      <dsp:txXfrm>
        <a:off x="7627519" y="1921036"/>
        <a:ext cx="2058075" cy="153000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M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AA9C30-425D-4532-A555-F26822893F3C}" type="datetimeFigureOut">
              <a:rPr lang="en-MU" smtClean="0"/>
              <a:t>11/02/2022</a:t>
            </a:fld>
            <a:endParaRPr lang="en-M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M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M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B42E6F-6D31-4998-8AE5-FD8C7E82B544}" type="slidenum">
              <a:rPr lang="en-MU" smtClean="0"/>
              <a:t>‹#›</a:t>
            </a:fld>
            <a:endParaRPr lang="en-MU"/>
          </a:p>
        </p:txBody>
      </p:sp>
    </p:spTree>
    <p:extLst>
      <p:ext uri="{BB962C8B-B14F-4D97-AF65-F5344CB8AC3E}">
        <p14:creationId xmlns:p14="http://schemas.microsoft.com/office/powerpoint/2010/main" val="1452037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B42E6F-6D31-4998-8AE5-FD8C7E82B544}" type="slidenum">
              <a:rPr lang="en-MU" smtClean="0"/>
              <a:t>1</a:t>
            </a:fld>
            <a:endParaRPr lang="en-MU"/>
          </a:p>
        </p:txBody>
      </p:sp>
    </p:spTree>
    <p:extLst>
      <p:ext uri="{BB962C8B-B14F-4D97-AF65-F5344CB8AC3E}">
        <p14:creationId xmlns:p14="http://schemas.microsoft.com/office/powerpoint/2010/main" val="1742572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U" dirty="0"/>
          </a:p>
        </p:txBody>
      </p:sp>
      <p:sp>
        <p:nvSpPr>
          <p:cNvPr id="4" name="Slide Number Placeholder 3"/>
          <p:cNvSpPr>
            <a:spLocks noGrp="1"/>
          </p:cNvSpPr>
          <p:nvPr>
            <p:ph type="sldNum" sz="quarter" idx="5"/>
          </p:nvPr>
        </p:nvSpPr>
        <p:spPr/>
        <p:txBody>
          <a:bodyPr/>
          <a:lstStyle/>
          <a:p>
            <a:fld id="{05B42E6F-6D31-4998-8AE5-FD8C7E82B544}" type="slidenum">
              <a:rPr lang="en-MU" smtClean="0"/>
              <a:t>2</a:t>
            </a:fld>
            <a:endParaRPr lang="en-MU"/>
          </a:p>
        </p:txBody>
      </p:sp>
    </p:spTree>
    <p:extLst>
      <p:ext uri="{BB962C8B-B14F-4D97-AF65-F5344CB8AC3E}">
        <p14:creationId xmlns:p14="http://schemas.microsoft.com/office/powerpoint/2010/main" val="28918436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EA0C0817-A112-4847-8014-A94B7D2A4EA3}" type="datetime1">
              <a:rPr lang="en-US" smtClean="0"/>
              <a:t>11/2/2022</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40487216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6FA2B21-3FCD-4721-B95C-427943F61125}" type="datetime1">
              <a:rPr lang="en-US" smtClean="0"/>
              <a:t>11/2/2022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06033776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F6FA2B21-3FCD-4721-B95C-427943F61125}" type="datetime1">
              <a:rPr lang="en-US" smtClean="0"/>
              <a:t>11/2/2022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5561710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F6FA2B21-3FCD-4721-B95C-427943F61125}" type="datetime1">
              <a:rPr lang="en-US" smtClean="0"/>
              <a:t>11/2/2022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730788160"/>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FA2B21-3FCD-4721-B95C-427943F61125}" type="datetime1">
              <a:rPr lang="en-US" smtClean="0"/>
              <a:t>11/2/2022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836554705"/>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6FA2B21-3FCD-4721-B95C-427943F61125}" type="datetime1">
              <a:rPr lang="en-US" smtClean="0"/>
              <a:t>11/2/2022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652201114"/>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6FA2B21-3FCD-4721-B95C-427943F61125}" type="datetime1">
              <a:rPr lang="en-US" smtClean="0"/>
              <a:t>11/2/2022</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198976204"/>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F6FA2B21-3FCD-4721-B95C-427943F61125}" type="datetime1">
              <a:rPr lang="en-US" smtClean="0"/>
              <a:t>11/2/2022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567291890"/>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F6FA2B21-3FCD-4721-B95C-427943F61125}" type="datetime1">
              <a:rPr lang="en-US" smtClean="0"/>
              <a:t>11/2/2022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110011800"/>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EA0C0817-A112-4847-8014-A94B7D2A4EA3}" type="datetime1">
              <a:rPr lang="en-US" smtClean="0"/>
              <a:t>11/2/2022</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9342690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11/2/2022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027954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11/2/2022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5079582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C646AA-F36E-4540-911D-FFFC0A0EF24A}" type="datetime1">
              <a:rPr lang="en-US" smtClean="0"/>
              <a:t>11/2/2022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9794293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11/2/2022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2357013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11/2/2022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2346012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11/2/2022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7960615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11/2/2022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9007410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8D12A6-918A-48BD-8CB9-CA713993B0EA}" type="datetime1">
              <a:rPr lang="en-US" smtClean="0"/>
              <a:t>11/2/2022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6072954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78CE86-875F-4587-BCF6-FA054AFC0D53}" type="datetime1">
              <a:rPr lang="en-US" smtClean="0"/>
              <a:pPr/>
              <a:t>11/2/2022</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0466037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6FA2B21-3FCD-4721-B95C-427943F61125}" type="datetime1">
              <a:rPr lang="en-US" smtClean="0"/>
              <a:t>11/2/2022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111999619"/>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F6FA2B21-3FCD-4721-B95C-427943F61125}" type="datetime1">
              <a:rPr lang="en-US" smtClean="0"/>
              <a:t>11/2/2022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891081469"/>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F6FA2B21-3FCD-4721-B95C-427943F61125}" type="datetime1">
              <a:rPr lang="en-US" smtClean="0"/>
              <a:t>11/2/2022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770320690"/>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C646AA-F36E-4540-911D-FFFC0A0EF24A}" type="datetime1">
              <a:rPr lang="en-US" smtClean="0"/>
              <a:t>11/2/2022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4728810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FA2B21-3FCD-4721-B95C-427943F61125}" type="datetime1">
              <a:rPr lang="en-US" smtClean="0"/>
              <a:t>11/2/2022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162749810"/>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6FA2B21-3FCD-4721-B95C-427943F61125}" type="datetime1">
              <a:rPr lang="en-US" smtClean="0"/>
              <a:t>11/2/2022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496791044"/>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6FA2B21-3FCD-4721-B95C-427943F61125}" type="datetime1">
              <a:rPr lang="en-US" smtClean="0"/>
              <a:t>11/2/2022</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549435523"/>
      </p:ext>
    </p:extLst>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F6FA2B21-3FCD-4721-B95C-427943F61125}" type="datetime1">
              <a:rPr lang="en-US" smtClean="0"/>
              <a:t>11/2/2022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297925430"/>
      </p:ext>
    </p:extLst>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F6FA2B21-3FCD-4721-B95C-427943F61125}" type="datetime1">
              <a:rPr lang="en-US" smtClean="0"/>
              <a:t>11/2/2022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64666108"/>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375B8-9DDE-4248-9580-73D06E315F2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B412986-2F32-DF48-88BA-9C857CA33E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C64041-529F-6641-BA1B-F34604619FEE}"/>
              </a:ext>
            </a:extLst>
          </p:cNvPr>
          <p:cNvSpPr>
            <a:spLocks noGrp="1"/>
          </p:cNvSpPr>
          <p:nvPr>
            <p:ph type="dt" sz="half" idx="10"/>
          </p:nvPr>
        </p:nvSpPr>
        <p:spPr/>
        <p:txBody>
          <a:bodyPr/>
          <a:lstStyle/>
          <a:p>
            <a:fld id="{78DD9036-114D-FD4A-BAB8-19FA2ED5878F}" type="datetimeFigureOut">
              <a:rPr lang="en-US" smtClean="0"/>
              <a:t>11/2/2022</a:t>
            </a:fld>
            <a:endParaRPr lang="en-US"/>
          </a:p>
        </p:txBody>
      </p:sp>
      <p:sp>
        <p:nvSpPr>
          <p:cNvPr id="5" name="Footer Placeholder 4">
            <a:extLst>
              <a:ext uri="{FF2B5EF4-FFF2-40B4-BE49-F238E27FC236}">
                <a16:creationId xmlns:a16="http://schemas.microsoft.com/office/drawing/2014/main" id="{9CC4DE70-E181-544E-B497-ED4AD980D2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BB640D-FEA5-894C-9F37-2E5FA5600F4B}"/>
              </a:ext>
            </a:extLst>
          </p:cNvPr>
          <p:cNvSpPr>
            <a:spLocks noGrp="1"/>
          </p:cNvSpPr>
          <p:nvPr>
            <p:ph type="sldNum" sz="quarter" idx="12"/>
          </p:nvPr>
        </p:nvSpPr>
        <p:spPr/>
        <p:txBody>
          <a:bodyPr/>
          <a:lstStyle/>
          <a:p>
            <a:fld id="{FA313B34-0C82-4E4F-A36D-5A7ABCC6E324}" type="slidenum">
              <a:rPr lang="en-US" smtClean="0"/>
              <a:t>‹#›</a:t>
            </a:fld>
            <a:endParaRPr lang="en-US"/>
          </a:p>
        </p:txBody>
      </p:sp>
    </p:spTree>
    <p:extLst>
      <p:ext uri="{BB962C8B-B14F-4D97-AF65-F5344CB8AC3E}">
        <p14:creationId xmlns:p14="http://schemas.microsoft.com/office/powerpoint/2010/main" val="17292618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8F81D-006B-4847-96EF-890B52665E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BB6283-F9E8-854E-8CD1-5E2EB970437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B28ADB-801E-154C-BE45-5B56406EBEB0}"/>
              </a:ext>
            </a:extLst>
          </p:cNvPr>
          <p:cNvSpPr>
            <a:spLocks noGrp="1"/>
          </p:cNvSpPr>
          <p:nvPr>
            <p:ph type="dt" sz="half" idx="10"/>
          </p:nvPr>
        </p:nvSpPr>
        <p:spPr/>
        <p:txBody>
          <a:bodyPr/>
          <a:lstStyle/>
          <a:p>
            <a:fld id="{78DD9036-114D-FD4A-BAB8-19FA2ED5878F}" type="datetimeFigureOut">
              <a:rPr lang="en-US" smtClean="0"/>
              <a:t>11/2/2022</a:t>
            </a:fld>
            <a:endParaRPr lang="en-US"/>
          </a:p>
        </p:txBody>
      </p:sp>
      <p:sp>
        <p:nvSpPr>
          <p:cNvPr id="5" name="Footer Placeholder 4">
            <a:extLst>
              <a:ext uri="{FF2B5EF4-FFF2-40B4-BE49-F238E27FC236}">
                <a16:creationId xmlns:a16="http://schemas.microsoft.com/office/drawing/2014/main" id="{CE40E276-E22E-6547-A124-6E778E9EB0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FAC18C-457B-9C43-952F-D8B690B8D50B}"/>
              </a:ext>
            </a:extLst>
          </p:cNvPr>
          <p:cNvSpPr>
            <a:spLocks noGrp="1"/>
          </p:cNvSpPr>
          <p:nvPr>
            <p:ph type="sldNum" sz="quarter" idx="12"/>
          </p:nvPr>
        </p:nvSpPr>
        <p:spPr/>
        <p:txBody>
          <a:bodyPr/>
          <a:lstStyle/>
          <a:p>
            <a:fld id="{FA313B34-0C82-4E4F-A36D-5A7ABCC6E324}" type="slidenum">
              <a:rPr lang="en-US" smtClean="0"/>
              <a:t>‹#›</a:t>
            </a:fld>
            <a:endParaRPr lang="en-US"/>
          </a:p>
        </p:txBody>
      </p:sp>
    </p:spTree>
    <p:extLst>
      <p:ext uri="{BB962C8B-B14F-4D97-AF65-F5344CB8AC3E}">
        <p14:creationId xmlns:p14="http://schemas.microsoft.com/office/powerpoint/2010/main" val="29640743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9A6B9-490A-C842-85E7-CBAEA3FF1A0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13474DF-E4E5-674C-8613-438979D91B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9025098-3B73-AA4F-BB3E-61ED5DA2CE72}"/>
              </a:ext>
            </a:extLst>
          </p:cNvPr>
          <p:cNvSpPr>
            <a:spLocks noGrp="1"/>
          </p:cNvSpPr>
          <p:nvPr>
            <p:ph type="dt" sz="half" idx="10"/>
          </p:nvPr>
        </p:nvSpPr>
        <p:spPr/>
        <p:txBody>
          <a:bodyPr/>
          <a:lstStyle/>
          <a:p>
            <a:fld id="{78DD9036-114D-FD4A-BAB8-19FA2ED5878F}" type="datetimeFigureOut">
              <a:rPr lang="en-US" smtClean="0"/>
              <a:t>11/2/2022</a:t>
            </a:fld>
            <a:endParaRPr lang="en-US"/>
          </a:p>
        </p:txBody>
      </p:sp>
      <p:sp>
        <p:nvSpPr>
          <p:cNvPr id="5" name="Footer Placeholder 4">
            <a:extLst>
              <a:ext uri="{FF2B5EF4-FFF2-40B4-BE49-F238E27FC236}">
                <a16:creationId xmlns:a16="http://schemas.microsoft.com/office/drawing/2014/main" id="{BB7BD7D4-9EBF-B14F-B22E-75CB283CB8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9F7E7C-0DFA-F34E-B729-CA47BC7A5150}"/>
              </a:ext>
            </a:extLst>
          </p:cNvPr>
          <p:cNvSpPr>
            <a:spLocks noGrp="1"/>
          </p:cNvSpPr>
          <p:nvPr>
            <p:ph type="sldNum" sz="quarter" idx="12"/>
          </p:nvPr>
        </p:nvSpPr>
        <p:spPr/>
        <p:txBody>
          <a:bodyPr/>
          <a:lstStyle/>
          <a:p>
            <a:fld id="{FA313B34-0C82-4E4F-A36D-5A7ABCC6E324}" type="slidenum">
              <a:rPr lang="en-US" smtClean="0"/>
              <a:t>‹#›</a:t>
            </a:fld>
            <a:endParaRPr lang="en-US"/>
          </a:p>
        </p:txBody>
      </p:sp>
    </p:spTree>
    <p:extLst>
      <p:ext uri="{BB962C8B-B14F-4D97-AF65-F5344CB8AC3E}">
        <p14:creationId xmlns:p14="http://schemas.microsoft.com/office/powerpoint/2010/main" val="38006327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AC444-38F5-E34E-805F-6637564722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57E9E6-C198-DA44-B740-4051F9DA91D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CDF3980-F10A-D147-9D38-FA2032247FA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3357814-7A81-504C-9AAC-90C5DA08D636}"/>
              </a:ext>
            </a:extLst>
          </p:cNvPr>
          <p:cNvSpPr>
            <a:spLocks noGrp="1"/>
          </p:cNvSpPr>
          <p:nvPr>
            <p:ph type="dt" sz="half" idx="10"/>
          </p:nvPr>
        </p:nvSpPr>
        <p:spPr/>
        <p:txBody>
          <a:bodyPr/>
          <a:lstStyle/>
          <a:p>
            <a:fld id="{78DD9036-114D-FD4A-BAB8-19FA2ED5878F}" type="datetimeFigureOut">
              <a:rPr lang="en-US" smtClean="0"/>
              <a:t>11/2/2022</a:t>
            </a:fld>
            <a:endParaRPr lang="en-US"/>
          </a:p>
        </p:txBody>
      </p:sp>
      <p:sp>
        <p:nvSpPr>
          <p:cNvPr id="6" name="Footer Placeholder 5">
            <a:extLst>
              <a:ext uri="{FF2B5EF4-FFF2-40B4-BE49-F238E27FC236}">
                <a16:creationId xmlns:a16="http://schemas.microsoft.com/office/drawing/2014/main" id="{BA886AE6-2D43-3845-93F3-45F1FC17C8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F3C11F-B078-BC48-BFCE-AC2B4B5EA8E2}"/>
              </a:ext>
            </a:extLst>
          </p:cNvPr>
          <p:cNvSpPr>
            <a:spLocks noGrp="1"/>
          </p:cNvSpPr>
          <p:nvPr>
            <p:ph type="sldNum" sz="quarter" idx="12"/>
          </p:nvPr>
        </p:nvSpPr>
        <p:spPr/>
        <p:txBody>
          <a:bodyPr/>
          <a:lstStyle/>
          <a:p>
            <a:fld id="{FA313B34-0C82-4E4F-A36D-5A7ABCC6E324}" type="slidenum">
              <a:rPr lang="en-US" smtClean="0"/>
              <a:t>‹#›</a:t>
            </a:fld>
            <a:endParaRPr lang="en-US"/>
          </a:p>
        </p:txBody>
      </p:sp>
    </p:spTree>
    <p:extLst>
      <p:ext uri="{BB962C8B-B14F-4D97-AF65-F5344CB8AC3E}">
        <p14:creationId xmlns:p14="http://schemas.microsoft.com/office/powerpoint/2010/main" val="26206844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4D060-5E21-6741-9C6E-18A0AC83992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4786B5-CFE4-784C-ACB7-C9607238CE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C6288DB-0AA2-744E-9DD4-81179FAF398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EF96A05-069B-4642-83A9-15976805A2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F23FA97-2195-B84A-B125-10FE02B036A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C20BF15-00F9-254B-8202-C9DE23C40E2F}"/>
              </a:ext>
            </a:extLst>
          </p:cNvPr>
          <p:cNvSpPr>
            <a:spLocks noGrp="1"/>
          </p:cNvSpPr>
          <p:nvPr>
            <p:ph type="dt" sz="half" idx="10"/>
          </p:nvPr>
        </p:nvSpPr>
        <p:spPr/>
        <p:txBody>
          <a:bodyPr/>
          <a:lstStyle/>
          <a:p>
            <a:fld id="{78DD9036-114D-FD4A-BAB8-19FA2ED5878F}" type="datetimeFigureOut">
              <a:rPr lang="en-US" smtClean="0"/>
              <a:t>11/2/2022</a:t>
            </a:fld>
            <a:endParaRPr lang="en-US"/>
          </a:p>
        </p:txBody>
      </p:sp>
      <p:sp>
        <p:nvSpPr>
          <p:cNvPr id="8" name="Footer Placeholder 7">
            <a:extLst>
              <a:ext uri="{FF2B5EF4-FFF2-40B4-BE49-F238E27FC236}">
                <a16:creationId xmlns:a16="http://schemas.microsoft.com/office/drawing/2014/main" id="{3002C675-D4D0-C041-8834-EBCB0E9D84A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1ECA200-C59A-5A4D-B967-5554C0BD6BA6}"/>
              </a:ext>
            </a:extLst>
          </p:cNvPr>
          <p:cNvSpPr>
            <a:spLocks noGrp="1"/>
          </p:cNvSpPr>
          <p:nvPr>
            <p:ph type="sldNum" sz="quarter" idx="12"/>
          </p:nvPr>
        </p:nvSpPr>
        <p:spPr/>
        <p:txBody>
          <a:bodyPr/>
          <a:lstStyle/>
          <a:p>
            <a:fld id="{FA313B34-0C82-4E4F-A36D-5A7ABCC6E324}" type="slidenum">
              <a:rPr lang="en-US" smtClean="0"/>
              <a:t>‹#›</a:t>
            </a:fld>
            <a:endParaRPr lang="en-US"/>
          </a:p>
        </p:txBody>
      </p:sp>
    </p:spTree>
    <p:extLst>
      <p:ext uri="{BB962C8B-B14F-4D97-AF65-F5344CB8AC3E}">
        <p14:creationId xmlns:p14="http://schemas.microsoft.com/office/powerpoint/2010/main" val="2860094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11/2/2022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4965235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15300-0ECD-5447-BADF-D2B7A53070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7341E8B-2341-0940-8680-7BC818A31EC4}"/>
              </a:ext>
            </a:extLst>
          </p:cNvPr>
          <p:cNvSpPr>
            <a:spLocks noGrp="1"/>
          </p:cNvSpPr>
          <p:nvPr>
            <p:ph type="dt" sz="half" idx="10"/>
          </p:nvPr>
        </p:nvSpPr>
        <p:spPr/>
        <p:txBody>
          <a:bodyPr/>
          <a:lstStyle/>
          <a:p>
            <a:fld id="{78DD9036-114D-FD4A-BAB8-19FA2ED5878F}" type="datetimeFigureOut">
              <a:rPr lang="en-US" smtClean="0"/>
              <a:t>11/2/2022</a:t>
            </a:fld>
            <a:endParaRPr lang="en-US"/>
          </a:p>
        </p:txBody>
      </p:sp>
      <p:sp>
        <p:nvSpPr>
          <p:cNvPr id="4" name="Footer Placeholder 3">
            <a:extLst>
              <a:ext uri="{FF2B5EF4-FFF2-40B4-BE49-F238E27FC236}">
                <a16:creationId xmlns:a16="http://schemas.microsoft.com/office/drawing/2014/main" id="{C591C006-C88C-AB49-A7D8-955E052F41E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0401939-BA56-1248-8941-7CE539DA7B42}"/>
              </a:ext>
            </a:extLst>
          </p:cNvPr>
          <p:cNvSpPr>
            <a:spLocks noGrp="1"/>
          </p:cNvSpPr>
          <p:nvPr>
            <p:ph type="sldNum" sz="quarter" idx="12"/>
          </p:nvPr>
        </p:nvSpPr>
        <p:spPr/>
        <p:txBody>
          <a:bodyPr/>
          <a:lstStyle/>
          <a:p>
            <a:fld id="{FA313B34-0C82-4E4F-A36D-5A7ABCC6E324}" type="slidenum">
              <a:rPr lang="en-US" smtClean="0"/>
              <a:t>‹#›</a:t>
            </a:fld>
            <a:endParaRPr lang="en-US"/>
          </a:p>
        </p:txBody>
      </p:sp>
    </p:spTree>
    <p:extLst>
      <p:ext uri="{BB962C8B-B14F-4D97-AF65-F5344CB8AC3E}">
        <p14:creationId xmlns:p14="http://schemas.microsoft.com/office/powerpoint/2010/main" val="12919431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ABAC3E-5DCB-F741-87D2-D54BAEE2C3B0}"/>
              </a:ext>
            </a:extLst>
          </p:cNvPr>
          <p:cNvSpPr>
            <a:spLocks noGrp="1"/>
          </p:cNvSpPr>
          <p:nvPr>
            <p:ph type="dt" sz="half" idx="10"/>
          </p:nvPr>
        </p:nvSpPr>
        <p:spPr/>
        <p:txBody>
          <a:bodyPr/>
          <a:lstStyle/>
          <a:p>
            <a:fld id="{78DD9036-114D-FD4A-BAB8-19FA2ED5878F}" type="datetimeFigureOut">
              <a:rPr lang="en-US" smtClean="0"/>
              <a:t>11/2/2022</a:t>
            </a:fld>
            <a:endParaRPr lang="en-US"/>
          </a:p>
        </p:txBody>
      </p:sp>
      <p:sp>
        <p:nvSpPr>
          <p:cNvPr id="3" name="Footer Placeholder 2">
            <a:extLst>
              <a:ext uri="{FF2B5EF4-FFF2-40B4-BE49-F238E27FC236}">
                <a16:creationId xmlns:a16="http://schemas.microsoft.com/office/drawing/2014/main" id="{5FF81489-DEC2-E043-8D80-2DE957ABF77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DE736D2-3E0C-BE4A-80C0-D89ADF13DBE7}"/>
              </a:ext>
            </a:extLst>
          </p:cNvPr>
          <p:cNvSpPr>
            <a:spLocks noGrp="1"/>
          </p:cNvSpPr>
          <p:nvPr>
            <p:ph type="sldNum" sz="quarter" idx="12"/>
          </p:nvPr>
        </p:nvSpPr>
        <p:spPr/>
        <p:txBody>
          <a:bodyPr/>
          <a:lstStyle/>
          <a:p>
            <a:fld id="{FA313B34-0C82-4E4F-A36D-5A7ABCC6E324}" type="slidenum">
              <a:rPr lang="en-US" smtClean="0"/>
              <a:t>‹#›</a:t>
            </a:fld>
            <a:endParaRPr lang="en-US"/>
          </a:p>
        </p:txBody>
      </p:sp>
    </p:spTree>
    <p:extLst>
      <p:ext uri="{BB962C8B-B14F-4D97-AF65-F5344CB8AC3E}">
        <p14:creationId xmlns:p14="http://schemas.microsoft.com/office/powerpoint/2010/main" val="30902812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F7FE8-3B80-1245-81F8-49E90A599C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3165E74-7521-5744-A14C-7231F038C6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4C58EA6-9633-5A4E-AF6A-C69A1E37C4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7057C82-743A-6746-9083-25311946D467}"/>
              </a:ext>
            </a:extLst>
          </p:cNvPr>
          <p:cNvSpPr>
            <a:spLocks noGrp="1"/>
          </p:cNvSpPr>
          <p:nvPr>
            <p:ph type="dt" sz="half" idx="10"/>
          </p:nvPr>
        </p:nvSpPr>
        <p:spPr/>
        <p:txBody>
          <a:bodyPr/>
          <a:lstStyle/>
          <a:p>
            <a:fld id="{78DD9036-114D-FD4A-BAB8-19FA2ED5878F}" type="datetimeFigureOut">
              <a:rPr lang="en-US" smtClean="0"/>
              <a:t>11/2/2022</a:t>
            </a:fld>
            <a:endParaRPr lang="en-US"/>
          </a:p>
        </p:txBody>
      </p:sp>
      <p:sp>
        <p:nvSpPr>
          <p:cNvPr id="6" name="Footer Placeholder 5">
            <a:extLst>
              <a:ext uri="{FF2B5EF4-FFF2-40B4-BE49-F238E27FC236}">
                <a16:creationId xmlns:a16="http://schemas.microsoft.com/office/drawing/2014/main" id="{15EFEFDD-0FF8-044D-B1D4-91C33D499F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6FF942-7467-FF45-BE54-791A69034521}"/>
              </a:ext>
            </a:extLst>
          </p:cNvPr>
          <p:cNvSpPr>
            <a:spLocks noGrp="1"/>
          </p:cNvSpPr>
          <p:nvPr>
            <p:ph type="sldNum" sz="quarter" idx="12"/>
          </p:nvPr>
        </p:nvSpPr>
        <p:spPr/>
        <p:txBody>
          <a:bodyPr/>
          <a:lstStyle/>
          <a:p>
            <a:fld id="{FA313B34-0C82-4E4F-A36D-5A7ABCC6E324}" type="slidenum">
              <a:rPr lang="en-US" smtClean="0"/>
              <a:t>‹#›</a:t>
            </a:fld>
            <a:endParaRPr lang="en-US"/>
          </a:p>
        </p:txBody>
      </p:sp>
    </p:spTree>
    <p:extLst>
      <p:ext uri="{BB962C8B-B14F-4D97-AF65-F5344CB8AC3E}">
        <p14:creationId xmlns:p14="http://schemas.microsoft.com/office/powerpoint/2010/main" val="42166502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EB85F-BA1E-AB48-AA12-F45AD2CA06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633247C-E5E2-6A4B-B1EA-99851F2E43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47A176C-66EF-9049-9E60-4AB31A47C3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FA8503D-1EC8-B045-A2DC-6F8902886D56}"/>
              </a:ext>
            </a:extLst>
          </p:cNvPr>
          <p:cNvSpPr>
            <a:spLocks noGrp="1"/>
          </p:cNvSpPr>
          <p:nvPr>
            <p:ph type="dt" sz="half" idx="10"/>
          </p:nvPr>
        </p:nvSpPr>
        <p:spPr/>
        <p:txBody>
          <a:bodyPr/>
          <a:lstStyle/>
          <a:p>
            <a:fld id="{78DD9036-114D-FD4A-BAB8-19FA2ED5878F}" type="datetimeFigureOut">
              <a:rPr lang="en-US" smtClean="0"/>
              <a:t>11/2/2022</a:t>
            </a:fld>
            <a:endParaRPr lang="en-US"/>
          </a:p>
        </p:txBody>
      </p:sp>
      <p:sp>
        <p:nvSpPr>
          <p:cNvPr id="6" name="Footer Placeholder 5">
            <a:extLst>
              <a:ext uri="{FF2B5EF4-FFF2-40B4-BE49-F238E27FC236}">
                <a16:creationId xmlns:a16="http://schemas.microsoft.com/office/drawing/2014/main" id="{7395D7A1-FB87-F14A-AA00-33FA5E73AD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EA8C6E-CBB4-2C4F-8DEE-1E8CDFAA9734}"/>
              </a:ext>
            </a:extLst>
          </p:cNvPr>
          <p:cNvSpPr>
            <a:spLocks noGrp="1"/>
          </p:cNvSpPr>
          <p:nvPr>
            <p:ph type="sldNum" sz="quarter" idx="12"/>
          </p:nvPr>
        </p:nvSpPr>
        <p:spPr/>
        <p:txBody>
          <a:bodyPr/>
          <a:lstStyle/>
          <a:p>
            <a:fld id="{FA313B34-0C82-4E4F-A36D-5A7ABCC6E324}" type="slidenum">
              <a:rPr lang="en-US" smtClean="0"/>
              <a:t>‹#›</a:t>
            </a:fld>
            <a:endParaRPr lang="en-US"/>
          </a:p>
        </p:txBody>
      </p:sp>
    </p:spTree>
    <p:extLst>
      <p:ext uri="{BB962C8B-B14F-4D97-AF65-F5344CB8AC3E}">
        <p14:creationId xmlns:p14="http://schemas.microsoft.com/office/powerpoint/2010/main" val="4578351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91F49-8424-5846-9764-225B3DDED43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8EC91D7-4CCE-7842-AD14-B24370E325D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F80ACC-5EF1-344F-B4EF-04F2A4E23F8A}"/>
              </a:ext>
            </a:extLst>
          </p:cNvPr>
          <p:cNvSpPr>
            <a:spLocks noGrp="1"/>
          </p:cNvSpPr>
          <p:nvPr>
            <p:ph type="dt" sz="half" idx="10"/>
          </p:nvPr>
        </p:nvSpPr>
        <p:spPr/>
        <p:txBody>
          <a:bodyPr/>
          <a:lstStyle/>
          <a:p>
            <a:fld id="{78DD9036-114D-FD4A-BAB8-19FA2ED5878F}" type="datetimeFigureOut">
              <a:rPr lang="en-US" smtClean="0"/>
              <a:t>11/2/2022</a:t>
            </a:fld>
            <a:endParaRPr lang="en-US"/>
          </a:p>
        </p:txBody>
      </p:sp>
      <p:sp>
        <p:nvSpPr>
          <p:cNvPr id="5" name="Footer Placeholder 4">
            <a:extLst>
              <a:ext uri="{FF2B5EF4-FFF2-40B4-BE49-F238E27FC236}">
                <a16:creationId xmlns:a16="http://schemas.microsoft.com/office/drawing/2014/main" id="{4D1888B3-010D-1445-B8C9-FD89FD39E5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365D40-C8C7-F246-BDCD-C9C6EA0BB654}"/>
              </a:ext>
            </a:extLst>
          </p:cNvPr>
          <p:cNvSpPr>
            <a:spLocks noGrp="1"/>
          </p:cNvSpPr>
          <p:nvPr>
            <p:ph type="sldNum" sz="quarter" idx="12"/>
          </p:nvPr>
        </p:nvSpPr>
        <p:spPr/>
        <p:txBody>
          <a:bodyPr/>
          <a:lstStyle/>
          <a:p>
            <a:fld id="{FA313B34-0C82-4E4F-A36D-5A7ABCC6E324}" type="slidenum">
              <a:rPr lang="en-US" smtClean="0"/>
              <a:t>‹#›</a:t>
            </a:fld>
            <a:endParaRPr lang="en-US"/>
          </a:p>
        </p:txBody>
      </p:sp>
    </p:spTree>
    <p:extLst>
      <p:ext uri="{BB962C8B-B14F-4D97-AF65-F5344CB8AC3E}">
        <p14:creationId xmlns:p14="http://schemas.microsoft.com/office/powerpoint/2010/main" val="1759196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5B3787-C8C0-4348-8627-EB54211FA4B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C7AB5EA-6325-E847-88CE-D977C85C4EC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07C31E-B194-794D-B00F-D63DF64AD50F}"/>
              </a:ext>
            </a:extLst>
          </p:cNvPr>
          <p:cNvSpPr>
            <a:spLocks noGrp="1"/>
          </p:cNvSpPr>
          <p:nvPr>
            <p:ph type="dt" sz="half" idx="10"/>
          </p:nvPr>
        </p:nvSpPr>
        <p:spPr/>
        <p:txBody>
          <a:bodyPr/>
          <a:lstStyle/>
          <a:p>
            <a:fld id="{78DD9036-114D-FD4A-BAB8-19FA2ED5878F}" type="datetimeFigureOut">
              <a:rPr lang="en-US" smtClean="0"/>
              <a:t>11/2/2022</a:t>
            </a:fld>
            <a:endParaRPr lang="en-US"/>
          </a:p>
        </p:txBody>
      </p:sp>
      <p:sp>
        <p:nvSpPr>
          <p:cNvPr id="5" name="Footer Placeholder 4">
            <a:extLst>
              <a:ext uri="{FF2B5EF4-FFF2-40B4-BE49-F238E27FC236}">
                <a16:creationId xmlns:a16="http://schemas.microsoft.com/office/drawing/2014/main" id="{34B04BD6-D23A-B942-A42B-BB138B9886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7D0176-4815-B741-8044-30AFA36630E7}"/>
              </a:ext>
            </a:extLst>
          </p:cNvPr>
          <p:cNvSpPr>
            <a:spLocks noGrp="1"/>
          </p:cNvSpPr>
          <p:nvPr>
            <p:ph type="sldNum" sz="quarter" idx="12"/>
          </p:nvPr>
        </p:nvSpPr>
        <p:spPr/>
        <p:txBody>
          <a:bodyPr/>
          <a:lstStyle/>
          <a:p>
            <a:fld id="{FA313B34-0C82-4E4F-A36D-5A7ABCC6E324}" type="slidenum">
              <a:rPr lang="en-US" smtClean="0"/>
              <a:t>‹#›</a:t>
            </a:fld>
            <a:endParaRPr lang="en-US"/>
          </a:p>
        </p:txBody>
      </p:sp>
    </p:spTree>
    <p:extLst>
      <p:ext uri="{BB962C8B-B14F-4D97-AF65-F5344CB8AC3E}">
        <p14:creationId xmlns:p14="http://schemas.microsoft.com/office/powerpoint/2010/main" val="4144441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11/2/2022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640253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11/2/2022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417652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11/2/2022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737572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8D12A6-918A-48BD-8CB9-CA713993B0EA}" type="datetime1">
              <a:rPr lang="en-US" smtClean="0"/>
              <a:t>11/2/2022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432876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78CE86-875F-4587-BCF6-FA054AFC0D53}" type="datetime1">
              <a:rPr lang="en-US" smtClean="0"/>
              <a:pPr/>
              <a:t>11/2/2022</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044419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1.jpe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3.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F6FA2B21-3FCD-4721-B95C-427943F61125}" type="datetime1">
              <a:rPr lang="en-US" smtClean="0"/>
              <a:t>11/2/2022</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118833504"/>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F6FA2B21-3FCD-4721-B95C-427943F61125}" type="datetime1">
              <a:rPr lang="en-US" smtClean="0"/>
              <a:t>11/2/2022</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49748687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C4CDD2-6389-484F-BC06-1DA4C9FEEA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049CDDF-89F9-0842-9CE8-0D41948DBA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CC8E4C-A7AD-0948-99FE-DB6C8A19C3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DD9036-114D-FD4A-BAB8-19FA2ED5878F}" type="datetimeFigureOut">
              <a:rPr lang="en-US" smtClean="0"/>
              <a:t>11/2/2022</a:t>
            </a:fld>
            <a:endParaRPr lang="en-US"/>
          </a:p>
        </p:txBody>
      </p:sp>
      <p:sp>
        <p:nvSpPr>
          <p:cNvPr id="5" name="Footer Placeholder 4">
            <a:extLst>
              <a:ext uri="{FF2B5EF4-FFF2-40B4-BE49-F238E27FC236}">
                <a16:creationId xmlns:a16="http://schemas.microsoft.com/office/drawing/2014/main" id="{9D93D098-E6CA-6E40-9AC6-18108B26E7E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EF8B55F-AFCB-E14B-B4EB-E11DAD14A0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313B34-0C82-4E4F-A36D-5A7ABCC6E324}" type="slidenum">
              <a:rPr lang="en-US" smtClean="0"/>
              <a:t>‹#›</a:t>
            </a:fld>
            <a:endParaRPr lang="en-US"/>
          </a:p>
        </p:txBody>
      </p:sp>
    </p:spTree>
    <p:extLst>
      <p:ext uri="{BB962C8B-B14F-4D97-AF65-F5344CB8AC3E}">
        <p14:creationId xmlns:p14="http://schemas.microsoft.com/office/powerpoint/2010/main" val="2329993485"/>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5.x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2">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42108C9-7A44-8649-ABA7-EF40C419001A}"/>
              </a:ext>
            </a:extLst>
          </p:cNvPr>
          <p:cNvSpPr>
            <a:spLocks noGrp="1"/>
          </p:cNvSpPr>
          <p:nvPr>
            <p:ph type="ctrTitle"/>
          </p:nvPr>
        </p:nvSpPr>
        <p:spPr>
          <a:xfrm>
            <a:off x="6746627" y="2647784"/>
            <a:ext cx="4645251" cy="2352840"/>
          </a:xfrm>
        </p:spPr>
        <p:txBody>
          <a:bodyPr anchor="b">
            <a:noAutofit/>
          </a:bodyPr>
          <a:lstStyle/>
          <a:p>
            <a:pPr algn="l"/>
            <a:r>
              <a:rPr lang="en-US" sz="3200" dirty="0">
                <a:solidFill>
                  <a:schemeClr val="bg1"/>
                </a:solidFill>
              </a:rPr>
              <a:t>UPDATES ON THE DEVELOPMENT OF THE SADC MODEL LAW ON PUBLIC FINANCIAL MANAGEMENT</a:t>
            </a:r>
          </a:p>
        </p:txBody>
      </p:sp>
      <p:sp>
        <p:nvSpPr>
          <p:cNvPr id="3" name="Subtitle 2">
            <a:extLst>
              <a:ext uri="{FF2B5EF4-FFF2-40B4-BE49-F238E27FC236}">
                <a16:creationId xmlns:a16="http://schemas.microsoft.com/office/drawing/2014/main" id="{E998144D-FB27-BC47-A922-09F115DA1DCB}"/>
              </a:ext>
            </a:extLst>
          </p:cNvPr>
          <p:cNvSpPr>
            <a:spLocks noGrp="1"/>
          </p:cNvSpPr>
          <p:nvPr>
            <p:ph type="subTitle" idx="1"/>
          </p:nvPr>
        </p:nvSpPr>
        <p:spPr>
          <a:xfrm>
            <a:off x="6746627" y="5208104"/>
            <a:ext cx="4645250" cy="1057524"/>
          </a:xfrm>
        </p:spPr>
        <p:txBody>
          <a:bodyPr anchor="t">
            <a:normAutofit/>
          </a:bodyPr>
          <a:lstStyle/>
          <a:p>
            <a:pPr algn="l"/>
            <a:r>
              <a:rPr lang="en-US" sz="1700" dirty="0" err="1">
                <a:solidFill>
                  <a:schemeClr val="bg1"/>
                </a:solidFill>
              </a:rPr>
              <a:t>Ms</a:t>
            </a:r>
            <a:r>
              <a:rPr lang="en-US" sz="1700" dirty="0">
                <a:solidFill>
                  <a:schemeClr val="bg1"/>
                </a:solidFill>
              </a:rPr>
              <a:t> </a:t>
            </a:r>
            <a:r>
              <a:rPr lang="en-US" sz="1700" dirty="0" err="1">
                <a:solidFill>
                  <a:schemeClr val="bg1"/>
                </a:solidFill>
              </a:rPr>
              <a:t>B.Sekgoma</a:t>
            </a:r>
            <a:endParaRPr lang="en-US" sz="1700" dirty="0">
              <a:solidFill>
                <a:schemeClr val="bg1"/>
              </a:solidFill>
            </a:endParaRPr>
          </a:p>
          <a:p>
            <a:pPr algn="l"/>
            <a:r>
              <a:rPr lang="en-US" sz="1700" dirty="0">
                <a:solidFill>
                  <a:schemeClr val="bg1"/>
                </a:solidFill>
              </a:rPr>
              <a:t>Secretary General, SADC Parliamentary Forum</a:t>
            </a:r>
          </a:p>
          <a:p>
            <a:pPr algn="l"/>
            <a:r>
              <a:rPr lang="en-US" sz="1700" dirty="0">
                <a:solidFill>
                  <a:schemeClr val="bg1"/>
                </a:solidFill>
              </a:rPr>
              <a:t>Tuesday 25</a:t>
            </a:r>
            <a:r>
              <a:rPr lang="en-US" sz="1700" baseline="30000" dirty="0">
                <a:solidFill>
                  <a:schemeClr val="bg1"/>
                </a:solidFill>
              </a:rPr>
              <a:t>th</a:t>
            </a:r>
            <a:r>
              <a:rPr lang="en-US" sz="1700" dirty="0">
                <a:solidFill>
                  <a:schemeClr val="bg1"/>
                </a:solidFill>
              </a:rPr>
              <a:t> October 2022</a:t>
            </a:r>
          </a:p>
        </p:txBody>
      </p:sp>
      <p:sp>
        <p:nvSpPr>
          <p:cNvPr id="19" name="Freeform: Shape 14">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image2.png">
            <a:extLst>
              <a:ext uri="{FF2B5EF4-FFF2-40B4-BE49-F238E27FC236}">
                <a16:creationId xmlns:a16="http://schemas.microsoft.com/office/drawing/2014/main" id="{E6A34786-92AE-490A-A473-84E6222DC82D}"/>
              </a:ext>
            </a:extLst>
          </p:cNvPr>
          <p:cNvPicPr/>
          <p:nvPr/>
        </p:nvPicPr>
        <p:blipFill>
          <a:blip r:embed="rId3"/>
          <a:stretch>
            <a:fillRect/>
          </a:stretch>
        </p:blipFill>
        <p:spPr>
          <a:xfrm>
            <a:off x="1039124" y="489204"/>
            <a:ext cx="2808359" cy="4511421"/>
          </a:xfrm>
          <a:prstGeom prst="rect">
            <a:avLst/>
          </a:prstGeom>
        </p:spPr>
      </p:pic>
      <p:graphicFrame>
        <p:nvGraphicFramePr>
          <p:cNvPr id="5" name="Object 4">
            <a:extLst>
              <a:ext uri="{FF2B5EF4-FFF2-40B4-BE49-F238E27FC236}">
                <a16:creationId xmlns:a16="http://schemas.microsoft.com/office/drawing/2014/main" id="{3960C421-20E3-3300-9784-07E27C1EF18D}"/>
              </a:ext>
            </a:extLst>
          </p:cNvPr>
          <p:cNvGraphicFramePr>
            <a:graphicFrameLocks noChangeAspect="1"/>
          </p:cNvGraphicFramePr>
          <p:nvPr>
            <p:extLst>
              <p:ext uri="{D42A27DB-BD31-4B8C-83A1-F6EECF244321}">
                <p14:modId xmlns:p14="http://schemas.microsoft.com/office/powerpoint/2010/main" val="1083373428"/>
              </p:ext>
            </p:extLst>
          </p:nvPr>
        </p:nvGraphicFramePr>
        <p:xfrm>
          <a:off x="6838122" y="1"/>
          <a:ext cx="5353877" cy="2647784"/>
        </p:xfrm>
        <a:graphic>
          <a:graphicData uri="http://schemas.openxmlformats.org/presentationml/2006/ole">
            <mc:AlternateContent xmlns:mc="http://schemas.openxmlformats.org/markup-compatibility/2006">
              <mc:Choice xmlns:v="urn:schemas-microsoft-com:vml" Requires="v">
                <p:oleObj name="Bitmap Image" r:id="rId4" imgW="7353360" imgH="5951160" progId="PBrush">
                  <p:embed/>
                </p:oleObj>
              </mc:Choice>
              <mc:Fallback>
                <p:oleObj name="Bitmap Image" r:id="rId4" imgW="7353360" imgH="5951160" progId="PBrush">
                  <p:embed/>
                  <p:pic>
                    <p:nvPicPr>
                      <p:cNvPr id="5" name="Object 4">
                        <a:extLst>
                          <a:ext uri="{FF2B5EF4-FFF2-40B4-BE49-F238E27FC236}">
                            <a16:creationId xmlns:a16="http://schemas.microsoft.com/office/drawing/2014/main" id="{3960C421-20E3-3300-9784-07E27C1EF18D}"/>
                          </a:ext>
                        </a:extLst>
                      </p:cNvPr>
                      <p:cNvPicPr/>
                      <p:nvPr/>
                    </p:nvPicPr>
                    <p:blipFill>
                      <a:blip r:embed="rId5"/>
                      <a:stretch>
                        <a:fillRect/>
                      </a:stretch>
                    </p:blipFill>
                    <p:spPr>
                      <a:xfrm>
                        <a:off x="6838122" y="1"/>
                        <a:ext cx="5353877" cy="2647784"/>
                      </a:xfrm>
                      <a:prstGeom prst="rect">
                        <a:avLst/>
                      </a:prstGeom>
                    </p:spPr>
                  </p:pic>
                </p:oleObj>
              </mc:Fallback>
            </mc:AlternateContent>
          </a:graphicData>
        </a:graphic>
      </p:graphicFrame>
    </p:spTree>
    <p:extLst>
      <p:ext uri="{BB962C8B-B14F-4D97-AF65-F5344CB8AC3E}">
        <p14:creationId xmlns:p14="http://schemas.microsoft.com/office/powerpoint/2010/main" val="16999576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9D65E1A3-3FE7-4D7A-ACF1-7FAD2026525D}"/>
              </a:ext>
            </a:extLst>
          </p:cNvPr>
          <p:cNvSpPr>
            <a:spLocks noGrp="1"/>
          </p:cNvSpPr>
          <p:nvPr>
            <p:ph idx="1"/>
          </p:nvPr>
        </p:nvSpPr>
        <p:spPr>
          <a:xfrm>
            <a:off x="804672" y="2421682"/>
            <a:ext cx="4977578" cy="3639289"/>
          </a:xfrm>
        </p:spPr>
        <p:txBody>
          <a:bodyPr anchor="ctr">
            <a:normAutofit/>
          </a:bodyPr>
          <a:lstStyle/>
          <a:p>
            <a:r>
              <a:rPr lang="en-GB" sz="4400" dirty="0">
                <a:solidFill>
                  <a:schemeClr val="tx2"/>
                </a:solidFill>
              </a:rPr>
              <a:t>THANK YOU FOR YOUR ATTENTION</a:t>
            </a:r>
          </a:p>
          <a:p>
            <a:r>
              <a:rPr lang="en-GB" sz="3600" dirty="0">
                <a:solidFill>
                  <a:schemeClr val="tx2"/>
                </a:solidFill>
              </a:rPr>
              <a:t>Questions are welcome</a:t>
            </a:r>
          </a:p>
          <a:p>
            <a:endParaRPr lang="en-GB" sz="4400" dirty="0">
              <a:solidFill>
                <a:schemeClr val="tx2"/>
              </a:solidFill>
            </a:endParaRPr>
          </a:p>
        </p:txBody>
      </p:sp>
      <p:grpSp>
        <p:nvGrpSpPr>
          <p:cNvPr id="14" name="Group 13">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69897" y="0"/>
            <a:ext cx="5822103" cy="6685267"/>
            <a:chOff x="6357228" y="0"/>
            <a:chExt cx="5822103" cy="6685267"/>
          </a:xfrm>
        </p:grpSpPr>
        <p:sp>
          <p:nvSpPr>
            <p:cNvPr id="15" name="Freeform: Shape 14">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7" name="Graphic 6" descr="Handshake">
            <a:extLst>
              <a:ext uri="{FF2B5EF4-FFF2-40B4-BE49-F238E27FC236}">
                <a16:creationId xmlns:a16="http://schemas.microsoft.com/office/drawing/2014/main" id="{1EBC3C88-0F50-44DF-A34F-887671DA6C2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21726" y="1629089"/>
            <a:ext cx="3620021" cy="3620021"/>
          </a:xfrm>
          <a:prstGeom prst="rect">
            <a:avLst/>
          </a:prstGeom>
        </p:spPr>
      </p:pic>
    </p:spTree>
    <p:extLst>
      <p:ext uri="{BB962C8B-B14F-4D97-AF65-F5344CB8AC3E}">
        <p14:creationId xmlns:p14="http://schemas.microsoft.com/office/powerpoint/2010/main" val="4043842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2B803-4D65-4F49-8DC5-FF7A3870B235}"/>
              </a:ext>
            </a:extLst>
          </p:cNvPr>
          <p:cNvSpPr>
            <a:spLocks noGrp="1"/>
          </p:cNvSpPr>
          <p:nvPr>
            <p:ph type="title"/>
          </p:nvPr>
        </p:nvSpPr>
        <p:spPr/>
        <p:txBody>
          <a:bodyPr anchor="ctr">
            <a:normAutofit fontScale="90000"/>
          </a:bodyPr>
          <a:lstStyle/>
          <a:p>
            <a:r>
              <a:rPr lang="en-GB" dirty="0"/>
              <a:t>VISION OF THE FORUM WITH REGARDS TO PFM</a:t>
            </a:r>
            <a:endParaRPr lang="en-MU" dirty="0"/>
          </a:p>
        </p:txBody>
      </p:sp>
      <p:sp>
        <p:nvSpPr>
          <p:cNvPr id="9" name="Text Placeholder 3">
            <a:extLst>
              <a:ext uri="{FF2B5EF4-FFF2-40B4-BE49-F238E27FC236}">
                <a16:creationId xmlns:a16="http://schemas.microsoft.com/office/drawing/2014/main" id="{7E1122DE-E3FE-4C0F-8099-D85DB3F9EAB8}"/>
              </a:ext>
            </a:extLst>
          </p:cNvPr>
          <p:cNvSpPr>
            <a:spLocks noGrp="1"/>
          </p:cNvSpPr>
          <p:nvPr>
            <p:ph sz="half" idx="1"/>
          </p:nvPr>
        </p:nvSpPr>
        <p:spPr>
          <a:xfrm>
            <a:off x="1066800" y="2201333"/>
            <a:ext cx="6089374" cy="4233333"/>
          </a:xfrm>
        </p:spPr>
        <p:txBody>
          <a:bodyPr>
            <a:normAutofit/>
          </a:bodyPr>
          <a:lstStyle/>
          <a:p>
            <a:pPr marL="285750" indent="-285750" algn="just">
              <a:buFont typeface="Arial" panose="020B0604020202020204" pitchFamily="34" charset="0"/>
              <a:buChar char="•"/>
            </a:pPr>
            <a:r>
              <a:rPr lang="en-US" b="1" dirty="0"/>
              <a:t>The Forum is composed of 15 Member Parliaments, and is constituted of democratically elected representatives.</a:t>
            </a:r>
          </a:p>
          <a:p>
            <a:pPr marL="285750" indent="-285750" algn="just">
              <a:buFont typeface="Arial" panose="020B0604020202020204" pitchFamily="34" charset="0"/>
              <a:buChar char="•"/>
            </a:pPr>
            <a:r>
              <a:rPr lang="en-US" b="1" dirty="0"/>
              <a:t>The last Member to join the Forum in December 2019 was the Parliament of Madagascar.</a:t>
            </a:r>
          </a:p>
          <a:p>
            <a:pPr marL="285750" indent="-285750" algn="just">
              <a:buFont typeface="Arial" panose="020B0604020202020204" pitchFamily="34" charset="0"/>
              <a:buChar char="•"/>
            </a:pPr>
            <a:r>
              <a:rPr lang="en-US" b="1" dirty="0"/>
              <a:t>The Vision of the Forum is to act as “the Flag-Bearer of </a:t>
            </a:r>
            <a:r>
              <a:rPr lang="en-US" b="1" dirty="0" err="1"/>
              <a:t>Democratisation</a:t>
            </a:r>
            <a:r>
              <a:rPr lang="en-US" b="1" dirty="0"/>
              <a:t> and Socio-Economic Development in the SADC Region”.</a:t>
            </a:r>
          </a:p>
          <a:p>
            <a:pPr marL="285750" indent="-285750" algn="just">
              <a:buFont typeface="Arial" panose="020B0604020202020204" pitchFamily="34" charset="0"/>
              <a:buChar char="•"/>
            </a:pPr>
            <a:r>
              <a:rPr lang="en-US" b="1" dirty="0"/>
              <a:t>The Forum Membership came to the realization that there can be no sustainable socio-economic development without a strong democratic base which is founded on </a:t>
            </a:r>
            <a:r>
              <a:rPr lang="en-US" b="1" u="sng" dirty="0"/>
              <a:t>good governance and accountability through sound PFM.</a:t>
            </a:r>
          </a:p>
        </p:txBody>
      </p:sp>
      <p:pic>
        <p:nvPicPr>
          <p:cNvPr id="6" name="Picture 2" descr="See the source image">
            <a:extLst>
              <a:ext uri="{FF2B5EF4-FFF2-40B4-BE49-F238E27FC236}">
                <a16:creationId xmlns:a16="http://schemas.microsoft.com/office/drawing/2014/main" id="{9F233876-3FC1-4E78-8A93-CF34835EF7C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087" r="3319"/>
          <a:stretch/>
        </p:blipFill>
        <p:spPr bwMode="auto">
          <a:xfrm>
            <a:off x="7513983" y="2286000"/>
            <a:ext cx="3366052" cy="3770244"/>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27596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197BC-B36D-73F9-85FF-ED4DD760C227}"/>
              </a:ext>
            </a:extLst>
          </p:cNvPr>
          <p:cNvSpPr>
            <a:spLocks noGrp="1"/>
          </p:cNvSpPr>
          <p:nvPr>
            <p:ph type="title"/>
          </p:nvPr>
        </p:nvSpPr>
        <p:spPr/>
        <p:txBody>
          <a:bodyPr/>
          <a:lstStyle/>
          <a:p>
            <a:r>
              <a:rPr lang="en-GB" dirty="0"/>
              <a:t>RATIONALE OF THE SADC MODEL LAW ON PFM</a:t>
            </a:r>
            <a:endParaRPr lang="en-MU" dirty="0"/>
          </a:p>
        </p:txBody>
      </p:sp>
      <p:sp>
        <p:nvSpPr>
          <p:cNvPr id="3" name="Content Placeholder 2">
            <a:extLst>
              <a:ext uri="{FF2B5EF4-FFF2-40B4-BE49-F238E27FC236}">
                <a16:creationId xmlns:a16="http://schemas.microsoft.com/office/drawing/2014/main" id="{E70B40B4-CA91-5AA7-670B-EF382E0DE063}"/>
              </a:ext>
            </a:extLst>
          </p:cNvPr>
          <p:cNvSpPr>
            <a:spLocks noGrp="1"/>
          </p:cNvSpPr>
          <p:nvPr>
            <p:ph idx="1"/>
          </p:nvPr>
        </p:nvSpPr>
        <p:spPr/>
        <p:txBody>
          <a:bodyPr>
            <a:normAutofit lnSpcReduction="10000"/>
          </a:bodyPr>
          <a:lstStyle/>
          <a:p>
            <a:r>
              <a:rPr lang="en-GB" b="1" dirty="0"/>
              <a:t>The SADC Model Law on PFM was adopted by the 51</a:t>
            </a:r>
            <a:r>
              <a:rPr lang="en-GB" b="1" baseline="30000" dirty="0"/>
              <a:t>st</a:t>
            </a:r>
            <a:r>
              <a:rPr lang="en-GB" b="1" dirty="0"/>
              <a:t> Plenary Assembly of the Forum which took place from the 7</a:t>
            </a:r>
            <a:r>
              <a:rPr lang="en-GB" b="1" baseline="30000" dirty="0"/>
              <a:t>th</a:t>
            </a:r>
            <a:r>
              <a:rPr lang="en-GB" b="1" dirty="0"/>
              <a:t>-15</a:t>
            </a:r>
            <a:r>
              <a:rPr lang="en-GB" b="1" baseline="30000" dirty="0"/>
              <a:t>th</a:t>
            </a:r>
            <a:r>
              <a:rPr lang="en-GB" b="1" dirty="0"/>
              <a:t> July 2022 in Lilongwe, Malawi.</a:t>
            </a:r>
          </a:p>
          <a:p>
            <a:r>
              <a:rPr lang="en-GB" b="1" dirty="0"/>
              <a:t>As cited in the Explanatory Notes of the Model Law, the overall objective of the Model Law is to:</a:t>
            </a:r>
          </a:p>
          <a:p>
            <a:pPr marL="400050" lvl="1" indent="0" algn="just">
              <a:buNone/>
            </a:pPr>
            <a:r>
              <a:rPr lang="en-GB" sz="1800" b="1" i="1" dirty="0">
                <a:latin typeface="Times New Roman" panose="02020603050405020304" pitchFamily="18" charset="0"/>
                <a:ea typeface="Calibri" panose="020F0502020204030204" pitchFamily="34" charset="0"/>
              </a:rPr>
              <a:t>“..E</a:t>
            </a:r>
            <a:r>
              <a:rPr lang="en-GB" sz="1800" b="1" i="1" dirty="0">
                <a:effectLst/>
                <a:latin typeface="Times New Roman" panose="02020603050405020304" pitchFamily="18" charset="0"/>
                <a:ea typeface="Calibri" panose="020F0502020204030204" pitchFamily="34" charset="0"/>
              </a:rPr>
              <a:t>nsure that SADC national Parliaments are enabled to conduct their legislative, budgetary and oversight functions for public financial management in a way that is transparent, efficient and responsive to the needs of SADC citizens.”</a:t>
            </a:r>
          </a:p>
          <a:p>
            <a:r>
              <a:rPr lang="en-GB" b="1" dirty="0"/>
              <a:t>In other words, the Model Law is to empower national Parliaments, including the PAC, to monitor PFM.</a:t>
            </a:r>
          </a:p>
          <a:p>
            <a:r>
              <a:rPr lang="en-GB" b="1" dirty="0"/>
              <a:t>The Model Law is an instrumental aid to the PAC which can be used to promote PFM.</a:t>
            </a:r>
            <a:endParaRPr lang="en-MU" b="1" dirty="0"/>
          </a:p>
        </p:txBody>
      </p:sp>
    </p:spTree>
    <p:extLst>
      <p:ext uri="{BB962C8B-B14F-4D97-AF65-F5344CB8AC3E}">
        <p14:creationId xmlns:p14="http://schemas.microsoft.com/office/powerpoint/2010/main" val="646143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919D0-F177-4BBA-9A0B-DBA69E2ED764}"/>
              </a:ext>
            </a:extLst>
          </p:cNvPr>
          <p:cNvSpPr>
            <a:spLocks noGrp="1"/>
          </p:cNvSpPr>
          <p:nvPr>
            <p:ph type="title"/>
          </p:nvPr>
        </p:nvSpPr>
        <p:spPr/>
        <p:txBody>
          <a:bodyPr>
            <a:normAutofit/>
          </a:bodyPr>
          <a:lstStyle/>
          <a:p>
            <a:pPr algn="ctr"/>
            <a:r>
              <a:rPr lang="en-US" dirty="0"/>
              <a:t>KEY FEATURES OF THE MODEL LAW</a:t>
            </a:r>
          </a:p>
        </p:txBody>
      </p:sp>
      <p:graphicFrame>
        <p:nvGraphicFramePr>
          <p:cNvPr id="5" name="Content Placeholder 2" descr="SmartArt graphic">
            <a:extLst>
              <a:ext uri="{FF2B5EF4-FFF2-40B4-BE49-F238E27FC236}">
                <a16:creationId xmlns:a16="http://schemas.microsoft.com/office/drawing/2014/main" id="{91DB1382-7276-49FA-9632-38D558F457E3}"/>
              </a:ext>
            </a:extLst>
          </p:cNvPr>
          <p:cNvGraphicFramePr>
            <a:graphicFrameLocks noGrp="1"/>
          </p:cNvGraphicFramePr>
          <p:nvPr>
            <p:ph idx="1"/>
            <p:extLst>
              <p:ext uri="{D42A27DB-BD31-4B8C-83A1-F6EECF244321}">
                <p14:modId xmlns:p14="http://schemas.microsoft.com/office/powerpoint/2010/main" val="3079499234"/>
              </p:ext>
            </p:extLst>
          </p:nvPr>
        </p:nvGraphicFramePr>
        <p:xfrm>
          <a:off x="1066800" y="2310063"/>
          <a:ext cx="10058400" cy="3725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32431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2"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3"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sp>
      </p:grpSp>
      <p:sp>
        <p:nvSpPr>
          <p:cNvPr id="2" name="Title 1">
            <a:extLst>
              <a:ext uri="{FF2B5EF4-FFF2-40B4-BE49-F238E27FC236}">
                <a16:creationId xmlns:a16="http://schemas.microsoft.com/office/drawing/2014/main" id="{946197BC-B36D-73F9-85FF-ED4DD760C227}"/>
              </a:ext>
            </a:extLst>
          </p:cNvPr>
          <p:cNvSpPr>
            <a:spLocks noGrp="1"/>
          </p:cNvSpPr>
          <p:nvPr>
            <p:ph type="title"/>
          </p:nvPr>
        </p:nvSpPr>
        <p:spPr>
          <a:xfrm>
            <a:off x="1000372" y="1209957"/>
            <a:ext cx="3034580" cy="4438087"/>
          </a:xfrm>
        </p:spPr>
        <p:txBody>
          <a:bodyPr anchor="ctr">
            <a:normAutofit/>
          </a:bodyPr>
          <a:lstStyle/>
          <a:p>
            <a:pPr algn="r"/>
            <a:r>
              <a:rPr lang="en-GB" sz="3200" dirty="0">
                <a:solidFill>
                  <a:schemeClr val="tx1"/>
                </a:solidFill>
              </a:rPr>
              <a:t>EMPOWERING OF THE PUBLIC ACCOUNTS COMMITTEE</a:t>
            </a:r>
            <a:endParaRPr lang="en-MU" sz="3200" dirty="0">
              <a:solidFill>
                <a:schemeClr val="tx1"/>
              </a:solidFill>
            </a:endParaRPr>
          </a:p>
        </p:txBody>
      </p:sp>
      <p:cxnSp>
        <p:nvCxnSpPr>
          <p:cNvPr id="16" name="Straight Connector 15">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70B40B4-CA91-5AA7-670B-EF382E0DE063}"/>
              </a:ext>
            </a:extLst>
          </p:cNvPr>
          <p:cNvSpPr>
            <a:spLocks noGrp="1"/>
          </p:cNvSpPr>
          <p:nvPr>
            <p:ph idx="1"/>
          </p:nvPr>
        </p:nvSpPr>
        <p:spPr>
          <a:xfrm>
            <a:off x="4678424" y="1059025"/>
            <a:ext cx="5302189" cy="4739950"/>
          </a:xfrm>
        </p:spPr>
        <p:txBody>
          <a:bodyPr anchor="ctr">
            <a:normAutofit/>
          </a:bodyPr>
          <a:lstStyle/>
          <a:p>
            <a:pPr algn="just">
              <a:lnSpc>
                <a:spcPct val="90000"/>
              </a:lnSpc>
            </a:pPr>
            <a:r>
              <a:rPr lang="en-GB" sz="1400" b="1" dirty="0">
                <a:solidFill>
                  <a:schemeClr val="tx1"/>
                </a:solidFill>
              </a:rPr>
              <a:t>Across SADC Member States, it was revealed that on many instances, PACs were really only reviewing the report of the Auditor General, thus leaving out the auditing of other public bodies, departments or statutory bodies which are also publicly funded.</a:t>
            </a:r>
          </a:p>
          <a:p>
            <a:pPr algn="just">
              <a:lnSpc>
                <a:spcPct val="90000"/>
              </a:lnSpc>
            </a:pPr>
            <a:r>
              <a:rPr lang="en-GB" sz="1400" b="1" dirty="0">
                <a:solidFill>
                  <a:schemeClr val="tx1"/>
                </a:solidFill>
              </a:rPr>
              <a:t>Section 52 of the Model Law ensures that the PAC can also review the reports of other departments and public authorities, thus leaving no loophole in the PFM system. </a:t>
            </a:r>
          </a:p>
          <a:p>
            <a:pPr algn="just">
              <a:lnSpc>
                <a:spcPct val="90000"/>
              </a:lnSpc>
            </a:pPr>
            <a:r>
              <a:rPr lang="en-GB" sz="1400" b="1" dirty="0">
                <a:solidFill>
                  <a:schemeClr val="tx1"/>
                </a:solidFill>
                <a:effectLst/>
                <a:latin typeface="+mj-lt"/>
                <a:ea typeface="Calibri" panose="020F0502020204030204" pitchFamily="34" charset="0"/>
              </a:rPr>
              <a:t>The Model Law also leaves the option open for Member States to include State Owne</a:t>
            </a:r>
            <a:r>
              <a:rPr lang="en-GB" sz="1400" b="1" dirty="0">
                <a:solidFill>
                  <a:schemeClr val="tx1"/>
                </a:solidFill>
                <a:latin typeface="+mj-lt"/>
                <a:ea typeface="Calibri" panose="020F0502020204030204" pitchFamily="34" charset="0"/>
              </a:rPr>
              <a:t>d Enterprises under the ambit </a:t>
            </a:r>
            <a:r>
              <a:rPr lang="en-GB" sz="1400" b="1" dirty="0">
                <a:solidFill>
                  <a:schemeClr val="tx1"/>
                </a:solidFill>
                <a:latin typeface="+mj-lt"/>
              </a:rPr>
              <a:t>of</a:t>
            </a:r>
            <a:r>
              <a:rPr lang="en-GB" sz="1400" b="1" dirty="0">
                <a:solidFill>
                  <a:schemeClr val="tx1"/>
                </a:solidFill>
                <a:latin typeface="+mj-lt"/>
                <a:ea typeface="Calibri" panose="020F0502020204030204" pitchFamily="34" charset="0"/>
              </a:rPr>
              <a:t> the PAC, depending on circumstances.</a:t>
            </a:r>
            <a:endParaRPr lang="en-GB" sz="1400" b="1" dirty="0">
              <a:solidFill>
                <a:schemeClr val="tx1"/>
              </a:solidFill>
              <a:effectLst/>
              <a:latin typeface="+mj-lt"/>
              <a:ea typeface="Calibri" panose="020F0502020204030204" pitchFamily="34" charset="0"/>
            </a:endParaRPr>
          </a:p>
          <a:p>
            <a:pPr algn="just">
              <a:lnSpc>
                <a:spcPct val="90000"/>
              </a:lnSpc>
            </a:pPr>
            <a:r>
              <a:rPr lang="en-GB" sz="1400" b="1" dirty="0">
                <a:solidFill>
                  <a:schemeClr val="tx1"/>
                </a:solidFill>
              </a:rPr>
              <a:t>In addition, the PAC is supported by a complaints system (section 53) and a whistle blowing policy (section 55).</a:t>
            </a:r>
          </a:p>
          <a:p>
            <a:pPr algn="just">
              <a:lnSpc>
                <a:spcPct val="90000"/>
              </a:lnSpc>
            </a:pPr>
            <a:r>
              <a:rPr lang="en-GB" sz="1400" b="1" dirty="0">
                <a:solidFill>
                  <a:schemeClr val="tx1"/>
                </a:solidFill>
              </a:rPr>
              <a:t>The PAC is also vested with enforcement powers which enable it to call attendees formally to give evidence (section 54) and to liaise with enforcing or regulatory agencies.</a:t>
            </a:r>
            <a:endParaRPr lang="en-MU" sz="1400" b="1" dirty="0">
              <a:solidFill>
                <a:schemeClr val="tx1"/>
              </a:solidFill>
            </a:endParaRPr>
          </a:p>
        </p:txBody>
      </p:sp>
    </p:spTree>
    <p:extLst>
      <p:ext uri="{BB962C8B-B14F-4D97-AF65-F5344CB8AC3E}">
        <p14:creationId xmlns:p14="http://schemas.microsoft.com/office/powerpoint/2010/main" val="20375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AF26F-1E3D-DADF-CD6C-860F70AEC1DB}"/>
              </a:ext>
            </a:extLst>
          </p:cNvPr>
          <p:cNvSpPr>
            <a:spLocks noGrp="1"/>
          </p:cNvSpPr>
          <p:nvPr>
            <p:ph type="title"/>
          </p:nvPr>
        </p:nvSpPr>
        <p:spPr/>
        <p:txBody>
          <a:bodyPr/>
          <a:lstStyle/>
          <a:p>
            <a:r>
              <a:rPr lang="en-GB" dirty="0"/>
              <a:t>PROMOTING PERFORMANCE BASED BUDGETS</a:t>
            </a:r>
            <a:endParaRPr lang="en-MU" dirty="0"/>
          </a:p>
        </p:txBody>
      </p:sp>
      <p:sp>
        <p:nvSpPr>
          <p:cNvPr id="3" name="Content Placeholder 2">
            <a:extLst>
              <a:ext uri="{FF2B5EF4-FFF2-40B4-BE49-F238E27FC236}">
                <a16:creationId xmlns:a16="http://schemas.microsoft.com/office/drawing/2014/main" id="{C51BF2E9-2A49-D395-5147-464FF7D8820A}"/>
              </a:ext>
            </a:extLst>
          </p:cNvPr>
          <p:cNvSpPr>
            <a:spLocks noGrp="1"/>
          </p:cNvSpPr>
          <p:nvPr>
            <p:ph idx="1"/>
          </p:nvPr>
        </p:nvSpPr>
        <p:spPr/>
        <p:txBody>
          <a:bodyPr>
            <a:normAutofit lnSpcReduction="10000"/>
          </a:bodyPr>
          <a:lstStyle/>
          <a:p>
            <a:r>
              <a:rPr lang="en-GB" sz="1600" b="1" dirty="0"/>
              <a:t>PACs are concerned with ensuring that public expenditure occurs in the manner which has been approved by Parliament. </a:t>
            </a:r>
          </a:p>
          <a:p>
            <a:r>
              <a:rPr lang="en-GB" sz="1600" b="1" dirty="0"/>
              <a:t>Performance-based budgets (PBB) with clear Key Performance Indicators thus give an indication as to how public expenditure is to occur.</a:t>
            </a:r>
          </a:p>
          <a:p>
            <a:r>
              <a:rPr lang="en-GB" sz="1600" b="1" dirty="0"/>
              <a:t>PBB is thus a necessary feature of modern budgets and is referred to in the Explanatory Notes of the Model Law. </a:t>
            </a:r>
          </a:p>
          <a:p>
            <a:r>
              <a:rPr lang="en-GB" sz="1600" b="1" dirty="0"/>
              <a:t>The Model Law alludes to the fact that the PBB requirement can be expressed through different means by Member States, such as: </a:t>
            </a:r>
          </a:p>
          <a:p>
            <a:pPr lvl="1">
              <a:buFont typeface="+mj-lt"/>
              <a:buAutoNum type="alphaLcParenR"/>
            </a:pPr>
            <a:r>
              <a:rPr lang="en-GB" sz="1400" b="1" dirty="0"/>
              <a:t>Law</a:t>
            </a:r>
          </a:p>
          <a:p>
            <a:pPr lvl="1">
              <a:buFont typeface="+mj-lt"/>
              <a:buAutoNum type="alphaLcParenR"/>
            </a:pPr>
            <a:r>
              <a:rPr lang="en-GB" sz="1400" b="1" dirty="0"/>
              <a:t>Administration;</a:t>
            </a:r>
          </a:p>
          <a:p>
            <a:pPr lvl="1">
              <a:buFont typeface="+mj-lt"/>
              <a:buAutoNum type="alphaLcParenR"/>
            </a:pPr>
            <a:r>
              <a:rPr lang="en-GB" sz="1400" b="1" dirty="0"/>
              <a:t>Arrangements with the Ministry of Finance</a:t>
            </a:r>
          </a:p>
          <a:p>
            <a:endParaRPr lang="en-GB" sz="1600" b="1" dirty="0"/>
          </a:p>
        </p:txBody>
      </p:sp>
    </p:spTree>
    <p:extLst>
      <p:ext uri="{BB962C8B-B14F-4D97-AF65-F5344CB8AC3E}">
        <p14:creationId xmlns:p14="http://schemas.microsoft.com/office/powerpoint/2010/main" val="2890402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AF26F-1E3D-DADF-CD6C-860F70AEC1DB}"/>
              </a:ext>
            </a:extLst>
          </p:cNvPr>
          <p:cNvSpPr>
            <a:spLocks noGrp="1"/>
          </p:cNvSpPr>
          <p:nvPr>
            <p:ph type="title"/>
          </p:nvPr>
        </p:nvSpPr>
        <p:spPr>
          <a:xfrm>
            <a:off x="1154954" y="902106"/>
            <a:ext cx="8761413" cy="706964"/>
          </a:xfrm>
        </p:spPr>
        <p:txBody>
          <a:bodyPr/>
          <a:lstStyle/>
          <a:p>
            <a:r>
              <a:rPr lang="en-GB" dirty="0"/>
              <a:t>PROMOTE REPORTING OF INTERNATIONAL COMMITMENTS</a:t>
            </a:r>
            <a:endParaRPr lang="en-MU" dirty="0"/>
          </a:p>
        </p:txBody>
      </p:sp>
      <p:sp>
        <p:nvSpPr>
          <p:cNvPr id="3" name="Content Placeholder 2">
            <a:extLst>
              <a:ext uri="{FF2B5EF4-FFF2-40B4-BE49-F238E27FC236}">
                <a16:creationId xmlns:a16="http://schemas.microsoft.com/office/drawing/2014/main" id="{C51BF2E9-2A49-D395-5147-464FF7D8820A}"/>
              </a:ext>
            </a:extLst>
          </p:cNvPr>
          <p:cNvSpPr>
            <a:spLocks noGrp="1"/>
          </p:cNvSpPr>
          <p:nvPr>
            <p:ph idx="1"/>
          </p:nvPr>
        </p:nvSpPr>
        <p:spPr/>
        <p:txBody>
          <a:bodyPr>
            <a:normAutofit lnSpcReduction="10000"/>
          </a:bodyPr>
          <a:lstStyle/>
          <a:p>
            <a:r>
              <a:rPr lang="en-GB" sz="1600" b="1" dirty="0"/>
              <a:t>International Commitments include:</a:t>
            </a:r>
          </a:p>
          <a:p>
            <a:pPr lvl="1"/>
            <a:r>
              <a:rPr lang="en-GB" sz="1400" b="1" dirty="0"/>
              <a:t>Regional treaties and conventions;</a:t>
            </a:r>
          </a:p>
          <a:p>
            <a:pPr lvl="1"/>
            <a:r>
              <a:rPr lang="en-GB" sz="1400" b="1" dirty="0"/>
              <a:t>Declarations and Ministerial Commitments;</a:t>
            </a:r>
          </a:p>
          <a:p>
            <a:pPr lvl="1"/>
            <a:r>
              <a:rPr lang="en-GB" sz="1400" b="1" dirty="0"/>
              <a:t>The Sustainable Development Goals, Africa Agenda 2063 etc</a:t>
            </a:r>
          </a:p>
          <a:p>
            <a:r>
              <a:rPr lang="en-GB" sz="1600" b="1" dirty="0"/>
              <a:t>SCARCELY REPORTED THROUGH BUDGETS, yet international commitments are linked to the budget. </a:t>
            </a:r>
          </a:p>
          <a:p>
            <a:r>
              <a:rPr lang="en-GB" sz="1600" b="1" dirty="0"/>
              <a:t>The Model Law proposes the submission of Statements which accompany the Budget document and which gives information on responsiveness of the budget to the identified commitments (section 66 of the Model Law).</a:t>
            </a:r>
          </a:p>
          <a:p>
            <a:r>
              <a:rPr lang="en-GB" sz="1600" b="1" dirty="0"/>
              <a:t>PACs can also choose to monitor compliance with such statements which would be a legal requirement whenever budgets are passed in Parliament.</a:t>
            </a:r>
            <a:endParaRPr lang="en-GB" sz="1400" b="1" dirty="0"/>
          </a:p>
          <a:p>
            <a:endParaRPr lang="en-GB" sz="1600" b="1" dirty="0"/>
          </a:p>
        </p:txBody>
      </p:sp>
    </p:spTree>
    <p:extLst>
      <p:ext uri="{BB962C8B-B14F-4D97-AF65-F5344CB8AC3E}">
        <p14:creationId xmlns:p14="http://schemas.microsoft.com/office/powerpoint/2010/main" val="3101040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2"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Shape 13">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16"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E73AF26F-1E3D-DADF-CD6C-860F70AEC1DB}"/>
              </a:ext>
            </a:extLst>
          </p:cNvPr>
          <p:cNvSpPr>
            <a:spLocks noGrp="1"/>
          </p:cNvSpPr>
          <p:nvPr>
            <p:ph type="title"/>
          </p:nvPr>
        </p:nvSpPr>
        <p:spPr>
          <a:xfrm>
            <a:off x="994087" y="1130603"/>
            <a:ext cx="3342442" cy="4596794"/>
          </a:xfrm>
        </p:spPr>
        <p:txBody>
          <a:bodyPr anchor="ctr">
            <a:normAutofit/>
          </a:bodyPr>
          <a:lstStyle/>
          <a:p>
            <a:r>
              <a:rPr lang="en-GB" sz="3200">
                <a:solidFill>
                  <a:srgbClr val="EBEBEB"/>
                </a:solidFill>
              </a:rPr>
              <a:t>MEASURE OF CONTROL OVER DEBT CEILING OF GOVERNMENT</a:t>
            </a:r>
            <a:endParaRPr lang="en-MU" sz="3200">
              <a:solidFill>
                <a:srgbClr val="EBEBEB"/>
              </a:solidFill>
            </a:endParaRPr>
          </a:p>
        </p:txBody>
      </p:sp>
      <p:sp>
        <p:nvSpPr>
          <p:cNvPr id="3" name="Content Placeholder 2">
            <a:extLst>
              <a:ext uri="{FF2B5EF4-FFF2-40B4-BE49-F238E27FC236}">
                <a16:creationId xmlns:a16="http://schemas.microsoft.com/office/drawing/2014/main" id="{C51BF2E9-2A49-D395-5147-464FF7D8820A}"/>
              </a:ext>
            </a:extLst>
          </p:cNvPr>
          <p:cNvSpPr>
            <a:spLocks noGrp="1"/>
          </p:cNvSpPr>
          <p:nvPr>
            <p:ph idx="1"/>
          </p:nvPr>
        </p:nvSpPr>
        <p:spPr>
          <a:xfrm>
            <a:off x="5290077" y="982495"/>
            <a:ext cx="5502614" cy="5409344"/>
          </a:xfrm>
        </p:spPr>
        <p:txBody>
          <a:bodyPr anchor="ctr">
            <a:normAutofit fontScale="92500" lnSpcReduction="10000"/>
          </a:bodyPr>
          <a:lstStyle/>
          <a:p>
            <a:pPr>
              <a:lnSpc>
                <a:spcPct val="90000"/>
              </a:lnSpc>
            </a:pPr>
            <a:r>
              <a:rPr lang="en-GB" sz="1600" b="1" dirty="0"/>
              <a:t>The debt ceiling is a crucial feature to assess a country’s financial stability.</a:t>
            </a:r>
          </a:p>
          <a:p>
            <a:pPr>
              <a:lnSpc>
                <a:spcPct val="90000"/>
              </a:lnSpc>
            </a:pPr>
            <a:r>
              <a:rPr lang="en-GB" sz="1600" b="1" dirty="0"/>
              <a:t>Some countries’ debt ceiling in the world has exceeded 300% of GDP, causing them to be declared bankrupt.</a:t>
            </a:r>
          </a:p>
          <a:p>
            <a:pPr>
              <a:lnSpc>
                <a:spcPct val="90000"/>
              </a:lnSpc>
            </a:pPr>
            <a:r>
              <a:rPr lang="en-GB" sz="1600" b="1" dirty="0"/>
              <a:t>To date, Governments elected by a majority can enter into contracts worth billions, thus binding successive Governments over 20-30 years.</a:t>
            </a:r>
          </a:p>
          <a:p>
            <a:pPr>
              <a:lnSpc>
                <a:spcPct val="90000"/>
              </a:lnSpc>
            </a:pPr>
            <a:r>
              <a:rPr lang="en-GB" sz="1600" b="1" dirty="0"/>
              <a:t>The Model Law provides for PACs to exercise control over the public debt in case it exceeds, or appears to exceed, the debt ceiling which is to be 60%, reduced to 50% within a period of 5 years (sections 91 to 93 of the Model Law).</a:t>
            </a:r>
          </a:p>
          <a:p>
            <a:pPr>
              <a:lnSpc>
                <a:spcPct val="90000"/>
              </a:lnSpc>
            </a:pPr>
            <a:r>
              <a:rPr lang="en-GB" sz="1600" b="1" dirty="0"/>
              <a:t>Section 93(2) provides that the Public Accounts Committee shall publish and maintain a strategy (“the public debt Parliamentary oversight strategy”) for—</a:t>
            </a:r>
          </a:p>
          <a:p>
            <a:pPr lvl="1">
              <a:lnSpc>
                <a:spcPct val="90000"/>
              </a:lnSpc>
            </a:pPr>
            <a:r>
              <a:rPr lang="en-GB" b="1" dirty="0"/>
              <a:t>(a)	monitoring the accrual of public debt;</a:t>
            </a:r>
          </a:p>
          <a:p>
            <a:pPr lvl="1">
              <a:lnSpc>
                <a:spcPct val="90000"/>
              </a:lnSpc>
            </a:pPr>
            <a:r>
              <a:rPr lang="en-GB" b="1" dirty="0"/>
              <a:t>(b)	overseeing the management and servicing of public debt; and</a:t>
            </a:r>
          </a:p>
          <a:p>
            <a:pPr lvl="1">
              <a:lnSpc>
                <a:spcPct val="90000"/>
              </a:lnSpc>
            </a:pPr>
            <a:r>
              <a:rPr lang="en-GB" b="1" dirty="0"/>
              <a:t>(c)	making recommendations for the reduction and control of public debt</a:t>
            </a:r>
            <a:r>
              <a:rPr lang="en-GB" b="1" i="1" dirty="0"/>
              <a:t>.</a:t>
            </a:r>
          </a:p>
          <a:p>
            <a:pPr>
              <a:lnSpc>
                <a:spcPct val="90000"/>
              </a:lnSpc>
            </a:pPr>
            <a:endParaRPr lang="en-GB" sz="1600" b="1" dirty="0"/>
          </a:p>
          <a:p>
            <a:pPr>
              <a:lnSpc>
                <a:spcPct val="90000"/>
              </a:lnSpc>
            </a:pPr>
            <a:endParaRPr lang="en-GB" sz="1600" b="1" dirty="0"/>
          </a:p>
          <a:p>
            <a:pPr>
              <a:lnSpc>
                <a:spcPct val="90000"/>
              </a:lnSpc>
            </a:pPr>
            <a:endParaRPr lang="en-GB" sz="1600" b="1" dirty="0"/>
          </a:p>
        </p:txBody>
      </p:sp>
    </p:spTree>
    <p:extLst>
      <p:ext uri="{BB962C8B-B14F-4D97-AF65-F5344CB8AC3E}">
        <p14:creationId xmlns:p14="http://schemas.microsoft.com/office/powerpoint/2010/main" val="1911058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White bulbs with a yellow one standing out">
            <a:extLst>
              <a:ext uri="{FF2B5EF4-FFF2-40B4-BE49-F238E27FC236}">
                <a16:creationId xmlns:a16="http://schemas.microsoft.com/office/drawing/2014/main" id="{D108CB7F-61E2-4EEB-B976-80C9C600100A}"/>
              </a:ext>
            </a:extLst>
          </p:cNvPr>
          <p:cNvPicPr>
            <a:picLocks noChangeAspect="1"/>
          </p:cNvPicPr>
          <p:nvPr/>
        </p:nvPicPr>
        <p:blipFill rotWithShape="1">
          <a:blip r:embed="rId2"/>
          <a:srcRect l="1820" r="17693" b="2"/>
          <a:stretch/>
        </p:blipFill>
        <p:spPr>
          <a:xfrm>
            <a:off x="228599" y="237744"/>
            <a:ext cx="7696201" cy="6382512"/>
          </a:xfrm>
          <a:prstGeom prst="rect">
            <a:avLst/>
          </a:prstGeom>
          <a:noFill/>
          <a:ln>
            <a:noFill/>
          </a:ln>
        </p:spPr>
      </p:pic>
      <p:sp>
        <p:nvSpPr>
          <p:cNvPr id="9" name="Title 1">
            <a:extLst>
              <a:ext uri="{FF2B5EF4-FFF2-40B4-BE49-F238E27FC236}">
                <a16:creationId xmlns:a16="http://schemas.microsoft.com/office/drawing/2014/main" id="{0BEDA9FB-1C06-490A-9965-10C3CC7DE66D}"/>
              </a:ext>
            </a:extLst>
          </p:cNvPr>
          <p:cNvSpPr>
            <a:spLocks noGrp="1"/>
          </p:cNvSpPr>
          <p:nvPr>
            <p:ph type="title"/>
          </p:nvPr>
        </p:nvSpPr>
        <p:spPr>
          <a:xfrm>
            <a:off x="1154955" y="1868557"/>
            <a:ext cx="3865134" cy="2083241"/>
          </a:xfrm>
        </p:spPr>
        <p:txBody>
          <a:bodyPr anchor="b">
            <a:normAutofit fontScale="90000"/>
          </a:bodyPr>
          <a:lstStyle/>
          <a:p>
            <a:pPr>
              <a:lnSpc>
                <a:spcPct val="90000"/>
              </a:lnSpc>
            </a:pPr>
            <a:br>
              <a:rPr lang="en-US" sz="2700" dirty="0"/>
            </a:br>
            <a:r>
              <a:rPr lang="en-US" sz="2700" dirty="0"/>
              <a:t>WAY FORWARD &amp; CONCLUSION – DEVISING DOMESTICATION STRATEGIES</a:t>
            </a:r>
          </a:p>
        </p:txBody>
      </p:sp>
      <p:sp>
        <p:nvSpPr>
          <p:cNvPr id="17" name="Text Placeholder 3">
            <a:extLst>
              <a:ext uri="{FF2B5EF4-FFF2-40B4-BE49-F238E27FC236}">
                <a16:creationId xmlns:a16="http://schemas.microsoft.com/office/drawing/2014/main" id="{E0029AA8-AF42-4384-8E39-B251E022A718}"/>
              </a:ext>
            </a:extLst>
          </p:cNvPr>
          <p:cNvSpPr>
            <a:spLocks noGrp="1"/>
          </p:cNvSpPr>
          <p:nvPr>
            <p:ph type="body" sz="half" idx="2"/>
          </p:nvPr>
        </p:nvSpPr>
        <p:spPr>
          <a:xfrm>
            <a:off x="8477250" y="1574359"/>
            <a:ext cx="3144774" cy="4897462"/>
          </a:xfrm>
        </p:spPr>
        <p:txBody>
          <a:bodyPr>
            <a:normAutofit/>
          </a:bodyPr>
          <a:lstStyle/>
          <a:p>
            <a:pPr marL="285750" indent="-285750">
              <a:buFont typeface="Arial" panose="020B0604020202020204" pitchFamily="34" charset="0"/>
              <a:buChar char="•"/>
            </a:pPr>
            <a:endParaRPr lang="en-US" b="1" dirty="0">
              <a:solidFill>
                <a:schemeClr val="tx2"/>
              </a:solidFill>
            </a:endParaRPr>
          </a:p>
          <a:p>
            <a:pPr marL="285750" indent="-285750" algn="just">
              <a:buFont typeface="Arial" panose="020B0604020202020204" pitchFamily="34" charset="0"/>
              <a:buChar char="•"/>
            </a:pPr>
            <a:r>
              <a:rPr lang="en-US" b="1" dirty="0">
                <a:solidFill>
                  <a:schemeClr val="tx2"/>
                </a:solidFill>
              </a:rPr>
              <a:t>The previous slides are a </a:t>
            </a:r>
            <a:r>
              <a:rPr lang="en-US" b="1" dirty="0" err="1">
                <a:solidFill>
                  <a:schemeClr val="tx2"/>
                </a:solidFill>
              </a:rPr>
              <a:t>flavour</a:t>
            </a:r>
            <a:r>
              <a:rPr lang="en-US" b="1" dirty="0">
                <a:solidFill>
                  <a:schemeClr val="tx2"/>
                </a:solidFill>
              </a:rPr>
              <a:t> of the Model Law from a PAC perspective. The Model law on PFM contains other interesting features such as a general framework to regulate cryptocurrencies &amp; rules on procurement. </a:t>
            </a:r>
          </a:p>
          <a:p>
            <a:pPr marL="285750" indent="-285750" algn="just">
              <a:buFont typeface="Arial" panose="020B0604020202020204" pitchFamily="34" charset="0"/>
              <a:buChar char="•"/>
            </a:pPr>
            <a:r>
              <a:rPr lang="en-US" b="1" dirty="0">
                <a:solidFill>
                  <a:schemeClr val="tx2"/>
                </a:solidFill>
              </a:rPr>
              <a:t>The way forward is to work together with partners to ensure a progressive domestication of the Model Law. </a:t>
            </a:r>
          </a:p>
          <a:p>
            <a:pPr marL="285750" indent="-285750">
              <a:buFont typeface="Arial" panose="020B0604020202020204" pitchFamily="34" charset="0"/>
              <a:buChar char="•"/>
            </a:pPr>
            <a:r>
              <a:rPr lang="en-US" b="1" dirty="0">
                <a:solidFill>
                  <a:schemeClr val="tx2"/>
                </a:solidFill>
              </a:rPr>
              <a:t>Partners such as the SADCOPAC and Chairpersons of national PACs are invited to work together with the Forum to devise sustained domestication strategies.  </a:t>
            </a:r>
          </a:p>
          <a:p>
            <a:pPr marL="285750" indent="-285750">
              <a:buFont typeface="Arial" panose="020B0604020202020204" pitchFamily="34" charset="0"/>
              <a:buChar char="•"/>
            </a:pPr>
            <a:endParaRPr lang="en-US" b="1" dirty="0"/>
          </a:p>
          <a:p>
            <a:endParaRPr lang="en-US" dirty="0"/>
          </a:p>
        </p:txBody>
      </p:sp>
    </p:spTree>
    <p:extLst>
      <p:ext uri="{BB962C8B-B14F-4D97-AF65-F5344CB8AC3E}">
        <p14:creationId xmlns:p14="http://schemas.microsoft.com/office/powerpoint/2010/main" val="155956636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1_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37651BA-F45C-4845-9AB3-E0A65B39F5E1}">
  <ds:schemaRefs>
    <ds:schemaRef ds:uri="http://schemas.openxmlformats.org/package/2006/metadata/core-properties"/>
    <ds:schemaRef ds:uri="http://schemas.microsoft.com/office/infopath/2007/PartnerControls"/>
    <ds:schemaRef ds:uri="http://purl.org/dc/terms/"/>
    <ds:schemaRef ds:uri="16c05727-aa75-4e4a-9b5f-8a80a1165891"/>
    <ds:schemaRef ds:uri="http://schemas.microsoft.com/office/2006/metadata/properties"/>
    <ds:schemaRef ds:uri="http://purl.org/dc/elements/1.1/"/>
    <ds:schemaRef ds:uri="http://www.w3.org/XML/1998/namespace"/>
    <ds:schemaRef ds:uri="http://schemas.microsoft.com/office/2006/documentManagement/types"/>
    <ds:schemaRef ds:uri="71af3243-3dd4-4a8d-8c0d-dd76da1f02a5"/>
    <ds:schemaRef ds:uri="http://purl.org/dc/dcmitype/"/>
  </ds:schemaRefs>
</ds:datastoreItem>
</file>

<file path=customXml/itemProps2.xml><?xml version="1.0" encoding="utf-8"?>
<ds:datastoreItem xmlns:ds="http://schemas.openxmlformats.org/officeDocument/2006/customXml" ds:itemID="{CDB58277-F8DF-46FF-84EC-EF41B835E69F}">
  <ds:schemaRefs>
    <ds:schemaRef ds:uri="http://schemas.microsoft.com/sharepoint/v3/contenttype/forms"/>
  </ds:schemaRefs>
</ds:datastoreItem>
</file>

<file path=customXml/itemProps3.xml><?xml version="1.0" encoding="utf-8"?>
<ds:datastoreItem xmlns:ds="http://schemas.openxmlformats.org/officeDocument/2006/customXml" ds:itemID="{2D276E62-80A3-44DD-9BCC-97ED2B99B57F}">
  <ds:schemaRefs>
    <ds:schemaRef ds:uri="http://schemas.microsoft.com/office/2006/metadata/contentType"/>
    <ds:schemaRef ds:uri="http://schemas.microsoft.com/office/2006/metadata/properties/metaAttributes"/>
    <ds:schemaRef ds:uri="http://www.w3.org/2000/xmlns/"/>
    <ds:schemaRef ds:uri="http://www.w3.org/2001/XMLSchema"/>
    <ds:schemaRef ds:uri="71af3243-3dd4-4a8d-8c0d-dd76da1f02a5"/>
    <ds:schemaRef ds:uri="16c05727-aa75-4e4a-9b5f-8a80a1165891"/>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Ion Boardroom</Template>
  <TotalTime>4101</TotalTime>
  <Words>943</Words>
  <Application>Microsoft Office PowerPoint</Application>
  <PresentationFormat>Widescreen</PresentationFormat>
  <Paragraphs>61</Paragraphs>
  <Slides>10</Slides>
  <Notes>2</Notes>
  <HiddenSlides>0</HiddenSlides>
  <MMClips>0</MMClips>
  <ScaleCrop>false</ScaleCrop>
  <HeadingPairs>
    <vt:vector size="8" baseType="variant">
      <vt:variant>
        <vt:lpstr>Fonts Used</vt:lpstr>
      </vt:variant>
      <vt:variant>
        <vt:i4>6</vt:i4>
      </vt:variant>
      <vt:variant>
        <vt:lpstr>Theme</vt:lpstr>
      </vt:variant>
      <vt:variant>
        <vt:i4>3</vt:i4>
      </vt:variant>
      <vt:variant>
        <vt:lpstr>Embedded OLE Servers</vt:lpstr>
      </vt:variant>
      <vt:variant>
        <vt:i4>1</vt:i4>
      </vt:variant>
      <vt:variant>
        <vt:lpstr>Slide Titles</vt:lpstr>
      </vt:variant>
      <vt:variant>
        <vt:i4>10</vt:i4>
      </vt:variant>
    </vt:vector>
  </HeadingPairs>
  <TitlesOfParts>
    <vt:vector size="20" baseType="lpstr">
      <vt:lpstr>Arial</vt:lpstr>
      <vt:lpstr>Calibri</vt:lpstr>
      <vt:lpstr>Calibri Light</vt:lpstr>
      <vt:lpstr>Century Gothic</vt:lpstr>
      <vt:lpstr>Times New Roman</vt:lpstr>
      <vt:lpstr>Wingdings 3</vt:lpstr>
      <vt:lpstr>Ion Boardroom</vt:lpstr>
      <vt:lpstr>1_Ion Boardroom</vt:lpstr>
      <vt:lpstr>Office Theme</vt:lpstr>
      <vt:lpstr>Bitmap Image</vt:lpstr>
      <vt:lpstr>UPDATES ON THE DEVELOPMENT OF THE SADC MODEL LAW ON PUBLIC FINANCIAL MANAGEMENT</vt:lpstr>
      <vt:lpstr>VISION OF THE FORUM WITH REGARDS TO PFM</vt:lpstr>
      <vt:lpstr>RATIONALE OF THE SADC MODEL LAW ON PFM</vt:lpstr>
      <vt:lpstr>KEY FEATURES OF THE MODEL LAW</vt:lpstr>
      <vt:lpstr>EMPOWERING OF THE PUBLIC ACCOUNTS COMMITTEE</vt:lpstr>
      <vt:lpstr>PROMOTING PERFORMANCE BASED BUDGETS</vt:lpstr>
      <vt:lpstr>PROMOTE REPORTING OF INTERNATIONAL COMMITMENTS</vt:lpstr>
      <vt:lpstr>MEASURE OF CONTROL OVER DEBT CEILING OF GOVERNMENT</vt:lpstr>
      <vt:lpstr> WAY FORWARD &amp; CONCLUSION – DEVISING DOMESTICATION STRATEGIES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Sadc parliamentary forum</dc:title>
  <dc:creator>Krishna Seegobin</dc:creator>
  <cp:lastModifiedBy>Athumani Kitojo</cp:lastModifiedBy>
  <cp:revision>31</cp:revision>
  <dcterms:created xsi:type="dcterms:W3CDTF">2021-05-19T07:17:23Z</dcterms:created>
  <dcterms:modified xsi:type="dcterms:W3CDTF">2022-11-02T21:58:41Z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