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sldIdLst>
    <p:sldId id="256" r:id="rId2"/>
    <p:sldId id="264" r:id="rId3"/>
    <p:sldId id="265" r:id="rId4"/>
    <p:sldId id="267" r:id="rId5"/>
    <p:sldId id="271" r:id="rId6"/>
    <p:sldId id="261" r:id="rId7"/>
    <p:sldId id="262" r:id="rId8"/>
    <p:sldId id="263" r:id="rId9"/>
    <p:sldId id="268" r:id="rId1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A1BBF3D-EF9C-469B-8456-F64173644AF8}" type="datetimeFigureOut">
              <a:rPr lang="en-US" smtClean="0"/>
              <a:t>10/25/2022</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C8F247A3-3CBD-4817-A113-C97A7B025226}" type="slidenum">
              <a:rPr lang="en-US" smtClean="0"/>
              <a:t>‹#›</a:t>
            </a:fld>
            <a:endParaRPr lang="en-US"/>
          </a:p>
        </p:txBody>
      </p:sp>
    </p:spTree>
    <p:extLst>
      <p:ext uri="{BB962C8B-B14F-4D97-AF65-F5344CB8AC3E}">
        <p14:creationId xmlns:p14="http://schemas.microsoft.com/office/powerpoint/2010/main" val="1758900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A1BBF3D-EF9C-469B-8456-F64173644AF8}" type="datetimeFigureOut">
              <a:rPr lang="en-US" smtClean="0"/>
              <a:t>10/25/2022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F247A3-3CBD-4817-A113-C97A7B025226}" type="slidenum">
              <a:rPr lang="en-US" smtClean="0"/>
              <a:t>‹#›</a:t>
            </a:fld>
            <a:endParaRPr lang="en-US"/>
          </a:p>
        </p:txBody>
      </p:sp>
    </p:spTree>
    <p:extLst>
      <p:ext uri="{BB962C8B-B14F-4D97-AF65-F5344CB8AC3E}">
        <p14:creationId xmlns:p14="http://schemas.microsoft.com/office/powerpoint/2010/main" val="1069068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A1BBF3D-EF9C-469B-8456-F64173644AF8}" type="datetimeFigureOut">
              <a:rPr lang="en-US" smtClean="0"/>
              <a:t>10/25/2022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F247A3-3CBD-4817-A113-C97A7B025226}" type="slidenum">
              <a:rPr lang="en-US" smtClean="0"/>
              <a:t>‹#›</a:t>
            </a:fld>
            <a:endParaRPr lang="en-US"/>
          </a:p>
        </p:txBody>
      </p:sp>
    </p:spTree>
    <p:extLst>
      <p:ext uri="{BB962C8B-B14F-4D97-AF65-F5344CB8AC3E}">
        <p14:creationId xmlns:p14="http://schemas.microsoft.com/office/powerpoint/2010/main" val="34950955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A1BBF3D-EF9C-469B-8456-F64173644AF8}" type="datetimeFigureOut">
              <a:rPr lang="en-US" smtClean="0"/>
              <a:t>10/25/2022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F247A3-3CBD-4817-A113-C97A7B025226}" type="slidenum">
              <a:rPr lang="en-US" smtClean="0"/>
              <a:t>‹#›</a:t>
            </a:fld>
            <a:endParaRPr lang="en-US"/>
          </a:p>
        </p:txBody>
      </p:sp>
    </p:spTree>
    <p:extLst>
      <p:ext uri="{BB962C8B-B14F-4D97-AF65-F5344CB8AC3E}">
        <p14:creationId xmlns:p14="http://schemas.microsoft.com/office/powerpoint/2010/main" val="22453114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A1BBF3D-EF9C-469B-8456-F64173644AF8}" type="datetimeFigureOut">
              <a:rPr lang="en-US" smtClean="0"/>
              <a:t>10/25/2022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F247A3-3CBD-4817-A113-C97A7B025226}" type="slidenum">
              <a:rPr lang="en-US" smtClean="0"/>
              <a:t>‹#›</a:t>
            </a:fld>
            <a:endParaRPr lang="en-US"/>
          </a:p>
        </p:txBody>
      </p:sp>
    </p:spTree>
    <p:extLst>
      <p:ext uri="{BB962C8B-B14F-4D97-AF65-F5344CB8AC3E}">
        <p14:creationId xmlns:p14="http://schemas.microsoft.com/office/powerpoint/2010/main" val="12672213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A1BBF3D-EF9C-469B-8456-F64173644AF8}" type="datetimeFigureOut">
              <a:rPr lang="en-US" smtClean="0"/>
              <a:t>10/25/2022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F247A3-3CBD-4817-A113-C97A7B025226}" type="slidenum">
              <a:rPr lang="en-US" smtClean="0"/>
              <a:t>‹#›</a:t>
            </a:fld>
            <a:endParaRPr lang="en-US"/>
          </a:p>
        </p:txBody>
      </p:sp>
    </p:spTree>
    <p:extLst>
      <p:ext uri="{BB962C8B-B14F-4D97-AF65-F5344CB8AC3E}">
        <p14:creationId xmlns:p14="http://schemas.microsoft.com/office/powerpoint/2010/main" val="9036951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A1BBF3D-EF9C-469B-8456-F64173644AF8}" type="datetimeFigureOut">
              <a:rPr lang="en-US" smtClean="0"/>
              <a:t>10/25/2022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F247A3-3CBD-4817-A113-C97A7B025226}" type="slidenum">
              <a:rPr lang="en-US" smtClean="0"/>
              <a:t>‹#›</a:t>
            </a:fld>
            <a:endParaRPr lang="en-US"/>
          </a:p>
        </p:txBody>
      </p:sp>
    </p:spTree>
    <p:extLst>
      <p:ext uri="{BB962C8B-B14F-4D97-AF65-F5344CB8AC3E}">
        <p14:creationId xmlns:p14="http://schemas.microsoft.com/office/powerpoint/2010/main" val="38388277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A1BBF3D-EF9C-469B-8456-F64173644AF8}" type="datetimeFigureOut">
              <a:rPr lang="en-US" smtClean="0"/>
              <a:t>10/25/2022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F247A3-3CBD-4817-A113-C97A7B025226}" type="slidenum">
              <a:rPr lang="en-US" smtClean="0"/>
              <a:t>‹#›</a:t>
            </a:fld>
            <a:endParaRPr lang="en-US"/>
          </a:p>
        </p:txBody>
      </p:sp>
    </p:spTree>
    <p:extLst>
      <p:ext uri="{BB962C8B-B14F-4D97-AF65-F5344CB8AC3E}">
        <p14:creationId xmlns:p14="http://schemas.microsoft.com/office/powerpoint/2010/main" val="28690697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A1BBF3D-EF9C-469B-8456-F64173644AF8}" type="datetimeFigureOut">
              <a:rPr lang="en-US" smtClean="0"/>
              <a:t>10/25/2022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F247A3-3CBD-4817-A113-C97A7B025226}" type="slidenum">
              <a:rPr lang="en-US" smtClean="0"/>
              <a:t>‹#›</a:t>
            </a:fld>
            <a:endParaRPr lang="en-US"/>
          </a:p>
        </p:txBody>
      </p:sp>
    </p:spTree>
    <p:extLst>
      <p:ext uri="{BB962C8B-B14F-4D97-AF65-F5344CB8AC3E}">
        <p14:creationId xmlns:p14="http://schemas.microsoft.com/office/powerpoint/2010/main" val="2314246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A1BBF3D-EF9C-469B-8456-F64173644AF8}" type="datetimeFigureOut">
              <a:rPr lang="en-US" smtClean="0"/>
              <a:t>10/25/2022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C8F247A3-3CBD-4817-A113-C97A7B025226}" type="slidenum">
              <a:rPr lang="en-US" smtClean="0"/>
              <a:t>‹#›</a:t>
            </a:fld>
            <a:endParaRPr lang="en-US"/>
          </a:p>
        </p:txBody>
      </p:sp>
    </p:spTree>
    <p:extLst>
      <p:ext uri="{BB962C8B-B14F-4D97-AF65-F5344CB8AC3E}">
        <p14:creationId xmlns:p14="http://schemas.microsoft.com/office/powerpoint/2010/main" val="3792405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A1BBF3D-EF9C-469B-8456-F64173644AF8}" type="datetimeFigureOut">
              <a:rPr lang="en-US" smtClean="0"/>
              <a:t>10/25/2022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F247A3-3CBD-4817-A113-C97A7B025226}" type="slidenum">
              <a:rPr lang="en-US" smtClean="0"/>
              <a:t>‹#›</a:t>
            </a:fld>
            <a:endParaRPr lang="en-US"/>
          </a:p>
        </p:txBody>
      </p:sp>
    </p:spTree>
    <p:extLst>
      <p:ext uri="{BB962C8B-B14F-4D97-AF65-F5344CB8AC3E}">
        <p14:creationId xmlns:p14="http://schemas.microsoft.com/office/powerpoint/2010/main" val="3586442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A1BBF3D-EF9C-469B-8456-F64173644AF8}" type="datetimeFigureOut">
              <a:rPr lang="en-US" smtClean="0"/>
              <a:t>10/25/2022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F247A3-3CBD-4817-A113-C97A7B025226}" type="slidenum">
              <a:rPr lang="en-US" smtClean="0"/>
              <a:t>‹#›</a:t>
            </a:fld>
            <a:endParaRPr lang="en-US"/>
          </a:p>
        </p:txBody>
      </p:sp>
    </p:spTree>
    <p:extLst>
      <p:ext uri="{BB962C8B-B14F-4D97-AF65-F5344CB8AC3E}">
        <p14:creationId xmlns:p14="http://schemas.microsoft.com/office/powerpoint/2010/main" val="1781111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A1BBF3D-EF9C-469B-8456-F64173644AF8}" type="datetimeFigureOut">
              <a:rPr lang="en-US" smtClean="0"/>
              <a:t>10/25/2022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F247A3-3CBD-4817-A113-C97A7B025226}" type="slidenum">
              <a:rPr lang="en-US" smtClean="0"/>
              <a:t>‹#›</a:t>
            </a:fld>
            <a:endParaRPr lang="en-US"/>
          </a:p>
        </p:txBody>
      </p:sp>
    </p:spTree>
    <p:extLst>
      <p:ext uri="{BB962C8B-B14F-4D97-AF65-F5344CB8AC3E}">
        <p14:creationId xmlns:p14="http://schemas.microsoft.com/office/powerpoint/2010/main" val="361639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A1BBF3D-EF9C-469B-8456-F64173644AF8}" type="datetimeFigureOut">
              <a:rPr lang="en-US" smtClean="0"/>
              <a:t>10/25/2022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F247A3-3CBD-4817-A113-C97A7B025226}" type="slidenum">
              <a:rPr lang="en-US" smtClean="0"/>
              <a:t>‹#›</a:t>
            </a:fld>
            <a:endParaRPr lang="en-US"/>
          </a:p>
        </p:txBody>
      </p:sp>
    </p:spTree>
    <p:extLst>
      <p:ext uri="{BB962C8B-B14F-4D97-AF65-F5344CB8AC3E}">
        <p14:creationId xmlns:p14="http://schemas.microsoft.com/office/powerpoint/2010/main" val="1556720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1BBF3D-EF9C-469B-8456-F64173644AF8}" type="datetimeFigureOut">
              <a:rPr lang="en-US" smtClean="0"/>
              <a:t>10/25/2022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F247A3-3CBD-4817-A113-C97A7B025226}" type="slidenum">
              <a:rPr lang="en-US" smtClean="0"/>
              <a:t>‹#›</a:t>
            </a:fld>
            <a:endParaRPr lang="en-US"/>
          </a:p>
        </p:txBody>
      </p:sp>
    </p:spTree>
    <p:extLst>
      <p:ext uri="{BB962C8B-B14F-4D97-AF65-F5344CB8AC3E}">
        <p14:creationId xmlns:p14="http://schemas.microsoft.com/office/powerpoint/2010/main" val="1756401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A1BBF3D-EF9C-469B-8456-F64173644AF8}" type="datetimeFigureOut">
              <a:rPr lang="en-US" smtClean="0"/>
              <a:t>10/25/2022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F247A3-3CBD-4817-A113-C97A7B025226}" type="slidenum">
              <a:rPr lang="en-US" smtClean="0"/>
              <a:t>‹#›</a:t>
            </a:fld>
            <a:endParaRPr lang="en-US"/>
          </a:p>
        </p:txBody>
      </p:sp>
    </p:spTree>
    <p:extLst>
      <p:ext uri="{BB962C8B-B14F-4D97-AF65-F5344CB8AC3E}">
        <p14:creationId xmlns:p14="http://schemas.microsoft.com/office/powerpoint/2010/main" val="1502785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A1BBF3D-EF9C-469B-8456-F64173644AF8}" type="datetimeFigureOut">
              <a:rPr lang="en-US" smtClean="0"/>
              <a:t>10/25/2022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F247A3-3CBD-4817-A113-C97A7B025226}" type="slidenum">
              <a:rPr lang="en-US" smtClean="0"/>
              <a:t>‹#›</a:t>
            </a:fld>
            <a:endParaRPr lang="en-US"/>
          </a:p>
        </p:txBody>
      </p:sp>
    </p:spTree>
    <p:extLst>
      <p:ext uri="{BB962C8B-B14F-4D97-AF65-F5344CB8AC3E}">
        <p14:creationId xmlns:p14="http://schemas.microsoft.com/office/powerpoint/2010/main" val="544672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CA1BBF3D-EF9C-469B-8456-F64173644AF8}" type="datetimeFigureOut">
              <a:rPr lang="en-US" smtClean="0"/>
              <a:t>10/25/2022</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C8F247A3-3CBD-4817-A113-C97A7B025226}" type="slidenum">
              <a:rPr lang="en-US" smtClean="0"/>
              <a:t>‹#›</a:t>
            </a:fld>
            <a:endParaRPr lang="en-US"/>
          </a:p>
        </p:txBody>
      </p:sp>
    </p:spTree>
    <p:extLst>
      <p:ext uri="{BB962C8B-B14F-4D97-AF65-F5344CB8AC3E}">
        <p14:creationId xmlns:p14="http://schemas.microsoft.com/office/powerpoint/2010/main" val="824849402"/>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 id="2147483763" r:id="rId13"/>
    <p:sldLayoutId id="2147483764" r:id="rId14"/>
    <p:sldLayoutId id="2147483765" r:id="rId15"/>
    <p:sldLayoutId id="2147483766" r:id="rId16"/>
    <p:sldLayoutId id="214748376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1613" y="1006805"/>
            <a:ext cx="8574622" cy="3238623"/>
          </a:xfrm>
        </p:spPr>
        <p:txBody>
          <a:bodyPr>
            <a:normAutofit/>
          </a:bodyPr>
          <a:lstStyle/>
          <a:p>
            <a:pPr algn="ctr"/>
            <a:r>
              <a:rPr lang="en-US" sz="4000" b="1" dirty="0" smtClean="0"/>
              <a:t>PUBLIC FINANCIAL MANAGEMENT REFORMS</a:t>
            </a:r>
            <a:br>
              <a:rPr lang="en-US" sz="4000" b="1" dirty="0" smtClean="0"/>
            </a:br>
            <a:r>
              <a:rPr lang="en-US" sz="4000" dirty="0" smtClean="0"/>
              <a:t/>
            </a:r>
            <a:br>
              <a:rPr lang="en-US" sz="4000" dirty="0" smtClean="0"/>
            </a:br>
            <a:r>
              <a:rPr lang="en-US" sz="3600" dirty="0" smtClean="0">
                <a:latin typeface="Book Antiqua" panose="02040602050305030304" pitchFamily="18" charset="0"/>
              </a:rPr>
              <a:t>Coordination And Partnership Among Key Players</a:t>
            </a:r>
            <a:endParaRPr lang="en-US" sz="3600" dirty="0">
              <a:latin typeface="Book Antiqua" panose="02040602050305030304" pitchFamily="18" charset="0"/>
            </a:endParaRPr>
          </a:p>
        </p:txBody>
      </p:sp>
      <p:sp>
        <p:nvSpPr>
          <p:cNvPr id="3" name="Subtitle 2"/>
          <p:cNvSpPr>
            <a:spLocks noGrp="1"/>
          </p:cNvSpPr>
          <p:nvPr>
            <p:ph type="subTitle" idx="1"/>
          </p:nvPr>
        </p:nvSpPr>
        <p:spPr>
          <a:xfrm>
            <a:off x="4123511" y="4385730"/>
            <a:ext cx="7087776" cy="1593668"/>
          </a:xfrm>
        </p:spPr>
        <p:txBody>
          <a:bodyPr>
            <a:noAutofit/>
          </a:bodyPr>
          <a:lstStyle/>
          <a:p>
            <a:pPr algn="l"/>
            <a:r>
              <a:rPr lang="en-US" sz="2400" b="1" dirty="0" smtClean="0">
                <a:latin typeface="Book Antiqua" panose="02040602050305030304" pitchFamily="18" charset="0"/>
              </a:rPr>
              <a:t>Presentation by: Mr. Willie Setlhoka</a:t>
            </a:r>
          </a:p>
          <a:p>
            <a:pPr algn="l"/>
            <a:r>
              <a:rPr lang="en-US" sz="2400" b="1" dirty="0" smtClean="0">
                <a:latin typeface="Book Antiqua" panose="02040602050305030304" pitchFamily="18" charset="0"/>
              </a:rPr>
              <a:t>Acting Senior Assistant Director- AML</a:t>
            </a:r>
          </a:p>
          <a:p>
            <a:pPr algn="l"/>
            <a:r>
              <a:rPr lang="en-US" sz="2400" b="1" dirty="0" smtClean="0">
                <a:latin typeface="Book Antiqua" panose="02040602050305030304" pitchFamily="18" charset="0"/>
              </a:rPr>
              <a:t>Directorate on Corruption and Economic Crime </a:t>
            </a:r>
            <a:endParaRPr lang="en-US" sz="2400" b="1" dirty="0">
              <a:latin typeface="Book Antiqua" panose="02040602050305030304" pitchFamily="18" charset="0"/>
            </a:endParaRPr>
          </a:p>
          <a:p>
            <a:pPr algn="l"/>
            <a:r>
              <a:rPr lang="en-US" sz="2400" b="1" dirty="0" smtClean="0">
                <a:latin typeface="Book Antiqua" panose="02040602050305030304" pitchFamily="18" charset="0"/>
              </a:rPr>
              <a:t>Republic of Botswana</a:t>
            </a:r>
            <a:endParaRPr lang="en-US" sz="2400" b="1" dirty="0">
              <a:latin typeface="Book Antiqua" panose="02040602050305030304" pitchFamily="18" charset="0"/>
            </a:endParaRPr>
          </a:p>
        </p:txBody>
      </p:sp>
      <p:pic>
        <p:nvPicPr>
          <p:cNvPr id="5" name="Picture 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66513" y="69669"/>
            <a:ext cx="2316481" cy="1166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2514" y="187235"/>
            <a:ext cx="1864314" cy="1260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81457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346166"/>
            <a:ext cx="10018713" cy="1221377"/>
          </a:xfrm>
        </p:spPr>
        <p:txBody>
          <a:bodyPr>
            <a:noAutofit/>
          </a:bodyPr>
          <a:lstStyle/>
          <a:p>
            <a:r>
              <a:rPr lang="en-US" dirty="0" smtClean="0">
                <a:latin typeface="Book Antiqua" panose="02040602050305030304" pitchFamily="18" charset="0"/>
              </a:rPr>
              <a:t>COORDINATION AND PARTNERSHIP AMONG KEY PLAYERS</a:t>
            </a:r>
            <a:endParaRPr lang="en-US" dirty="0">
              <a:latin typeface="Book Antiqua" panose="02040602050305030304" pitchFamily="18" charset="0"/>
            </a:endParaRPr>
          </a:p>
        </p:txBody>
      </p:sp>
      <p:sp>
        <p:nvSpPr>
          <p:cNvPr id="3" name="Content Placeholder 2"/>
          <p:cNvSpPr>
            <a:spLocks noGrp="1"/>
          </p:cNvSpPr>
          <p:nvPr>
            <p:ph idx="1"/>
          </p:nvPr>
        </p:nvSpPr>
        <p:spPr>
          <a:xfrm>
            <a:off x="1484310" y="1567543"/>
            <a:ext cx="10018713" cy="5138057"/>
          </a:xfrm>
        </p:spPr>
        <p:txBody>
          <a:bodyPr>
            <a:normAutofit fontScale="40000" lnSpcReduction="20000"/>
          </a:bodyPr>
          <a:lstStyle/>
          <a:p>
            <a:r>
              <a:rPr lang="en-US" sz="4500" b="1" dirty="0" smtClean="0">
                <a:latin typeface="Book Antiqua" panose="02040602050305030304" pitchFamily="18" charset="0"/>
              </a:rPr>
              <a:t>INTER-AGENCY </a:t>
            </a:r>
            <a:r>
              <a:rPr lang="en-US" sz="4500" b="1" dirty="0">
                <a:latin typeface="Book Antiqua" panose="02040602050305030304" pitchFamily="18" charset="0"/>
              </a:rPr>
              <a:t>COOPERATION</a:t>
            </a:r>
          </a:p>
          <a:p>
            <a:pPr lvl="1" algn="just"/>
            <a:r>
              <a:rPr lang="en-US" sz="4500" dirty="0" smtClean="0">
                <a:latin typeface="Book Antiqua" panose="02040602050305030304" pitchFamily="18" charset="0"/>
              </a:rPr>
              <a:t>In </a:t>
            </a:r>
            <a:r>
              <a:rPr lang="en-US" sz="4500" dirty="0">
                <a:latin typeface="Book Antiqua" panose="02040602050305030304" pitchFamily="18" charset="0"/>
              </a:rPr>
              <a:t>Botswana, the public investigative wings </a:t>
            </a:r>
            <a:r>
              <a:rPr lang="en-US" sz="4500" dirty="0" smtClean="0">
                <a:latin typeface="Book Antiqua" panose="02040602050305030304" pitchFamily="18" charset="0"/>
              </a:rPr>
              <a:t>include </a:t>
            </a:r>
            <a:r>
              <a:rPr lang="en-US" sz="4500" dirty="0">
                <a:latin typeface="Book Antiqua" panose="02040602050305030304" pitchFamily="18" charset="0"/>
              </a:rPr>
              <a:t>Botswana </a:t>
            </a:r>
            <a:r>
              <a:rPr lang="en-US" sz="4500" dirty="0" smtClean="0">
                <a:latin typeface="Book Antiqua" panose="02040602050305030304" pitchFamily="18" charset="0"/>
              </a:rPr>
              <a:t>Police Service,  </a:t>
            </a:r>
            <a:r>
              <a:rPr lang="en-US" sz="4500" dirty="0">
                <a:latin typeface="Book Antiqua" panose="02040602050305030304" pitchFamily="18" charset="0"/>
              </a:rPr>
              <a:t>Botswana Unified Revenue </a:t>
            </a:r>
            <a:r>
              <a:rPr lang="en-US" sz="4500" dirty="0" smtClean="0">
                <a:latin typeface="Book Antiqua" panose="02040602050305030304" pitchFamily="18" charset="0"/>
              </a:rPr>
              <a:t>Service (BURS), </a:t>
            </a:r>
            <a:r>
              <a:rPr lang="en-US" sz="4500" dirty="0">
                <a:latin typeface="Book Antiqua" panose="02040602050305030304" pitchFamily="18" charset="0"/>
              </a:rPr>
              <a:t>Directorate on Corruption and Economic </a:t>
            </a:r>
            <a:r>
              <a:rPr lang="en-US" sz="4500" dirty="0" smtClean="0">
                <a:latin typeface="Book Antiqua" panose="02040602050305030304" pitchFamily="18" charset="0"/>
              </a:rPr>
              <a:t>Crime (DCEC), </a:t>
            </a:r>
            <a:r>
              <a:rPr lang="en-US" sz="4500" dirty="0">
                <a:latin typeface="Book Antiqua" panose="02040602050305030304" pitchFamily="18" charset="0"/>
              </a:rPr>
              <a:t>Directorate of Intelligence and Security </a:t>
            </a:r>
            <a:r>
              <a:rPr lang="en-US" sz="4500" dirty="0" smtClean="0">
                <a:latin typeface="Book Antiqua" panose="02040602050305030304" pitchFamily="18" charset="0"/>
              </a:rPr>
              <a:t>Services (DISS) and Financial </a:t>
            </a:r>
            <a:r>
              <a:rPr lang="en-US" sz="4500" dirty="0">
                <a:latin typeface="Book Antiqua" panose="02040602050305030304" pitchFamily="18" charset="0"/>
              </a:rPr>
              <a:t>Intelligence </a:t>
            </a:r>
            <a:r>
              <a:rPr lang="en-US" sz="4500" dirty="0" smtClean="0">
                <a:latin typeface="Book Antiqua" panose="02040602050305030304" pitchFamily="18" charset="0"/>
              </a:rPr>
              <a:t>Agency (FIA). </a:t>
            </a:r>
          </a:p>
          <a:p>
            <a:pPr lvl="1" algn="just"/>
            <a:r>
              <a:rPr lang="en-US" sz="4500" dirty="0" smtClean="0">
                <a:latin typeface="Book Antiqua" panose="02040602050305030304" pitchFamily="18" charset="0"/>
              </a:rPr>
              <a:t>In </a:t>
            </a:r>
            <a:r>
              <a:rPr lang="en-US" sz="4500" dirty="0">
                <a:latin typeface="Book Antiqua" panose="02040602050305030304" pitchFamily="18" charset="0"/>
              </a:rPr>
              <a:t>order to facilitate smooth operations, these Law Enforcement Agencies (LEAs) have signed Memorandum of Understanding (MOU) that spells out how joint investigations are to be coordinated – Mutual Technical Assistance.</a:t>
            </a:r>
          </a:p>
          <a:p>
            <a:pPr algn="just"/>
            <a:r>
              <a:rPr lang="en-US" sz="4500" dirty="0">
                <a:latin typeface="Book Antiqua" panose="02040602050305030304" pitchFamily="18" charset="0"/>
              </a:rPr>
              <a:t>The MOU addresses the following:</a:t>
            </a:r>
          </a:p>
          <a:p>
            <a:pPr lvl="1" algn="just"/>
            <a:r>
              <a:rPr lang="en-US" sz="4500" dirty="0">
                <a:latin typeface="Book Antiqua" panose="02040602050305030304" pitchFamily="18" charset="0"/>
              </a:rPr>
              <a:t>How to establish and resource a Joint Operation Team including guidelines on how to request such assistance from other partners.</a:t>
            </a:r>
          </a:p>
          <a:p>
            <a:pPr lvl="1" algn="just"/>
            <a:r>
              <a:rPr lang="en-US" sz="4500" dirty="0" smtClean="0">
                <a:latin typeface="Book Antiqua" panose="02040602050305030304" pitchFamily="18" charset="0"/>
              </a:rPr>
              <a:t>Coordination </a:t>
            </a:r>
            <a:r>
              <a:rPr lang="en-US" sz="4500" dirty="0">
                <a:latin typeface="Book Antiqua" panose="02040602050305030304" pitchFamily="18" charset="0"/>
              </a:rPr>
              <a:t>of </a:t>
            </a:r>
            <a:r>
              <a:rPr lang="en-US" sz="4500" dirty="0" smtClean="0">
                <a:latin typeface="Book Antiqua" panose="02040602050305030304" pitchFamily="18" charset="0"/>
              </a:rPr>
              <a:t>Activities</a:t>
            </a:r>
            <a:endParaRPr lang="en-US" sz="4500" dirty="0">
              <a:latin typeface="Book Antiqua" panose="02040602050305030304" pitchFamily="18" charset="0"/>
            </a:endParaRPr>
          </a:p>
          <a:p>
            <a:pPr lvl="1" algn="just"/>
            <a:r>
              <a:rPr lang="en-US" sz="4500" dirty="0">
                <a:latin typeface="Book Antiqua" panose="02040602050305030304" pitchFamily="18" charset="0"/>
              </a:rPr>
              <a:t>Funding of the </a:t>
            </a:r>
            <a:r>
              <a:rPr lang="en-US" sz="4500" dirty="0" smtClean="0">
                <a:latin typeface="Book Antiqua" panose="02040602050305030304" pitchFamily="18" charset="0"/>
              </a:rPr>
              <a:t>Cooperation</a:t>
            </a:r>
            <a:endParaRPr lang="en-US" sz="4500" dirty="0">
              <a:latin typeface="Book Antiqua" panose="02040602050305030304" pitchFamily="18" charset="0"/>
            </a:endParaRPr>
          </a:p>
          <a:p>
            <a:pPr lvl="1" algn="just"/>
            <a:r>
              <a:rPr lang="en-US" sz="4500" dirty="0">
                <a:latin typeface="Book Antiqua" panose="02040602050305030304" pitchFamily="18" charset="0"/>
              </a:rPr>
              <a:t>Exchange of </a:t>
            </a:r>
            <a:r>
              <a:rPr lang="en-US" sz="4500" dirty="0" smtClean="0">
                <a:latin typeface="Book Antiqua" panose="02040602050305030304" pitchFamily="18" charset="0"/>
              </a:rPr>
              <a:t>Information</a:t>
            </a:r>
            <a:endParaRPr lang="en-US" sz="4500" dirty="0">
              <a:latin typeface="Book Antiqua" panose="02040602050305030304" pitchFamily="18" charset="0"/>
            </a:endParaRPr>
          </a:p>
          <a:p>
            <a:pPr lvl="1" algn="just"/>
            <a:r>
              <a:rPr lang="en-US" sz="4500" dirty="0">
                <a:latin typeface="Book Antiqua" panose="02040602050305030304" pitchFamily="18" charset="0"/>
              </a:rPr>
              <a:t>Referrals from one participant to the other or to a third party</a:t>
            </a:r>
          </a:p>
          <a:p>
            <a:pPr lvl="1" algn="just"/>
            <a:r>
              <a:rPr lang="en-US" sz="4500" dirty="0">
                <a:latin typeface="Book Antiqua" panose="02040602050305030304" pitchFamily="18" charset="0"/>
              </a:rPr>
              <a:t>Exchange of personnel and operational strategies</a:t>
            </a:r>
          </a:p>
          <a:p>
            <a:pPr marL="0" indent="0" algn="just">
              <a:buNone/>
            </a:pPr>
            <a:endParaRPr lang="en-US" sz="4500" dirty="0" smtClean="0">
              <a:latin typeface="Book Antiqua" panose="02040602050305030304" pitchFamily="18" charset="0"/>
            </a:endParaRP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068594" y="69669"/>
            <a:ext cx="1123406" cy="1166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79086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10018713" cy="1412966"/>
          </a:xfrm>
        </p:spPr>
        <p:txBody>
          <a:bodyPr/>
          <a:lstStyle/>
          <a:p>
            <a:r>
              <a:rPr lang="en-US" dirty="0" smtClean="0">
                <a:latin typeface="Book Antiqua" panose="02040602050305030304" pitchFamily="18" charset="0"/>
              </a:rPr>
              <a:t>COORDINATION AND PARTNERSHIP AMONG KEY PLAYERS CONT. </a:t>
            </a:r>
            <a:endParaRPr lang="en-ZA" dirty="0"/>
          </a:p>
        </p:txBody>
      </p:sp>
      <p:sp>
        <p:nvSpPr>
          <p:cNvPr id="3" name="Content Placeholder 2"/>
          <p:cNvSpPr>
            <a:spLocks noGrp="1"/>
          </p:cNvSpPr>
          <p:nvPr>
            <p:ph idx="1"/>
          </p:nvPr>
        </p:nvSpPr>
        <p:spPr>
          <a:xfrm>
            <a:off x="1675898" y="2098767"/>
            <a:ext cx="10018713" cy="4632960"/>
          </a:xfrm>
        </p:spPr>
        <p:txBody>
          <a:bodyPr>
            <a:normAutofit fontScale="70000" lnSpcReduction="20000"/>
          </a:bodyPr>
          <a:lstStyle/>
          <a:p>
            <a:pPr marL="0" indent="0" algn="just">
              <a:buNone/>
            </a:pPr>
            <a:r>
              <a:rPr lang="en-US" sz="3200" b="1" dirty="0" smtClean="0">
                <a:latin typeface="Book Antiqua" panose="02040602050305030304" pitchFamily="18" charset="0"/>
              </a:rPr>
              <a:t>NATIONAL COORDINATING COMMITTEE ON FINANCIAL INTELLIGENCE (NCCFI)</a:t>
            </a:r>
          </a:p>
          <a:p>
            <a:pPr algn="just">
              <a:buFont typeface="Wingdings" panose="05000000000000000000" pitchFamily="2" charset="2"/>
              <a:buChar char="§"/>
            </a:pPr>
            <a:r>
              <a:rPr lang="en-US" sz="3200" dirty="0" smtClean="0">
                <a:latin typeface="Book Antiqua" panose="02040602050305030304" pitchFamily="18" charset="0"/>
              </a:rPr>
              <a:t>The </a:t>
            </a:r>
            <a:r>
              <a:rPr lang="en-US" sz="3200" dirty="0">
                <a:latin typeface="Book Antiqua" panose="02040602050305030304" pitchFamily="18" charset="0"/>
              </a:rPr>
              <a:t>NCCFI is, among others, charged with the responsibility of assessing effectiveness of policies and measures to combat financial offences and making recommendations to the Minister for legislative, administrative and policy </a:t>
            </a:r>
            <a:r>
              <a:rPr lang="en-US" sz="3200" dirty="0" smtClean="0">
                <a:latin typeface="Book Antiqua" panose="02040602050305030304" pitchFamily="18" charset="0"/>
              </a:rPr>
              <a:t>reforms.</a:t>
            </a:r>
          </a:p>
          <a:p>
            <a:pPr algn="just">
              <a:buFont typeface="Wingdings" panose="05000000000000000000" pitchFamily="2" charset="2"/>
              <a:buChar char="§"/>
            </a:pPr>
            <a:r>
              <a:rPr lang="en-US" sz="3200" dirty="0" smtClean="0">
                <a:latin typeface="Book Antiqua" panose="02040602050305030304" pitchFamily="18" charset="0"/>
              </a:rPr>
              <a:t>The Office of The President oversees </a:t>
            </a:r>
            <a:r>
              <a:rPr lang="en-US" sz="3200" dirty="0">
                <a:latin typeface="Book Antiqua" panose="02040602050305030304" pitchFamily="18" charset="0"/>
              </a:rPr>
              <a:t>the activities of the NCCFI. </a:t>
            </a:r>
            <a:endParaRPr lang="en-US" sz="3200" dirty="0" smtClean="0">
              <a:latin typeface="Book Antiqua" panose="02040602050305030304" pitchFamily="18" charset="0"/>
            </a:endParaRPr>
          </a:p>
          <a:p>
            <a:pPr algn="just">
              <a:buFont typeface="Wingdings" panose="05000000000000000000" pitchFamily="2" charset="2"/>
              <a:buChar char="§"/>
            </a:pPr>
            <a:r>
              <a:rPr lang="en-US" sz="3200" dirty="0" smtClean="0">
                <a:latin typeface="Book Antiqua" panose="02040602050305030304" pitchFamily="18" charset="0"/>
              </a:rPr>
              <a:t>The </a:t>
            </a:r>
            <a:r>
              <a:rPr lang="en-US" sz="3200" dirty="0">
                <a:latin typeface="Book Antiqua" panose="02040602050305030304" pitchFamily="18" charset="0"/>
              </a:rPr>
              <a:t>Financial Intelligence Act </a:t>
            </a:r>
            <a:r>
              <a:rPr lang="en-US" sz="3200" dirty="0" smtClean="0">
                <a:latin typeface="Book Antiqua" panose="02040602050305030304" pitchFamily="18" charset="0"/>
              </a:rPr>
              <a:t>(FIA) establishes </a:t>
            </a:r>
            <a:r>
              <a:rPr lang="en-US" sz="3200" dirty="0">
                <a:latin typeface="Book Antiqua" panose="02040602050305030304" pitchFamily="18" charset="0"/>
              </a:rPr>
              <a:t>the </a:t>
            </a:r>
            <a:r>
              <a:rPr lang="en-US" sz="3200" dirty="0" smtClean="0">
                <a:latin typeface="Book Antiqua" panose="02040602050305030304" pitchFamily="18" charset="0"/>
              </a:rPr>
              <a:t>NCCFI.</a:t>
            </a:r>
            <a:endParaRPr lang="en-US" sz="3200" dirty="0">
              <a:latin typeface="Book Antiqua" panose="02040602050305030304" pitchFamily="18" charset="0"/>
            </a:endParaRPr>
          </a:p>
          <a:p>
            <a:pPr algn="just">
              <a:buFont typeface="Wingdings" panose="05000000000000000000" pitchFamily="2" charset="2"/>
              <a:buChar char="§"/>
            </a:pPr>
            <a:r>
              <a:rPr lang="en-US" sz="3200" dirty="0" smtClean="0">
                <a:latin typeface="Book Antiqua" panose="02040602050305030304" pitchFamily="18" charset="0"/>
              </a:rPr>
              <a:t>Membership is consisting </a:t>
            </a:r>
            <a:r>
              <a:rPr lang="en-US" sz="3200" dirty="0">
                <a:latin typeface="Book Antiqua" panose="02040602050305030304" pitchFamily="18" charset="0"/>
              </a:rPr>
              <a:t>of representatives </a:t>
            </a:r>
            <a:r>
              <a:rPr lang="en-US" sz="3200" dirty="0" smtClean="0">
                <a:latin typeface="Book Antiqua" panose="02040602050305030304" pitchFamily="18" charset="0"/>
              </a:rPr>
              <a:t>from </a:t>
            </a:r>
            <a:r>
              <a:rPr lang="en-US" sz="3200" dirty="0">
                <a:latin typeface="Book Antiqua" panose="02040602050305030304" pitchFamily="18" charset="0"/>
              </a:rPr>
              <a:t>the </a:t>
            </a:r>
            <a:r>
              <a:rPr lang="en-US" sz="3200" dirty="0" smtClean="0">
                <a:latin typeface="Book Antiqua" panose="02040602050305030304" pitchFamily="18" charset="0"/>
              </a:rPr>
              <a:t>following:</a:t>
            </a:r>
          </a:p>
          <a:p>
            <a:pPr lvl="1" algn="just">
              <a:buFont typeface="Wingdings" panose="05000000000000000000" pitchFamily="2" charset="2"/>
              <a:buChar char="§"/>
            </a:pPr>
            <a:r>
              <a:rPr lang="en-US" sz="2400" dirty="0" smtClean="0">
                <a:latin typeface="Book Antiqua" panose="02040602050305030304" pitchFamily="18" charset="0"/>
              </a:rPr>
              <a:t>Director </a:t>
            </a:r>
            <a:r>
              <a:rPr lang="en-US" sz="2400" dirty="0">
                <a:latin typeface="Book Antiqua" panose="02040602050305030304" pitchFamily="18" charset="0"/>
              </a:rPr>
              <a:t>of the FIA (Secretary), </a:t>
            </a:r>
            <a:r>
              <a:rPr lang="en-US" sz="2400" dirty="0" smtClean="0">
                <a:latin typeface="Book Antiqua" panose="02040602050305030304" pitchFamily="18" charset="0"/>
              </a:rPr>
              <a:t>Ministry </a:t>
            </a:r>
            <a:r>
              <a:rPr lang="en-US" sz="2400" dirty="0">
                <a:latin typeface="Book Antiqua" panose="02040602050305030304" pitchFamily="18" charset="0"/>
              </a:rPr>
              <a:t>of Finance, </a:t>
            </a:r>
            <a:r>
              <a:rPr lang="en-US" sz="2400" dirty="0" smtClean="0">
                <a:latin typeface="Book Antiqua" panose="02040602050305030304" pitchFamily="18" charset="0"/>
              </a:rPr>
              <a:t>DCEC, Botswana </a:t>
            </a:r>
            <a:r>
              <a:rPr lang="en-US" sz="2400" dirty="0">
                <a:latin typeface="Book Antiqua" panose="02040602050305030304" pitchFamily="18" charset="0"/>
              </a:rPr>
              <a:t>Police Service, Attorney General’s Chambers, Bank of </a:t>
            </a:r>
            <a:r>
              <a:rPr lang="en-US" sz="2400" dirty="0" smtClean="0">
                <a:latin typeface="Book Antiqua" panose="02040602050305030304" pitchFamily="18" charset="0"/>
              </a:rPr>
              <a:t>Botswana</a:t>
            </a:r>
            <a:r>
              <a:rPr lang="en-US" sz="2400" dirty="0">
                <a:latin typeface="Book Antiqua" panose="02040602050305030304" pitchFamily="18" charset="0"/>
              </a:rPr>
              <a:t>, </a:t>
            </a:r>
            <a:r>
              <a:rPr lang="en-US" sz="2400" dirty="0" smtClean="0">
                <a:latin typeface="Book Antiqua" panose="02040602050305030304" pitchFamily="18" charset="0"/>
              </a:rPr>
              <a:t>BURS, </a:t>
            </a:r>
            <a:r>
              <a:rPr lang="en-US" sz="2400" dirty="0">
                <a:latin typeface="Book Antiqua" panose="02040602050305030304" pitchFamily="18" charset="0"/>
              </a:rPr>
              <a:t>Ministry of Foreign </a:t>
            </a:r>
            <a:r>
              <a:rPr lang="en-US" sz="2400" dirty="0" smtClean="0">
                <a:latin typeface="Book Antiqua" panose="02040602050305030304" pitchFamily="18" charset="0"/>
              </a:rPr>
              <a:t>Affairs and International Cooperation</a:t>
            </a:r>
            <a:r>
              <a:rPr lang="en-US" sz="2400" dirty="0">
                <a:latin typeface="Book Antiqua" panose="02040602050305030304" pitchFamily="18" charset="0"/>
              </a:rPr>
              <a:t>, Department of Immigration, Non-Bank Financial Institutions Regulatory </a:t>
            </a:r>
            <a:r>
              <a:rPr lang="en-US" sz="2400" dirty="0" smtClean="0">
                <a:latin typeface="Book Antiqua" panose="02040602050305030304" pitchFamily="18" charset="0"/>
              </a:rPr>
              <a:t>Authority (NBFIRA), </a:t>
            </a:r>
            <a:r>
              <a:rPr lang="en-US" sz="2400" dirty="0">
                <a:latin typeface="Book Antiqua" panose="02040602050305030304" pitchFamily="18" charset="0"/>
              </a:rPr>
              <a:t>Directorate of Public Prosecutions, </a:t>
            </a:r>
            <a:r>
              <a:rPr lang="en-US" sz="2400" dirty="0" smtClean="0">
                <a:latin typeface="Book Antiqua" panose="02040602050305030304" pitchFamily="18" charset="0"/>
              </a:rPr>
              <a:t>DIS, </a:t>
            </a:r>
            <a:r>
              <a:rPr lang="en-US" sz="2400" dirty="0">
                <a:latin typeface="Book Antiqua" panose="02040602050305030304" pitchFamily="18" charset="0"/>
              </a:rPr>
              <a:t>and Ministry of </a:t>
            </a:r>
            <a:r>
              <a:rPr lang="en-US" sz="2400" dirty="0" err="1" smtClean="0">
                <a:latin typeface="Book Antiqua" panose="02040602050305030304" pitchFamily="18" charset="0"/>
              </a:rPr>
              <a:t>Defence</a:t>
            </a:r>
            <a:r>
              <a:rPr lang="en-US" sz="2400" dirty="0" smtClean="0">
                <a:latin typeface="Book Antiqua" panose="02040602050305030304" pitchFamily="18" charset="0"/>
              </a:rPr>
              <a:t>.</a:t>
            </a:r>
            <a:endParaRPr lang="en-US" sz="2400" dirty="0">
              <a:latin typeface="Book Antiqua" panose="02040602050305030304" pitchFamily="18" charset="0"/>
            </a:endParaRP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84229" y="-95794"/>
            <a:ext cx="2307771" cy="8969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2173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308463"/>
          </a:xfrm>
        </p:spPr>
        <p:txBody>
          <a:bodyPr>
            <a:noAutofit/>
          </a:bodyPr>
          <a:lstStyle/>
          <a:p>
            <a:r>
              <a:rPr lang="en-US" dirty="0" smtClean="0">
                <a:latin typeface="Book Antiqua" panose="02040602050305030304" pitchFamily="18" charset="0"/>
              </a:rPr>
              <a:t>COORDINATION AND PARTNERSHIP AMONG KEY PLAYERS CONT. </a:t>
            </a:r>
            <a:endParaRPr lang="en-ZA" dirty="0"/>
          </a:p>
        </p:txBody>
      </p:sp>
      <p:sp>
        <p:nvSpPr>
          <p:cNvPr id="3" name="Content Placeholder 2"/>
          <p:cNvSpPr>
            <a:spLocks noGrp="1"/>
          </p:cNvSpPr>
          <p:nvPr>
            <p:ph idx="1"/>
          </p:nvPr>
        </p:nvSpPr>
        <p:spPr>
          <a:xfrm>
            <a:off x="1484310" y="1994263"/>
            <a:ext cx="10018713" cy="4650377"/>
          </a:xfrm>
        </p:spPr>
        <p:txBody>
          <a:bodyPr>
            <a:noAutofit/>
          </a:bodyPr>
          <a:lstStyle/>
          <a:p>
            <a:pPr marL="0" indent="0" algn="just">
              <a:buNone/>
            </a:pPr>
            <a:endParaRPr lang="en-US" sz="1800" b="1" dirty="0" smtClean="0">
              <a:latin typeface="Book Antiqua" panose="02040602050305030304" pitchFamily="18" charset="0"/>
            </a:endParaRPr>
          </a:p>
          <a:p>
            <a:pPr marL="0" indent="0" algn="just">
              <a:buNone/>
            </a:pPr>
            <a:r>
              <a:rPr lang="en-US" sz="1600" b="1" dirty="0" smtClean="0">
                <a:latin typeface="Book Antiqua" panose="02040602050305030304" pitchFamily="18" charset="0"/>
              </a:rPr>
              <a:t>NATIONAL AML/CFT/CPF TECHNICAL WORKING COMMITTEE</a:t>
            </a:r>
          </a:p>
          <a:p>
            <a:pPr algn="just">
              <a:buFont typeface="Wingdings" panose="05000000000000000000" pitchFamily="2" charset="2"/>
              <a:buChar char="§"/>
            </a:pPr>
            <a:r>
              <a:rPr lang="en-US" sz="1600" dirty="0" smtClean="0">
                <a:latin typeface="Book Antiqua" panose="02040602050305030304" pitchFamily="18" charset="0"/>
              </a:rPr>
              <a:t>The </a:t>
            </a:r>
            <a:r>
              <a:rPr lang="en-US" sz="1600" dirty="0">
                <a:latin typeface="Book Antiqua" panose="02040602050305030304" pitchFamily="18" charset="0"/>
              </a:rPr>
              <a:t>Ministry of Finance </a:t>
            </a:r>
            <a:r>
              <a:rPr lang="en-US" sz="1600" dirty="0" smtClean="0">
                <a:latin typeface="Book Antiqua" panose="02040602050305030304" pitchFamily="18" charset="0"/>
              </a:rPr>
              <a:t>oversees </a:t>
            </a:r>
            <a:r>
              <a:rPr lang="en-US" sz="1600" dirty="0">
                <a:latin typeface="Book Antiqua" panose="02040602050305030304" pitchFamily="18" charset="0"/>
              </a:rPr>
              <a:t>the activities of this </a:t>
            </a:r>
            <a:r>
              <a:rPr lang="en-US" sz="1600" dirty="0" smtClean="0">
                <a:latin typeface="Book Antiqua" panose="02040602050305030304" pitchFamily="18" charset="0"/>
              </a:rPr>
              <a:t>committee (National Coordinator)</a:t>
            </a:r>
          </a:p>
          <a:p>
            <a:pPr algn="just">
              <a:buFont typeface="Wingdings" panose="05000000000000000000" pitchFamily="2" charset="2"/>
              <a:buChar char="§"/>
            </a:pPr>
            <a:r>
              <a:rPr lang="en-US" sz="1600" dirty="0" smtClean="0">
                <a:latin typeface="Book Antiqua" panose="02040602050305030304" pitchFamily="18" charset="0"/>
              </a:rPr>
              <a:t>The </a:t>
            </a:r>
            <a:r>
              <a:rPr lang="en-US" sz="1600" dirty="0">
                <a:latin typeface="Book Antiqua" panose="02040602050305030304" pitchFamily="18" charset="0"/>
              </a:rPr>
              <a:t>committee is charged with the responsibility of assessing technical compliance and effectiveness of the Republic of Botswana against Financial Action Task Force (FATF) </a:t>
            </a:r>
            <a:r>
              <a:rPr lang="en-US" sz="1600" dirty="0" smtClean="0">
                <a:latin typeface="Book Antiqua" panose="02040602050305030304" pitchFamily="18" charset="0"/>
              </a:rPr>
              <a:t>Recommendations</a:t>
            </a:r>
          </a:p>
          <a:p>
            <a:pPr algn="just">
              <a:buFont typeface="Wingdings" panose="05000000000000000000" pitchFamily="2" charset="2"/>
              <a:buChar char="§"/>
            </a:pPr>
            <a:r>
              <a:rPr lang="en-US" sz="1600" dirty="0" smtClean="0">
                <a:latin typeface="Book Antiqua" panose="02040602050305030304" pitchFamily="18" charset="0"/>
              </a:rPr>
              <a:t>The </a:t>
            </a:r>
            <a:r>
              <a:rPr lang="en-US" sz="1600" dirty="0">
                <a:latin typeface="Book Antiqua" panose="02040602050305030304" pitchFamily="18" charset="0"/>
              </a:rPr>
              <a:t>committee discharges its duties through membership to The Eastern and Southern Africa Anti-Money Laundering Group (ESAAMLG), an affiliate member of </a:t>
            </a:r>
            <a:r>
              <a:rPr lang="en-US" sz="1600" dirty="0" smtClean="0">
                <a:latin typeface="Book Antiqua" panose="02040602050305030304" pitchFamily="18" charset="0"/>
              </a:rPr>
              <a:t>FATF. </a:t>
            </a:r>
          </a:p>
          <a:p>
            <a:pPr algn="just">
              <a:buFont typeface="Wingdings" panose="05000000000000000000" pitchFamily="2" charset="2"/>
              <a:buChar char="§"/>
            </a:pPr>
            <a:r>
              <a:rPr lang="en-US" sz="1600" dirty="0" smtClean="0">
                <a:latin typeface="Book Antiqua" panose="02040602050305030304" pitchFamily="18" charset="0"/>
              </a:rPr>
              <a:t>The </a:t>
            </a:r>
            <a:r>
              <a:rPr lang="en-US" sz="1600" dirty="0">
                <a:latin typeface="Book Antiqua" panose="02040602050305030304" pitchFamily="18" charset="0"/>
              </a:rPr>
              <a:t>main objectives of ESAAMLG are </a:t>
            </a:r>
            <a:r>
              <a:rPr lang="en-US" sz="1600" dirty="0" smtClean="0">
                <a:latin typeface="Book Antiqua" panose="02040602050305030304" pitchFamily="18" charset="0"/>
              </a:rPr>
              <a:t>to:</a:t>
            </a:r>
          </a:p>
          <a:p>
            <a:pPr lvl="1" algn="just">
              <a:buFont typeface="Wingdings" panose="05000000000000000000" pitchFamily="2" charset="2"/>
              <a:buChar char="§"/>
            </a:pPr>
            <a:r>
              <a:rPr lang="en-US" sz="1600" dirty="0" smtClean="0">
                <a:latin typeface="Book Antiqua" panose="02040602050305030304" pitchFamily="18" charset="0"/>
              </a:rPr>
              <a:t>Adopt </a:t>
            </a:r>
            <a:r>
              <a:rPr lang="en-US" sz="1600" dirty="0">
                <a:latin typeface="Book Antiqua" panose="02040602050305030304" pitchFamily="18" charset="0"/>
              </a:rPr>
              <a:t>and implement the 40 Recommendations of the </a:t>
            </a:r>
            <a:r>
              <a:rPr lang="en-US" sz="1600" dirty="0" smtClean="0">
                <a:latin typeface="Book Antiqua" panose="02040602050305030304" pitchFamily="18" charset="0"/>
              </a:rPr>
              <a:t>FATF;</a:t>
            </a:r>
          </a:p>
          <a:p>
            <a:pPr lvl="1" algn="just">
              <a:buFont typeface="Wingdings" panose="05000000000000000000" pitchFamily="2" charset="2"/>
              <a:buChar char="§"/>
            </a:pPr>
            <a:r>
              <a:rPr lang="en-US" sz="1600" dirty="0" smtClean="0">
                <a:latin typeface="Book Antiqua" panose="02040602050305030304" pitchFamily="18" charset="0"/>
              </a:rPr>
              <a:t>Apply </a:t>
            </a:r>
            <a:r>
              <a:rPr lang="en-US" sz="1600" dirty="0">
                <a:latin typeface="Book Antiqua" panose="02040602050305030304" pitchFamily="18" charset="0"/>
              </a:rPr>
              <a:t>anti-money laundering measures to all serious </a:t>
            </a:r>
            <a:r>
              <a:rPr lang="en-US" sz="1600" dirty="0" smtClean="0">
                <a:latin typeface="Book Antiqua" panose="02040602050305030304" pitchFamily="18" charset="0"/>
              </a:rPr>
              <a:t>crime;</a:t>
            </a:r>
          </a:p>
          <a:p>
            <a:pPr lvl="1" algn="just">
              <a:buFont typeface="Wingdings" panose="05000000000000000000" pitchFamily="2" charset="2"/>
              <a:buChar char="§"/>
            </a:pPr>
            <a:r>
              <a:rPr lang="en-US" sz="1600" dirty="0" smtClean="0">
                <a:latin typeface="Book Antiqua" panose="02040602050305030304" pitchFamily="18" charset="0"/>
              </a:rPr>
              <a:t>Implement </a:t>
            </a:r>
            <a:r>
              <a:rPr lang="en-US" sz="1600" dirty="0">
                <a:latin typeface="Book Antiqua" panose="02040602050305030304" pitchFamily="18" charset="0"/>
              </a:rPr>
              <a:t>measures to combat the financing of terrorism </a:t>
            </a:r>
            <a:r>
              <a:rPr lang="en-US" sz="1600" dirty="0" smtClean="0">
                <a:latin typeface="Book Antiqua" panose="02040602050305030304" pitchFamily="18" charset="0"/>
              </a:rPr>
              <a:t>and</a:t>
            </a:r>
          </a:p>
          <a:p>
            <a:pPr lvl="1" algn="just">
              <a:buFont typeface="Wingdings" panose="05000000000000000000" pitchFamily="2" charset="2"/>
              <a:buChar char="§"/>
            </a:pPr>
            <a:r>
              <a:rPr lang="en-US" sz="1600" dirty="0" smtClean="0">
                <a:latin typeface="Book Antiqua" panose="02040602050305030304" pitchFamily="18" charset="0"/>
              </a:rPr>
              <a:t>Implement </a:t>
            </a:r>
            <a:r>
              <a:rPr lang="en-US" sz="1600" dirty="0">
                <a:latin typeface="Book Antiqua" panose="02040602050305030304" pitchFamily="18" charset="0"/>
              </a:rPr>
              <a:t>any other measures contained in the multilateral agreements and initiatives relevant to prevention and control of laundering of proceeds of all serious crimes and the financing of terrorism and proliferation of weapons of mass destruction.</a:t>
            </a:r>
          </a:p>
          <a:p>
            <a:endParaRPr lang="en-ZA" sz="1800"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10949" y="-60959"/>
            <a:ext cx="1881051" cy="103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4451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308463"/>
          </a:xfrm>
        </p:spPr>
        <p:txBody>
          <a:bodyPr>
            <a:noAutofit/>
          </a:bodyPr>
          <a:lstStyle/>
          <a:p>
            <a:r>
              <a:rPr lang="en-US" dirty="0" smtClean="0">
                <a:latin typeface="Book Antiqua" panose="02040602050305030304" pitchFamily="18" charset="0"/>
              </a:rPr>
              <a:t>COORDINATION AND PARTNERSHIP AMONG KEY PLAYERS CONT. </a:t>
            </a:r>
            <a:endParaRPr lang="en-ZA" dirty="0"/>
          </a:p>
        </p:txBody>
      </p:sp>
      <p:sp>
        <p:nvSpPr>
          <p:cNvPr id="3" name="Content Placeholder 2"/>
          <p:cNvSpPr>
            <a:spLocks noGrp="1"/>
          </p:cNvSpPr>
          <p:nvPr>
            <p:ph idx="1"/>
          </p:nvPr>
        </p:nvSpPr>
        <p:spPr>
          <a:xfrm>
            <a:off x="1484310" y="1994263"/>
            <a:ext cx="10018713" cy="4650377"/>
          </a:xfrm>
        </p:spPr>
        <p:txBody>
          <a:bodyPr>
            <a:noAutofit/>
          </a:bodyPr>
          <a:lstStyle/>
          <a:p>
            <a:pPr marL="0" indent="0" algn="just">
              <a:buNone/>
            </a:pPr>
            <a:endParaRPr lang="en-US" sz="1800" b="1" dirty="0" smtClean="0">
              <a:latin typeface="Book Antiqua" panose="02040602050305030304" pitchFamily="18" charset="0"/>
            </a:endParaRPr>
          </a:p>
          <a:p>
            <a:pPr marL="0" indent="0" algn="just">
              <a:buNone/>
            </a:pPr>
            <a:r>
              <a:rPr lang="en-US" sz="2000" b="1" dirty="0" smtClean="0">
                <a:latin typeface="Book Antiqua" panose="02040602050305030304" pitchFamily="18" charset="0"/>
              </a:rPr>
              <a:t>BEFITS </a:t>
            </a:r>
            <a:r>
              <a:rPr lang="en-US" sz="2000" b="1" dirty="0">
                <a:latin typeface="Book Antiqua" panose="02040602050305030304" pitchFamily="18" charset="0"/>
              </a:rPr>
              <a:t>OF COORDINATION AND PARTNERSHIPS</a:t>
            </a:r>
          </a:p>
          <a:p>
            <a:pPr algn="just">
              <a:buFont typeface="Wingdings" panose="05000000000000000000" pitchFamily="2" charset="2"/>
              <a:buChar char="§"/>
            </a:pPr>
            <a:r>
              <a:rPr lang="en-US" sz="2000" dirty="0">
                <a:latin typeface="Book Antiqua" panose="02040602050305030304" pitchFamily="18" charset="0"/>
              </a:rPr>
              <a:t>The existing inter-agency </a:t>
            </a:r>
            <a:r>
              <a:rPr lang="en-US" sz="2000" dirty="0" smtClean="0">
                <a:latin typeface="Book Antiqua" panose="02040602050305030304" pitchFamily="18" charset="0"/>
              </a:rPr>
              <a:t>cooperation in </a:t>
            </a:r>
            <a:r>
              <a:rPr lang="en-US" sz="2000" dirty="0">
                <a:latin typeface="Book Antiqua" panose="02040602050305030304" pitchFamily="18" charset="0"/>
              </a:rPr>
              <a:t>law enforcement helps </a:t>
            </a:r>
            <a:r>
              <a:rPr lang="en-US" sz="2000" dirty="0" smtClean="0">
                <a:latin typeface="Book Antiqua" panose="02040602050305030304" pitchFamily="18" charset="0"/>
              </a:rPr>
              <a:t>pull </a:t>
            </a:r>
            <a:r>
              <a:rPr lang="en-US" sz="2000" dirty="0">
                <a:latin typeface="Book Antiqua" panose="02040602050305030304" pitchFamily="18" charset="0"/>
              </a:rPr>
              <a:t>resources together, prepare for emergencies, and build trust.</a:t>
            </a:r>
          </a:p>
          <a:p>
            <a:pPr algn="just">
              <a:buFont typeface="Wingdings" panose="05000000000000000000" pitchFamily="2" charset="2"/>
              <a:buChar char="§"/>
            </a:pPr>
            <a:r>
              <a:rPr lang="en-US" sz="2000" dirty="0" smtClean="0">
                <a:latin typeface="Book Antiqua" panose="02040602050305030304" pitchFamily="18" charset="0"/>
              </a:rPr>
              <a:t>Sharing </a:t>
            </a:r>
            <a:r>
              <a:rPr lang="en-US" sz="2000" dirty="0">
                <a:latin typeface="Book Antiqua" panose="02040602050305030304" pitchFamily="18" charset="0"/>
              </a:rPr>
              <a:t>resources with another </a:t>
            </a:r>
            <a:r>
              <a:rPr lang="en-US" sz="2000" dirty="0" smtClean="0">
                <a:latin typeface="Book Antiqua" panose="02040602050305030304" pitchFamily="18" charset="0"/>
              </a:rPr>
              <a:t>investigative wings </a:t>
            </a:r>
            <a:r>
              <a:rPr lang="en-US" sz="2000" dirty="0" smtClean="0">
                <a:latin typeface="Book Antiqua" panose="02040602050305030304" pitchFamily="18" charset="0"/>
              </a:rPr>
              <a:t>by</a:t>
            </a:r>
            <a:r>
              <a:rPr lang="en-US" sz="2000" dirty="0" smtClean="0">
                <a:latin typeface="Book Antiqua" panose="02040602050305030304" pitchFamily="18" charset="0"/>
              </a:rPr>
              <a:t> </a:t>
            </a:r>
            <a:r>
              <a:rPr lang="en-US" sz="2000" dirty="0" smtClean="0">
                <a:latin typeface="Book Antiqua" panose="02040602050305030304" pitchFamily="18" charset="0"/>
              </a:rPr>
              <a:t>offering </a:t>
            </a:r>
            <a:r>
              <a:rPr lang="en-US" sz="2000" dirty="0">
                <a:latin typeface="Book Antiqua" panose="02040602050305030304" pitchFamily="18" charset="0"/>
              </a:rPr>
              <a:t>specialized </a:t>
            </a:r>
            <a:r>
              <a:rPr lang="en-US" sz="2000" dirty="0" smtClean="0">
                <a:latin typeface="Book Antiqua" panose="02040602050305030304" pitchFamily="18" charset="0"/>
              </a:rPr>
              <a:t>training and knowledge transfer.</a:t>
            </a:r>
          </a:p>
          <a:p>
            <a:pPr algn="just">
              <a:buFont typeface="Wingdings" panose="05000000000000000000" pitchFamily="2" charset="2"/>
              <a:buChar char="§"/>
            </a:pPr>
            <a:r>
              <a:rPr lang="en-US" sz="2000" dirty="0" smtClean="0">
                <a:latin typeface="Book Antiqua" panose="02040602050305030304" pitchFamily="18" charset="0"/>
              </a:rPr>
              <a:t>It promotes </a:t>
            </a:r>
            <a:r>
              <a:rPr lang="en-US" sz="2000" dirty="0">
                <a:latin typeface="Book Antiqua" panose="02040602050305030304" pitchFamily="18" charset="0"/>
              </a:rPr>
              <a:t>greater efficiency in service delivery, improves the role definition of participating agencies, improves the quality and quantity of </a:t>
            </a:r>
            <a:r>
              <a:rPr lang="en-US" sz="2000" dirty="0" smtClean="0">
                <a:latin typeface="Book Antiqua" panose="02040602050305030304" pitchFamily="18" charset="0"/>
              </a:rPr>
              <a:t>information, </a:t>
            </a:r>
            <a:r>
              <a:rPr lang="en-US" sz="2000" dirty="0">
                <a:latin typeface="Book Antiqua" panose="02040602050305030304" pitchFamily="18" charset="0"/>
              </a:rPr>
              <a:t>and minimizes </a:t>
            </a:r>
            <a:r>
              <a:rPr lang="en-US" sz="2000" dirty="0" smtClean="0">
                <a:latin typeface="Book Antiqua" panose="02040602050305030304" pitchFamily="18" charset="0"/>
              </a:rPr>
              <a:t>duplication of duties, hence saving public </a:t>
            </a:r>
            <a:r>
              <a:rPr lang="en-US" sz="2000" dirty="0" smtClean="0">
                <a:latin typeface="Book Antiqua" panose="02040602050305030304" pitchFamily="18" charset="0"/>
              </a:rPr>
              <a:t>funds.</a:t>
            </a:r>
            <a:endParaRPr lang="en-US" sz="2000" dirty="0" smtClean="0">
              <a:latin typeface="Book Antiqua" panose="02040602050305030304" pitchFamily="18" charset="0"/>
            </a:endParaRPr>
          </a:p>
          <a:p>
            <a:pPr algn="just">
              <a:buFont typeface="Wingdings" panose="05000000000000000000" pitchFamily="2" charset="2"/>
              <a:buChar char="§"/>
            </a:pPr>
            <a:r>
              <a:rPr lang="en-US" sz="2000" dirty="0" smtClean="0">
                <a:latin typeface="Book Antiqua" panose="02040602050305030304" pitchFamily="18" charset="0"/>
              </a:rPr>
              <a:t>The collaborations are proactive, that is taking place before an incident happens, </a:t>
            </a:r>
            <a:r>
              <a:rPr lang="en-US" sz="2000" dirty="0" smtClean="0">
                <a:latin typeface="Book Antiqua" panose="02040602050305030304" pitchFamily="18" charset="0"/>
              </a:rPr>
              <a:t>while the </a:t>
            </a:r>
            <a:r>
              <a:rPr lang="en-US" sz="2000" dirty="0" smtClean="0">
                <a:latin typeface="Book Antiqua" panose="02040602050305030304" pitchFamily="18" charset="0"/>
              </a:rPr>
              <a:t>cooperation is more of a reactive approach. </a:t>
            </a:r>
          </a:p>
          <a:p>
            <a:pPr algn="just">
              <a:buFont typeface="Wingdings" panose="05000000000000000000" pitchFamily="2" charset="2"/>
              <a:buChar char="§"/>
            </a:pPr>
            <a:r>
              <a:rPr lang="en-US" sz="2000" dirty="0" smtClean="0">
                <a:latin typeface="Book Antiqua" panose="02040602050305030304" pitchFamily="18" charset="0"/>
              </a:rPr>
              <a:t>The above </a:t>
            </a:r>
            <a:r>
              <a:rPr lang="en-US" sz="2000" dirty="0" smtClean="0">
                <a:latin typeface="Book Antiqua" panose="02040602050305030304" pitchFamily="18" charset="0"/>
              </a:rPr>
              <a:t>structures cater </a:t>
            </a:r>
            <a:r>
              <a:rPr lang="en-US" sz="2000" dirty="0" smtClean="0">
                <a:latin typeface="Book Antiqua" panose="02040602050305030304" pitchFamily="18" charset="0"/>
              </a:rPr>
              <a:t>for both incidences.</a:t>
            </a:r>
          </a:p>
          <a:p>
            <a:endParaRPr lang="en-ZA" sz="1800"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10949" y="-60959"/>
            <a:ext cx="1881051" cy="103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49154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84309" y="1724297"/>
            <a:ext cx="10018713" cy="4741817"/>
          </a:xfrm>
        </p:spPr>
        <p:txBody>
          <a:bodyPr>
            <a:normAutofit fontScale="92500" lnSpcReduction="20000"/>
          </a:bodyPr>
          <a:lstStyle/>
          <a:p>
            <a:pPr marL="0" indent="0" algn="just">
              <a:buNone/>
            </a:pPr>
            <a:endParaRPr lang="en-US" dirty="0" smtClean="0">
              <a:latin typeface="Book Antiqua" panose="02040602050305030304" pitchFamily="18" charset="0"/>
            </a:endParaRPr>
          </a:p>
          <a:p>
            <a:pPr algn="just">
              <a:buFont typeface="Wingdings" panose="05000000000000000000" pitchFamily="2" charset="2"/>
              <a:buChar char="§"/>
            </a:pPr>
            <a:r>
              <a:rPr lang="en-US" sz="2600" dirty="0" smtClean="0">
                <a:latin typeface="Book Antiqua" panose="02040602050305030304" pitchFamily="18" charset="0"/>
              </a:rPr>
              <a:t>May experience encroachment into each other’s mandates leading to confusion for members of the public and </a:t>
            </a:r>
            <a:r>
              <a:rPr lang="en-US" sz="2600" dirty="0" smtClean="0">
                <a:latin typeface="Book Antiqua" panose="02040602050305030304" pitchFamily="18" charset="0"/>
              </a:rPr>
              <a:t>clients.</a:t>
            </a:r>
          </a:p>
          <a:p>
            <a:pPr algn="just">
              <a:buFont typeface="Wingdings" panose="05000000000000000000" pitchFamily="2" charset="2"/>
              <a:buChar char="§"/>
            </a:pPr>
            <a:r>
              <a:rPr lang="en-US" sz="2600" dirty="0" smtClean="0">
                <a:latin typeface="Book Antiqua" panose="02040602050305030304" pitchFamily="18" charset="0"/>
              </a:rPr>
              <a:t>Authoritative </a:t>
            </a:r>
            <a:r>
              <a:rPr lang="en-US" sz="2600" dirty="0" smtClean="0">
                <a:latin typeface="Book Antiqua" panose="02040602050305030304" pitchFamily="18" charset="0"/>
              </a:rPr>
              <a:t>partnerships that leave no room for flexibility eventually leading to loss of </a:t>
            </a:r>
            <a:r>
              <a:rPr lang="en-US" sz="2600" dirty="0" smtClean="0">
                <a:latin typeface="Book Antiqua" panose="02040602050305030304" pitchFamily="18" charset="0"/>
              </a:rPr>
              <a:t>interest.</a:t>
            </a:r>
          </a:p>
          <a:p>
            <a:pPr algn="just">
              <a:buFont typeface="Wingdings" panose="05000000000000000000" pitchFamily="2" charset="2"/>
              <a:buChar char="§"/>
            </a:pPr>
            <a:r>
              <a:rPr lang="en-US" sz="2600" dirty="0" smtClean="0">
                <a:latin typeface="Book Antiqua" panose="02040602050305030304" pitchFamily="18" charset="0"/>
              </a:rPr>
              <a:t>Informal </a:t>
            </a:r>
            <a:r>
              <a:rPr lang="en-US" sz="2600" dirty="0" smtClean="0">
                <a:latin typeface="Book Antiqua" panose="02040602050305030304" pitchFamily="18" charset="0"/>
              </a:rPr>
              <a:t>partnerships may </a:t>
            </a:r>
            <a:r>
              <a:rPr lang="en-US" sz="2600" dirty="0" smtClean="0">
                <a:latin typeface="Book Antiqua" panose="02040602050305030304" pitchFamily="18" charset="0"/>
              </a:rPr>
              <a:t>result, </a:t>
            </a:r>
            <a:r>
              <a:rPr lang="en-US" sz="2600" dirty="0" smtClean="0">
                <a:latin typeface="Book Antiqua" panose="02040602050305030304" pitchFamily="18" charset="0"/>
              </a:rPr>
              <a:t>leading to evaluation challenges, which may negate relevance and </a:t>
            </a:r>
            <a:r>
              <a:rPr lang="en-US" sz="2600" dirty="0" smtClean="0">
                <a:latin typeface="Book Antiqua" panose="02040602050305030304" pitchFamily="18" charset="0"/>
              </a:rPr>
              <a:t>effectiveness</a:t>
            </a:r>
          </a:p>
          <a:p>
            <a:pPr algn="just">
              <a:buFont typeface="Wingdings" panose="05000000000000000000" pitchFamily="2" charset="2"/>
              <a:buChar char="§"/>
            </a:pPr>
            <a:r>
              <a:rPr lang="en-US" sz="2800" dirty="0">
                <a:latin typeface="Book Antiqua" panose="02040602050305030304" pitchFamily="18" charset="0"/>
              </a:rPr>
              <a:t>The existing frameworks can be challenging at times as different agencies have different cultures and ways of doing things. </a:t>
            </a:r>
            <a:endParaRPr lang="en-US" sz="2800" dirty="0" smtClean="0">
              <a:latin typeface="Book Antiqua" panose="02040602050305030304" pitchFamily="18" charset="0"/>
            </a:endParaRPr>
          </a:p>
          <a:p>
            <a:pPr algn="just">
              <a:buFont typeface="Wingdings" panose="05000000000000000000" pitchFamily="2" charset="2"/>
              <a:buChar char="§"/>
            </a:pPr>
            <a:r>
              <a:rPr lang="en-US" sz="2800" dirty="0">
                <a:latin typeface="Book Antiqua" panose="02040602050305030304" pitchFamily="18" charset="0"/>
              </a:rPr>
              <a:t>Parties also may have different perspectives and different areas of expertise, and partnership can be very challenging without role clarity</a:t>
            </a:r>
          </a:p>
          <a:p>
            <a:pPr marL="0" indent="0" algn="just">
              <a:buNone/>
            </a:pPr>
            <a:endParaRPr lang="en-US" dirty="0"/>
          </a:p>
        </p:txBody>
      </p:sp>
      <p:sp>
        <p:nvSpPr>
          <p:cNvPr id="3" name="Title 2"/>
          <p:cNvSpPr>
            <a:spLocks noGrp="1"/>
          </p:cNvSpPr>
          <p:nvPr>
            <p:ph type="title"/>
          </p:nvPr>
        </p:nvSpPr>
        <p:spPr>
          <a:xfrm>
            <a:off x="1484309" y="645523"/>
            <a:ext cx="10018713" cy="1234440"/>
          </a:xfrm>
        </p:spPr>
        <p:txBody>
          <a:bodyPr>
            <a:normAutofit fontScale="90000"/>
          </a:bodyPr>
          <a:lstStyle/>
          <a:p>
            <a:pPr algn="ctr"/>
            <a:r>
              <a:rPr lang="en-US" dirty="0" smtClean="0">
                <a:latin typeface="Book Antiqua" panose="02040602050305030304" pitchFamily="18" charset="0"/>
              </a:rPr>
              <a:t/>
            </a:r>
            <a:br>
              <a:rPr lang="en-US" dirty="0" smtClean="0">
                <a:latin typeface="Book Antiqua" panose="02040602050305030304" pitchFamily="18" charset="0"/>
              </a:rPr>
            </a:br>
            <a:r>
              <a:rPr lang="en-US" sz="4400" dirty="0" smtClean="0">
                <a:latin typeface="Book Antiqua" panose="02040602050305030304" pitchFamily="18" charset="0"/>
              </a:rPr>
              <a:t>CHALLENGES ASSOCIATED WITH PARTNERSHIPS</a:t>
            </a:r>
            <a:r>
              <a:rPr lang="en-US" sz="4400" dirty="0">
                <a:latin typeface="Book Antiqua" panose="02040602050305030304" pitchFamily="18" charset="0"/>
              </a:rPr>
              <a:t/>
            </a:r>
            <a:br>
              <a:rPr lang="en-US" sz="4400" dirty="0">
                <a:latin typeface="Book Antiqua" panose="02040602050305030304" pitchFamily="18" charset="0"/>
              </a:rPr>
            </a:br>
            <a:endParaRPr lang="en-US" sz="4400" dirty="0">
              <a:latin typeface="Book Antiqua" panose="02040602050305030304" pitchFamily="18" charset="0"/>
            </a:endParaRP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50286" y="0"/>
            <a:ext cx="1741714" cy="801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401579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84310" y="1998617"/>
            <a:ext cx="10018713" cy="4036424"/>
          </a:xfrm>
        </p:spPr>
        <p:txBody>
          <a:bodyPr>
            <a:normAutofit/>
          </a:bodyPr>
          <a:lstStyle/>
          <a:p>
            <a:pPr algn="just">
              <a:buFont typeface="Wingdings" panose="05000000000000000000" pitchFamily="2" charset="2"/>
              <a:buChar char="§"/>
            </a:pPr>
            <a:r>
              <a:rPr lang="en-US" dirty="0" smtClean="0">
                <a:latin typeface="Book Antiqua" panose="02040602050305030304" pitchFamily="18" charset="0"/>
              </a:rPr>
              <a:t>Parties may </a:t>
            </a:r>
            <a:r>
              <a:rPr lang="en-US" dirty="0">
                <a:latin typeface="Book Antiqua" panose="02040602050305030304" pitchFamily="18" charset="0"/>
              </a:rPr>
              <a:t>have different perspectives and different areas of </a:t>
            </a:r>
            <a:r>
              <a:rPr lang="en-US" dirty="0" smtClean="0">
                <a:latin typeface="Book Antiqua" panose="02040602050305030304" pitchFamily="18" charset="0"/>
              </a:rPr>
              <a:t>expertise and any encroachment into another party’s mandate can hurt </a:t>
            </a:r>
            <a:r>
              <a:rPr lang="en-US" dirty="0" smtClean="0">
                <a:latin typeface="Book Antiqua" panose="02040602050305030304" pitchFamily="18" charset="0"/>
              </a:rPr>
              <a:t>relationships.</a:t>
            </a:r>
          </a:p>
          <a:p>
            <a:pPr algn="just">
              <a:buFont typeface="Wingdings" panose="05000000000000000000" pitchFamily="2" charset="2"/>
              <a:buChar char="§"/>
            </a:pPr>
            <a:r>
              <a:rPr lang="en-US" dirty="0" smtClean="0">
                <a:latin typeface="Book Antiqua" panose="02040602050305030304" pitchFamily="18" charset="0"/>
              </a:rPr>
              <a:t>Simple </a:t>
            </a:r>
            <a:r>
              <a:rPr lang="en-US" dirty="0" smtClean="0">
                <a:latin typeface="Book Antiqua" panose="02040602050305030304" pitchFamily="18" charset="0"/>
              </a:rPr>
              <a:t>but effective collaborations can bring the desired </a:t>
            </a:r>
            <a:r>
              <a:rPr lang="en-US" dirty="0" smtClean="0">
                <a:latin typeface="Book Antiqua" panose="02040602050305030304" pitchFamily="18" charset="0"/>
              </a:rPr>
              <a:t>results.</a:t>
            </a:r>
          </a:p>
          <a:p>
            <a:pPr algn="just">
              <a:buFont typeface="Wingdings" panose="05000000000000000000" pitchFamily="2" charset="2"/>
              <a:buChar char="§"/>
            </a:pPr>
            <a:r>
              <a:rPr lang="en-US" dirty="0" smtClean="0">
                <a:latin typeface="Book Antiqua" panose="02040602050305030304" pitchFamily="18" charset="0"/>
              </a:rPr>
              <a:t>Partnerships </a:t>
            </a:r>
            <a:r>
              <a:rPr lang="en-US" dirty="0" smtClean="0">
                <a:latin typeface="Book Antiqua" panose="02040602050305030304" pitchFamily="18" charset="0"/>
              </a:rPr>
              <a:t>that do not bring results must be </a:t>
            </a:r>
            <a:r>
              <a:rPr lang="en-US" dirty="0" smtClean="0">
                <a:latin typeface="Book Antiqua" panose="02040602050305030304" pitchFamily="18" charset="0"/>
              </a:rPr>
              <a:t>terminated.</a:t>
            </a:r>
          </a:p>
          <a:p>
            <a:pPr algn="just">
              <a:buFont typeface="Wingdings" panose="05000000000000000000" pitchFamily="2" charset="2"/>
              <a:buChar char="§"/>
            </a:pPr>
            <a:r>
              <a:rPr lang="en-US" dirty="0" smtClean="0">
                <a:latin typeface="Book Antiqua" panose="02040602050305030304" pitchFamily="18" charset="0"/>
              </a:rPr>
              <a:t>Partnerships </a:t>
            </a:r>
            <a:r>
              <a:rPr lang="en-US" dirty="0" smtClean="0">
                <a:latin typeface="Book Antiqua" panose="02040602050305030304" pitchFamily="18" charset="0"/>
              </a:rPr>
              <a:t>should not breed dependencies.</a:t>
            </a:r>
            <a:endParaRPr lang="en-US" dirty="0">
              <a:latin typeface="Book Antiqua" panose="02040602050305030304" pitchFamily="18" charset="0"/>
            </a:endParaRPr>
          </a:p>
        </p:txBody>
      </p:sp>
      <p:sp>
        <p:nvSpPr>
          <p:cNvPr id="3" name="Title 2"/>
          <p:cNvSpPr>
            <a:spLocks noGrp="1"/>
          </p:cNvSpPr>
          <p:nvPr>
            <p:ph type="title"/>
          </p:nvPr>
        </p:nvSpPr>
        <p:spPr>
          <a:xfrm>
            <a:off x="1601876" y="280852"/>
            <a:ext cx="10018713" cy="1038497"/>
          </a:xfrm>
        </p:spPr>
        <p:txBody>
          <a:bodyPr>
            <a:normAutofit fontScale="90000"/>
          </a:bodyPr>
          <a:lstStyle/>
          <a:p>
            <a:r>
              <a:rPr lang="en-US" dirty="0" smtClean="0">
                <a:latin typeface="Book Antiqua" panose="02040602050305030304" pitchFamily="18" charset="0"/>
              </a:rPr>
              <a:t>LESSONS AND SUGGESTIONS FOR IMPROVEMENT</a:t>
            </a:r>
            <a:endParaRPr lang="en-US" dirty="0">
              <a:latin typeface="Book Antiqua" panose="02040602050305030304" pitchFamily="18" charset="0"/>
            </a:endParaRP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20846" y="0"/>
            <a:ext cx="1071153" cy="1236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948591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84309" y="1907177"/>
            <a:ext cx="10018713" cy="3701144"/>
          </a:xfrm>
        </p:spPr>
        <p:txBody>
          <a:bodyPr>
            <a:normAutofit fontScale="92500" lnSpcReduction="20000"/>
          </a:bodyPr>
          <a:lstStyle/>
          <a:p>
            <a:endParaRPr lang="en-ZA" dirty="0"/>
          </a:p>
          <a:p>
            <a:pPr algn="just"/>
            <a:r>
              <a:rPr lang="en-ZA" sz="2800" dirty="0">
                <a:latin typeface="Book Antiqua" panose="02040602050305030304" pitchFamily="18" charset="0"/>
              </a:rPr>
              <a:t>P</a:t>
            </a:r>
            <a:r>
              <a:rPr lang="en-ZA" sz="2800" dirty="0" smtClean="0">
                <a:latin typeface="Book Antiqua" panose="02040602050305030304" pitchFamily="18" charset="0"/>
              </a:rPr>
              <a:t>otential </a:t>
            </a:r>
            <a:r>
              <a:rPr lang="en-ZA" sz="2800" dirty="0">
                <a:latin typeface="Book Antiqua" panose="02040602050305030304" pitchFamily="18" charset="0"/>
              </a:rPr>
              <a:t>conflicts of interest within </a:t>
            </a:r>
            <a:r>
              <a:rPr lang="en-ZA" sz="2800" dirty="0" smtClean="0">
                <a:latin typeface="Book Antiqua" panose="02040602050305030304" pitchFamily="18" charset="0"/>
              </a:rPr>
              <a:t>partners, </a:t>
            </a:r>
            <a:r>
              <a:rPr lang="en-ZA" sz="2800" dirty="0">
                <a:latin typeface="Book Antiqua" panose="02040602050305030304" pitchFamily="18" charset="0"/>
              </a:rPr>
              <a:t>as well as the balance of power among stakeholders and other external constraints, are likely to inhibit </a:t>
            </a:r>
            <a:r>
              <a:rPr lang="en-ZA" sz="2800" dirty="0" smtClean="0">
                <a:latin typeface="Book Antiqua" panose="02040602050305030304" pitchFamily="18" charset="0"/>
              </a:rPr>
              <a:t>effectiveness of partners.</a:t>
            </a:r>
            <a:endParaRPr lang="en-ZA" sz="2800" dirty="0">
              <a:latin typeface="Book Antiqua" panose="02040602050305030304" pitchFamily="18" charset="0"/>
            </a:endParaRPr>
          </a:p>
          <a:p>
            <a:pPr marL="109728" indent="0">
              <a:buNone/>
            </a:pPr>
            <a:endParaRPr lang="en-ZA" sz="2800" dirty="0">
              <a:latin typeface="Book Antiqua" panose="02040602050305030304" pitchFamily="18" charset="0"/>
            </a:endParaRPr>
          </a:p>
          <a:p>
            <a:pPr algn="just"/>
            <a:r>
              <a:rPr lang="en-ZA" sz="2800" dirty="0" smtClean="0">
                <a:latin typeface="Book Antiqua" panose="02040602050305030304" pitchFamily="18" charset="0"/>
              </a:rPr>
              <a:t>Collaborations and partnerships </a:t>
            </a:r>
            <a:r>
              <a:rPr lang="en-ZA" sz="2800" dirty="0">
                <a:latin typeface="Book Antiqua" panose="02040602050305030304" pitchFamily="18" charset="0"/>
              </a:rPr>
              <a:t>should continue to be nurtured and cultivated for success in the fight against </a:t>
            </a:r>
            <a:r>
              <a:rPr lang="en-ZA" sz="2800" dirty="0" smtClean="0">
                <a:latin typeface="Book Antiqua" panose="02040602050305030304" pitchFamily="18" charset="0"/>
              </a:rPr>
              <a:t>corruption amongst key players for furtherance of national public finance management.</a:t>
            </a:r>
            <a:endParaRPr lang="en-ZA" sz="2800" dirty="0">
              <a:latin typeface="Book Antiqua" panose="02040602050305030304" pitchFamily="18" charset="0"/>
            </a:endParaRPr>
          </a:p>
          <a:p>
            <a:pPr marL="0" indent="0">
              <a:buNone/>
            </a:pPr>
            <a:endParaRPr lang="en-ZA" dirty="0"/>
          </a:p>
        </p:txBody>
      </p:sp>
      <p:sp>
        <p:nvSpPr>
          <p:cNvPr id="3" name="Title 2"/>
          <p:cNvSpPr>
            <a:spLocks noGrp="1"/>
          </p:cNvSpPr>
          <p:nvPr>
            <p:ph type="title"/>
          </p:nvPr>
        </p:nvSpPr>
        <p:spPr>
          <a:xfrm>
            <a:off x="1484309" y="424544"/>
            <a:ext cx="10018713" cy="1143000"/>
          </a:xfrm>
        </p:spPr>
        <p:txBody>
          <a:bodyPr/>
          <a:lstStyle/>
          <a:p>
            <a:r>
              <a:rPr lang="en-ZA" dirty="0" smtClean="0">
                <a:latin typeface="Book Antiqua" panose="02040602050305030304" pitchFamily="18" charset="0"/>
              </a:rPr>
              <a:t>CONCLUSION</a:t>
            </a:r>
            <a:endParaRPr lang="en-ZA" dirty="0">
              <a:latin typeface="Book Antiqua" panose="02040602050305030304" pitchFamily="18" charset="0"/>
            </a:endParaRP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66513" y="69669"/>
            <a:ext cx="2586447" cy="11669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730791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44092" y="278674"/>
            <a:ext cx="5599611" cy="2542903"/>
          </a:xfrm>
        </p:spPr>
        <p:txBody>
          <a:bodyPr/>
          <a:lstStyle/>
          <a:p>
            <a:endParaRPr lang="en-ZA" b="1" dirty="0">
              <a:latin typeface="Book Antiqua" panose="02040602050305030304" pitchFamily="18" charset="0"/>
            </a:endParaRPr>
          </a:p>
        </p:txBody>
      </p:sp>
      <p:sp>
        <p:nvSpPr>
          <p:cNvPr id="3" name="Content Placeholder 2"/>
          <p:cNvSpPr>
            <a:spLocks noGrp="1"/>
          </p:cNvSpPr>
          <p:nvPr>
            <p:ph idx="1"/>
          </p:nvPr>
        </p:nvSpPr>
        <p:spPr/>
        <p:txBody>
          <a:bodyPr>
            <a:normAutofit/>
          </a:bodyPr>
          <a:lstStyle/>
          <a:p>
            <a:pPr marL="0" indent="0" algn="ctr">
              <a:buNone/>
            </a:pPr>
            <a:r>
              <a:rPr lang="en-ZA" sz="4000" b="1" smtClean="0">
                <a:latin typeface="Book Antiqua" panose="02040602050305030304" pitchFamily="18" charset="0"/>
              </a:rPr>
              <a:t>PULA</a:t>
            </a:r>
            <a:endParaRPr lang="en-ZA" sz="4000" dirty="0"/>
          </a:p>
        </p:txBody>
      </p:sp>
      <p:pic>
        <p:nvPicPr>
          <p:cNvPr id="5" name="Picture 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44091" y="200297"/>
            <a:ext cx="5599611" cy="2621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20102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761</TotalTime>
  <Words>780</Words>
  <Application>Microsoft Office PowerPoint</Application>
  <PresentationFormat>Widescreen</PresentationFormat>
  <Paragraphs>60</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Book Antiqua</vt:lpstr>
      <vt:lpstr>Corbel</vt:lpstr>
      <vt:lpstr>Wingdings</vt:lpstr>
      <vt:lpstr>Parallax</vt:lpstr>
      <vt:lpstr>PUBLIC FINANCIAL MANAGEMENT REFORMS  Coordination And Partnership Among Key Players</vt:lpstr>
      <vt:lpstr>COORDINATION AND PARTNERSHIP AMONG KEY PLAYERS</vt:lpstr>
      <vt:lpstr>COORDINATION AND PARTNERSHIP AMONG KEY PLAYERS CONT. </vt:lpstr>
      <vt:lpstr>COORDINATION AND PARTNERSHIP AMONG KEY PLAYERS CONT. </vt:lpstr>
      <vt:lpstr>COORDINATION AND PARTNERSHIP AMONG KEY PLAYERS CONT. </vt:lpstr>
      <vt:lpstr> CHALLENGES ASSOCIATED WITH PARTNERSHIPS </vt:lpstr>
      <vt:lpstr>LESSONS AND SUGGESTIONS FOR IMPROVEMENT</vt:lpstr>
      <vt:lpstr>CONCLUSION</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Coordination and partnership among key players in Public Financial Management reforms</dc:title>
  <dc:creator>Edrick Letsapa</dc:creator>
  <cp:lastModifiedBy>Willie Setlhoka</cp:lastModifiedBy>
  <cp:revision>120</cp:revision>
  <cp:lastPrinted>2022-10-25T05:57:50Z</cp:lastPrinted>
  <dcterms:created xsi:type="dcterms:W3CDTF">2022-10-13T07:38:12Z</dcterms:created>
  <dcterms:modified xsi:type="dcterms:W3CDTF">2022-10-25T08:07:22Z</dcterms:modified>
</cp:coreProperties>
</file>