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F9EAE-4C73-488A-8F8E-9CDF88CF7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69" y="1122362"/>
            <a:ext cx="9001462" cy="3698115"/>
          </a:xfrm>
        </p:spPr>
        <p:txBody>
          <a:bodyPr>
            <a:normAutofit fontScale="90000"/>
          </a:bodyPr>
          <a:lstStyle/>
          <a:p>
            <a:r>
              <a:rPr lang="en-GB" dirty="0">
                <a:effectLst/>
              </a:rPr>
              <a:t>Parliamentary Oversight on the Executive in Enhancing Domestic Resource Mobilisation and Prudent Spending</a:t>
            </a:r>
            <a:br>
              <a:rPr lang="en-GB" dirty="0">
                <a:effectLst/>
              </a:rPr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B051EE-0441-4D8B-9D97-9E36259F0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269" y="4502425"/>
            <a:ext cx="9001462" cy="1858617"/>
          </a:xfrm>
        </p:spPr>
        <p:txBody>
          <a:bodyPr/>
          <a:lstStyle/>
          <a:p>
            <a:pPr algn="l"/>
            <a:r>
              <a:rPr lang="en-GB" dirty="0"/>
              <a:t>Presented by Hon. B. Dube </a:t>
            </a:r>
          </a:p>
          <a:p>
            <a:pPr algn="l"/>
            <a:r>
              <a:rPr lang="en-GB" dirty="0"/>
              <a:t>25 October 2022</a:t>
            </a:r>
          </a:p>
          <a:p>
            <a:pPr algn="l"/>
            <a:r>
              <a:rPr lang="en-GB" dirty="0"/>
              <a:t>14</a:t>
            </a:r>
            <a:r>
              <a:rPr lang="en-GB" baseline="30000" dirty="0"/>
              <a:t>th</a:t>
            </a:r>
            <a:r>
              <a:rPr lang="en-GB" dirty="0"/>
              <a:t> SADCOPAC Conference, Gaborone, Botswana</a:t>
            </a:r>
          </a:p>
        </p:txBody>
      </p:sp>
    </p:spTree>
    <p:extLst>
      <p:ext uri="{BB962C8B-B14F-4D97-AF65-F5344CB8AC3E}">
        <p14:creationId xmlns:p14="http://schemas.microsoft.com/office/powerpoint/2010/main" val="271538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8FFAB-0291-47DE-9F64-EAD99F025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98784"/>
            <a:ext cx="10353761" cy="1272207"/>
          </a:xfrm>
        </p:spPr>
        <p:txBody>
          <a:bodyPr>
            <a:normAutofit/>
          </a:bodyPr>
          <a:lstStyle/>
          <a:p>
            <a:r>
              <a:rPr lang="en-GB" sz="4000" dirty="0"/>
              <a:t>Tourism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A315B-CC29-4E38-82C1-87713621E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000" dirty="0"/>
              <a:t>Areas to focus on:</a:t>
            </a:r>
          </a:p>
          <a:p>
            <a:r>
              <a:rPr lang="en-GB" sz="4000" dirty="0"/>
              <a:t>Promotion of domestic tourism</a:t>
            </a:r>
          </a:p>
          <a:p>
            <a:r>
              <a:rPr lang="en-GB" sz="4000" dirty="0"/>
              <a:t>Competitive pricing of products</a:t>
            </a:r>
          </a:p>
          <a:p>
            <a:r>
              <a:rPr lang="en-GB" sz="4000" dirty="0"/>
              <a:t>Destination branding</a:t>
            </a:r>
          </a:p>
          <a:p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710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B51D-3279-46B0-ACD8-34F64CAE5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99392"/>
            <a:ext cx="10353761" cy="1103243"/>
          </a:xfrm>
        </p:spPr>
        <p:txBody>
          <a:bodyPr>
            <a:normAutofit/>
          </a:bodyPr>
          <a:lstStyle/>
          <a:p>
            <a:r>
              <a:rPr lang="en-GB" sz="4000" dirty="0"/>
              <a:t>Oversight on prudent spending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A7F39-570B-4E18-9B2C-4E327D07C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04" y="1033669"/>
            <a:ext cx="11817625" cy="5724939"/>
          </a:xfrm>
        </p:spPr>
        <p:txBody>
          <a:bodyPr>
            <a:normAutofit/>
          </a:bodyPr>
          <a:lstStyle/>
          <a:p>
            <a:r>
              <a:rPr lang="en-GB" sz="4000" dirty="0"/>
              <a:t>Parliament should monitor implementation of programmes </a:t>
            </a:r>
          </a:p>
          <a:p>
            <a:r>
              <a:rPr lang="en-GB" sz="4000" dirty="0"/>
              <a:t>The budget as implementation instrument must be monitored by analysing budget expenditures </a:t>
            </a:r>
          </a:p>
          <a:p>
            <a:r>
              <a:rPr lang="en-GB" sz="4000" dirty="0"/>
              <a:t>Parliament should demand monthly and quarterly budget performance reports from the Executive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2500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C6EBA-17BF-49E4-8F7D-0DC5A0E29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78905"/>
            <a:ext cx="10353761" cy="1073426"/>
          </a:xfrm>
        </p:spPr>
        <p:txBody>
          <a:bodyPr>
            <a:normAutofit/>
          </a:bodyPr>
          <a:lstStyle/>
          <a:p>
            <a:r>
              <a:rPr lang="en-GB" sz="4000" dirty="0"/>
              <a:t>Oversight on prudent spending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22100-C73A-4B01-83FE-3C9CE996A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252331"/>
            <a:ext cx="10353762" cy="5138530"/>
          </a:xfrm>
        </p:spPr>
        <p:txBody>
          <a:bodyPr>
            <a:normAutofit/>
          </a:bodyPr>
          <a:lstStyle/>
          <a:p>
            <a:pPr lvl="0"/>
            <a:r>
              <a:rPr lang="en-GB" sz="4000" dirty="0">
                <a:solidFill>
                  <a:prstClr val="white"/>
                </a:solidFill>
              </a:rPr>
              <a:t>Parliament should ensure the creation of investments such as sovereign wealth fund</a:t>
            </a:r>
          </a:p>
          <a:p>
            <a:pPr lvl="0"/>
            <a:r>
              <a:rPr lang="en-GB" sz="4000" dirty="0">
                <a:solidFill>
                  <a:prstClr val="white"/>
                </a:solidFill>
              </a:rPr>
              <a:t>Other initiatives could be paying of royalties in minerals for stock piling (recently adopted in Zimbabwe)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5933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79B03-1038-4434-8650-90D369D30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Oversight on prudent spending (</a:t>
            </a:r>
            <a:r>
              <a:rPr lang="en-GB" sz="4000" dirty="0" err="1"/>
              <a:t>Cont</a:t>
            </a:r>
            <a:r>
              <a:rPr lang="en-GB" sz="40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E059E-FB79-42D0-B52A-ED3507EC4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2096064"/>
            <a:ext cx="11618844" cy="4533336"/>
          </a:xfrm>
        </p:spPr>
        <p:txBody>
          <a:bodyPr>
            <a:normAutofit/>
          </a:bodyPr>
          <a:lstStyle/>
          <a:p>
            <a:r>
              <a:rPr lang="en-GB" sz="4000" dirty="0"/>
              <a:t>Public Accounts Committees have the crucial role of analysing with Audit Reports</a:t>
            </a:r>
          </a:p>
          <a:p>
            <a:r>
              <a:rPr lang="en-GB" sz="4000" dirty="0"/>
              <a:t>PACs should be thorough in their analysis, evidence gathering and express brutal honesty with their observations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58289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A8FE4-3EE0-4ACB-A701-3635BAB61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Oversight on prudent spending (</a:t>
            </a:r>
            <a:r>
              <a:rPr lang="en-GB" sz="4000" dirty="0" err="1"/>
              <a:t>Cont</a:t>
            </a:r>
            <a:r>
              <a:rPr lang="en-GB" sz="4000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39344-8E24-4AC5-9666-07B20C019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000" dirty="0"/>
              <a:t>Equally important are verification/site visits as follow up to implementation of PAC resolutions</a:t>
            </a:r>
          </a:p>
          <a:p>
            <a:r>
              <a:rPr lang="en-GB" sz="4000" dirty="0"/>
              <a:t>These help PACs establish reality on the ground such as quality and workmanship</a:t>
            </a:r>
          </a:p>
        </p:txBody>
      </p:sp>
    </p:spTree>
    <p:extLst>
      <p:ext uri="{BB962C8B-B14F-4D97-AF65-F5344CB8AC3E}">
        <p14:creationId xmlns:p14="http://schemas.microsoft.com/office/powerpoint/2010/main" val="3063408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5B70F-6252-4418-A31D-E12EACC35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oversight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A53C5-8A52-453E-AEAD-0747755ED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Analysis of policies and reports</a:t>
            </a:r>
          </a:p>
          <a:p>
            <a:r>
              <a:rPr lang="en-GB" sz="4000" dirty="0"/>
              <a:t>Hearings/Oral and written evidence</a:t>
            </a:r>
          </a:p>
          <a:p>
            <a:r>
              <a:rPr lang="en-GB" sz="4000" dirty="0"/>
              <a:t>Verification/Site visit</a:t>
            </a:r>
          </a:p>
          <a:p>
            <a:r>
              <a:rPr lang="en-GB" sz="4000" dirty="0"/>
              <a:t>Question time</a:t>
            </a:r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46229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A5DA5-807E-4F44-9EC0-64BCA92AA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71062-8718-4770-A775-D70AC8E2F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1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A501B-F6AF-45CD-BFFB-995B4C006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19270"/>
            <a:ext cx="10353761" cy="1351721"/>
          </a:xfrm>
        </p:spPr>
        <p:txBody>
          <a:bodyPr>
            <a:normAutofit/>
          </a:bodyPr>
          <a:lstStyle/>
          <a:p>
            <a:r>
              <a:rPr lang="en-GB" sz="4000" dirty="0"/>
              <a:t>Parliamentary oversight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B7635-6C8F-485D-9F37-0F61FD2BE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04" y="1470991"/>
            <a:ext cx="11201399" cy="4320209"/>
          </a:xfrm>
        </p:spPr>
        <p:txBody>
          <a:bodyPr>
            <a:noAutofit/>
          </a:bodyPr>
          <a:lstStyle/>
          <a:p>
            <a:r>
              <a:rPr lang="en-GB" sz="4000" dirty="0"/>
              <a:t>Oversight is one of the traditional roles of Parliament</a:t>
            </a:r>
          </a:p>
          <a:p>
            <a:r>
              <a:rPr lang="en-GB" sz="4000" dirty="0">
                <a:effectLst/>
              </a:rPr>
              <a:t>consists of reviewing, monitoring and supervising the exercise of executive authority and acts as a measure for holding the executive accountable for its actions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76095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0B5CA-8674-422F-B4F1-D18BB69B8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49088"/>
            <a:ext cx="10353761" cy="1381538"/>
          </a:xfrm>
        </p:spPr>
        <p:txBody>
          <a:bodyPr/>
          <a:lstStyle/>
          <a:p>
            <a:r>
              <a:rPr lang="en-GB" dirty="0">
                <a:effectLst/>
              </a:rPr>
              <a:t>Domestic resource mobilization (DRM)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91F7B-D14D-4659-837B-0B5BDCEC4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410" y="1341783"/>
            <a:ext cx="11251094" cy="5208104"/>
          </a:xfrm>
        </p:spPr>
        <p:txBody>
          <a:bodyPr>
            <a:normAutofit fontScale="92500" lnSpcReduction="20000"/>
          </a:bodyPr>
          <a:lstStyle/>
          <a:p>
            <a:r>
              <a:rPr lang="en-GB" sz="4700" dirty="0">
                <a:effectLst/>
              </a:rPr>
              <a:t>Refers to generation of government revenue from domestic tax and non-tax resources</a:t>
            </a:r>
          </a:p>
          <a:p>
            <a:r>
              <a:rPr lang="en-GB" sz="4700" dirty="0">
                <a:effectLst/>
              </a:rPr>
              <a:t>DRM is critical to country ownership and ensuring sustainable financing for development programmes and welfare of citizens.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58044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81A16-F2F1-48C7-95A1-4B4EB1C12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39148"/>
            <a:ext cx="10353761" cy="1043609"/>
          </a:xfrm>
        </p:spPr>
        <p:txBody>
          <a:bodyPr>
            <a:normAutofit/>
          </a:bodyPr>
          <a:lstStyle/>
          <a:p>
            <a:r>
              <a:rPr lang="en-GB" sz="4000" dirty="0"/>
              <a:t>AFRICA’s Resource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B4A74-5B3B-4AC6-BB3F-B4E7EEDD2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0991"/>
            <a:ext cx="11370365" cy="5059018"/>
          </a:xfrm>
        </p:spPr>
        <p:txBody>
          <a:bodyPr>
            <a:normAutofit/>
          </a:bodyPr>
          <a:lstStyle/>
          <a:p>
            <a:r>
              <a:rPr lang="en-GB" sz="4000" dirty="0"/>
              <a:t>African countries are blessed with vast mineral and natural resources and a variety of animal species</a:t>
            </a:r>
          </a:p>
          <a:p>
            <a:r>
              <a:rPr lang="en-GB" sz="4000" dirty="0"/>
              <a:t>Paradox is the poverty levels among its citizens </a:t>
            </a:r>
          </a:p>
          <a:p>
            <a:r>
              <a:rPr lang="en-GB" sz="4000" dirty="0"/>
              <a:t>Countries are heavily dependent on foreign debt which is not sustainable</a:t>
            </a:r>
          </a:p>
          <a:p>
            <a:pPr marL="0" indent="0">
              <a:buNone/>
            </a:pP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9829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E3D81-B4A6-440F-A25F-22AEA40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172817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Oversight on National the economic development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17DAC-C622-4FED-9E95-C40FDDC96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351723"/>
            <a:ext cx="11628782" cy="5367128"/>
          </a:xfrm>
        </p:spPr>
        <p:txBody>
          <a:bodyPr>
            <a:normAutofit fontScale="92500"/>
          </a:bodyPr>
          <a:lstStyle/>
          <a:p>
            <a:r>
              <a:rPr lang="en-GB" sz="4000" dirty="0"/>
              <a:t>Development plans give indications of a country’s desired growth in the medium term or long term</a:t>
            </a:r>
          </a:p>
          <a:p>
            <a:r>
              <a:rPr lang="en-GB" sz="4000" dirty="0"/>
              <a:t>Parliaments should review development plans and propose adjustments where necessary</a:t>
            </a:r>
          </a:p>
          <a:p>
            <a:r>
              <a:rPr lang="en-GB" sz="4000" dirty="0"/>
              <a:t>Focus should be on overall policies that enhance DRM such as Value addition and Ease of Doing Business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05003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C8768-1CCC-4580-9D45-4B4710B3D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Oversight on sectoral policies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1C2CE-BAE6-453C-A78D-D6212F990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000" dirty="0"/>
              <a:t>Committees of Parliament have a critical role in analysing and reviewing sectoral policies. </a:t>
            </a:r>
          </a:p>
          <a:p>
            <a:r>
              <a:rPr lang="en-GB" sz="4000" dirty="0"/>
              <a:t> Should ensure policies proposed promote the sector’s growth and sustainability.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87596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4A8D-3684-40E1-9422-C69969217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Mining sector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B158C-18A2-45DA-839A-3DA721E49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65" y="1480930"/>
            <a:ext cx="11777870" cy="4310270"/>
          </a:xfrm>
        </p:spPr>
        <p:txBody>
          <a:bodyPr>
            <a:noAutofit/>
          </a:bodyPr>
          <a:lstStyle/>
          <a:p>
            <a:r>
              <a:rPr lang="en-GB" sz="4000" dirty="0"/>
              <a:t>Areas  to focus 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000" dirty="0"/>
              <a:t>Exploration to establish the quantum mineral resources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000" dirty="0"/>
              <a:t>Value addition and beneficiation prior to exportation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4000" dirty="0"/>
              <a:t>Safeguards against Illicit Financial Flows and to ensure full disclosures</a:t>
            </a:r>
          </a:p>
        </p:txBody>
      </p:sp>
    </p:spTree>
    <p:extLst>
      <p:ext uri="{BB962C8B-B14F-4D97-AF65-F5344CB8AC3E}">
        <p14:creationId xmlns:p14="http://schemas.microsoft.com/office/powerpoint/2010/main" val="3491108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7B3E2-27B2-451E-A01B-2C4CEE680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18662"/>
            <a:ext cx="10353761" cy="964095"/>
          </a:xfrm>
        </p:spPr>
        <p:txBody>
          <a:bodyPr>
            <a:normAutofit/>
          </a:bodyPr>
          <a:lstStyle/>
          <a:p>
            <a:r>
              <a:rPr lang="en-GB" sz="4000" dirty="0"/>
              <a:t>AGRICULTURE sector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FE184-69B5-424A-B10E-5513FE328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600200"/>
            <a:ext cx="10353762" cy="419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4700" dirty="0"/>
              <a:t>Areas to focus on:</a:t>
            </a:r>
          </a:p>
          <a:p>
            <a:r>
              <a:rPr lang="en-GB" sz="4700" dirty="0"/>
              <a:t>Measures to increase productivity and ensure quality products</a:t>
            </a:r>
          </a:p>
          <a:p>
            <a:r>
              <a:rPr lang="en-GB" sz="4700" dirty="0"/>
              <a:t>Promotion of products value chains </a:t>
            </a:r>
          </a:p>
          <a:p>
            <a:r>
              <a:rPr lang="en-GB" sz="4700" dirty="0"/>
              <a:t>Measures to mitigate effects of climate change</a:t>
            </a:r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028223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C13A2-6771-4F05-900C-8DABE6A26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159026"/>
            <a:ext cx="10353761" cy="1113183"/>
          </a:xfrm>
        </p:spPr>
        <p:txBody>
          <a:bodyPr>
            <a:normAutofit/>
          </a:bodyPr>
          <a:lstStyle/>
          <a:p>
            <a:r>
              <a:rPr lang="en-GB" sz="4000" dirty="0"/>
              <a:t>Manufacturing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BE086-4D95-4FD4-A395-D6542F839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4300" dirty="0"/>
              <a:t>Areas to focus on:</a:t>
            </a:r>
          </a:p>
          <a:p>
            <a:r>
              <a:rPr lang="en-GB" sz="4300" dirty="0"/>
              <a:t>Competitiveness through use of technology</a:t>
            </a:r>
          </a:p>
          <a:p>
            <a:r>
              <a:rPr lang="en-GB" sz="4300" dirty="0"/>
              <a:t>Simple and fair tax regime and incentives</a:t>
            </a:r>
          </a:p>
          <a:p>
            <a:r>
              <a:rPr lang="en-GB" sz="4300" dirty="0"/>
              <a:t>Legal framework that promotes operations</a:t>
            </a:r>
          </a:p>
          <a:p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227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1708</TotalTime>
  <Words>480</Words>
  <Application>Microsoft Office PowerPoint</Application>
  <PresentationFormat>Widescreen</PresentationFormat>
  <Paragraphs>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Damask</vt:lpstr>
      <vt:lpstr>Parliamentary Oversight on the Executive in Enhancing Domestic Resource Mobilisation and Prudent Spending </vt:lpstr>
      <vt:lpstr>Parliamentary oversight</vt:lpstr>
      <vt:lpstr>Domestic resource mobilization (DRM) </vt:lpstr>
      <vt:lpstr>AFRICA’s Resource case</vt:lpstr>
      <vt:lpstr>Oversight on National the economic development plans</vt:lpstr>
      <vt:lpstr>Oversight on sectoral policies </vt:lpstr>
      <vt:lpstr>Mining sector </vt:lpstr>
      <vt:lpstr>AGRICULTURE sector</vt:lpstr>
      <vt:lpstr>Manufacturing</vt:lpstr>
      <vt:lpstr>Tourism sector</vt:lpstr>
      <vt:lpstr>Oversight on prudent spending</vt:lpstr>
      <vt:lpstr>Oversight on prudent spending</vt:lpstr>
      <vt:lpstr>Oversight on prudent spending (Cont)</vt:lpstr>
      <vt:lpstr>Oversight on prudent spending (Cont)</vt:lpstr>
      <vt:lpstr>oversight tools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Parliamentary Oversight on the Executive in Enhancing Domestic Resource Mobilisation and Prudent Spending</dc:title>
  <dc:creator>nn</dc:creator>
  <cp:lastModifiedBy>Athumani Kitojo</cp:lastModifiedBy>
  <cp:revision>37</cp:revision>
  <dcterms:created xsi:type="dcterms:W3CDTF">2022-10-12T02:42:03Z</dcterms:created>
  <dcterms:modified xsi:type="dcterms:W3CDTF">2022-10-25T06:38:59Z</dcterms:modified>
</cp:coreProperties>
</file>