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9" d="100"/>
          <a:sy n="89" d="100"/>
        </p:scale>
        <p:origin x="213"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10/25/2022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941" y="363071"/>
            <a:ext cx="11093824" cy="3446927"/>
          </a:xfrm>
        </p:spPr>
        <p:txBody>
          <a:bodyPr>
            <a:normAutofit fontScale="90000"/>
          </a:bodyPr>
          <a:lstStyle/>
          <a:p>
            <a:br>
              <a:rPr lang="en-US" dirty="0"/>
            </a:br>
            <a:r>
              <a:rPr lang="en-US" dirty="0"/>
              <a:t>											</a:t>
            </a:r>
            <a:br>
              <a:rPr lang="en-US" dirty="0"/>
            </a:br>
            <a:r>
              <a:rPr lang="en-US" b="1" dirty="0"/>
              <a:t>Presentation by HON. MUSA KUNENE: PAC CHAIR,</a:t>
            </a:r>
            <a:br>
              <a:rPr lang="en-US" b="1" dirty="0"/>
            </a:br>
            <a:r>
              <a:rPr lang="en-US" b="1" dirty="0"/>
              <a:t>PARLIAMENT OF ESWATINI</a:t>
            </a:r>
            <a:br>
              <a:rPr lang="en-US" dirty="0"/>
            </a:br>
            <a:endParaRPr lang="en-US" dirty="0"/>
          </a:p>
        </p:txBody>
      </p:sp>
      <p:sp>
        <p:nvSpPr>
          <p:cNvPr id="3" name="Subtitle 2"/>
          <p:cNvSpPr>
            <a:spLocks noGrp="1"/>
          </p:cNvSpPr>
          <p:nvPr>
            <p:ph type="subTitle" idx="1"/>
          </p:nvPr>
        </p:nvSpPr>
        <p:spPr>
          <a:xfrm>
            <a:off x="1751012" y="3926541"/>
            <a:ext cx="8689976" cy="1990165"/>
          </a:xfrm>
        </p:spPr>
        <p:txBody>
          <a:bodyPr>
            <a:normAutofit lnSpcReduction="10000"/>
          </a:bodyPr>
          <a:lstStyle/>
          <a:p>
            <a:r>
              <a:rPr lang="en-US" b="1" dirty="0">
                <a:latin typeface="Arial Black" panose="020B0A04020102020204" pitchFamily="34" charset="0"/>
              </a:rPr>
              <a:t>AT THE SADCOPAC 14</a:t>
            </a:r>
            <a:r>
              <a:rPr lang="en-US" b="1" baseline="30000" dirty="0">
                <a:latin typeface="Arial Black" panose="020B0A04020102020204" pitchFamily="34" charset="0"/>
              </a:rPr>
              <a:t>TH</a:t>
            </a:r>
            <a:r>
              <a:rPr lang="en-US" b="1" dirty="0">
                <a:latin typeface="Arial Black" panose="020B0A04020102020204" pitchFamily="34" charset="0"/>
              </a:rPr>
              <a:t> CONFERENCE </a:t>
            </a:r>
          </a:p>
          <a:p>
            <a:r>
              <a:rPr lang="en-US" b="1" dirty="0">
                <a:latin typeface="Arial Black" panose="020B0A04020102020204" pitchFamily="34" charset="0"/>
              </a:rPr>
              <a:t>GABORONE- BOTSWANA</a:t>
            </a:r>
          </a:p>
          <a:p>
            <a:r>
              <a:rPr lang="en-US" b="1" dirty="0">
                <a:latin typeface="Arial Black" panose="020B0A04020102020204" pitchFamily="34" charset="0"/>
              </a:rPr>
              <a:t>GRAND ARIA HOTEL</a:t>
            </a:r>
          </a:p>
          <a:p>
            <a:r>
              <a:rPr lang="en-US" b="1" dirty="0">
                <a:latin typeface="Arial Black" panose="020B0A04020102020204" pitchFamily="34" charset="0"/>
              </a:rPr>
              <a:t>25</a:t>
            </a:r>
            <a:r>
              <a:rPr lang="en-US" b="1" baseline="30000" dirty="0">
                <a:latin typeface="Arial Black" panose="020B0A04020102020204" pitchFamily="34" charset="0"/>
              </a:rPr>
              <a:t>TH</a:t>
            </a:r>
            <a:r>
              <a:rPr lang="en-US" b="1" dirty="0">
                <a:latin typeface="Arial Black" panose="020B0A04020102020204" pitchFamily="34" charset="0"/>
              </a:rPr>
              <a:t> OCTOBER 2O22</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175" y="-27230"/>
            <a:ext cx="1844059" cy="1433101"/>
          </a:xfrm>
          <a:prstGeom prst="rect">
            <a:avLst/>
          </a:prstGeom>
        </p:spPr>
      </p:pic>
      <p:pic>
        <p:nvPicPr>
          <p:cNvPr id="7" name="Picture 4" descr="File:Eswatini flag 300.png - Wikimedia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95785" y="246528"/>
            <a:ext cx="1690406" cy="1126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257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35471"/>
          </a:xfrm>
        </p:spPr>
        <p:txBody>
          <a:bodyPr>
            <a:normAutofit fontScale="90000"/>
          </a:bodyPr>
          <a:lstStyle/>
          <a:p>
            <a:r>
              <a:rPr lang="en-US" dirty="0"/>
              <a:t>FINANCE OFFICER</a:t>
            </a:r>
            <a:br>
              <a:rPr lang="en-US" dirty="0"/>
            </a:br>
            <a:endParaRPr lang="en-US" dirty="0"/>
          </a:p>
        </p:txBody>
      </p:sp>
      <p:sp>
        <p:nvSpPr>
          <p:cNvPr id="3" name="Content Placeholder 2"/>
          <p:cNvSpPr>
            <a:spLocks noGrp="1"/>
          </p:cNvSpPr>
          <p:nvPr>
            <p:ph sz="quarter" idx="13"/>
          </p:nvPr>
        </p:nvSpPr>
        <p:spPr>
          <a:xfrm>
            <a:off x="913775" y="1653988"/>
            <a:ext cx="10363826" cy="4137211"/>
          </a:xfrm>
        </p:spPr>
        <p:txBody>
          <a:bodyPr>
            <a:normAutofit/>
          </a:bodyPr>
          <a:lstStyle/>
          <a:p>
            <a:r>
              <a:rPr lang="en-US" dirty="0"/>
              <a:t>The Ministry of Finance is one of the “Central Agencies” responsible for finance management in the country. It also has a budget office responsible for advising the Controlling Officer in the Ministry of Finance on prudent financial expenditure. </a:t>
            </a:r>
          </a:p>
          <a:p>
            <a:r>
              <a:rPr lang="en-US" dirty="0"/>
              <a:t>The officer observes the discussions and identifies Ministries which are not using funds according to the provisions of the Public Finance Management Act of 2017. </a:t>
            </a:r>
          </a:p>
          <a:p>
            <a:r>
              <a:rPr lang="en-US" dirty="0"/>
              <a:t>the Controlling Officer who is tasked with the responsibility of disciplining Ministries which fail to use state funds the correct way is then informed. </a:t>
            </a:r>
          </a:p>
          <a:p>
            <a:endParaRPr lang="en-US" dirty="0"/>
          </a:p>
        </p:txBody>
      </p:sp>
    </p:spTree>
    <p:extLst>
      <p:ext uri="{BB962C8B-B14F-4D97-AF65-F5344CB8AC3E}">
        <p14:creationId xmlns:p14="http://schemas.microsoft.com/office/powerpoint/2010/main" val="756640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75812"/>
          </a:xfrm>
        </p:spPr>
        <p:txBody>
          <a:bodyPr>
            <a:normAutofit fontScale="90000"/>
          </a:bodyPr>
          <a:lstStyle/>
          <a:p>
            <a:r>
              <a:rPr lang="en-US" dirty="0"/>
              <a:t>LEGAL ADVISOR</a:t>
            </a:r>
            <a:br>
              <a:rPr lang="en-US" dirty="0"/>
            </a:br>
            <a:endParaRPr lang="en-US" dirty="0"/>
          </a:p>
        </p:txBody>
      </p:sp>
      <p:sp>
        <p:nvSpPr>
          <p:cNvPr id="3" name="Content Placeholder 2"/>
          <p:cNvSpPr>
            <a:spLocks noGrp="1"/>
          </p:cNvSpPr>
          <p:nvPr>
            <p:ph sz="quarter" idx="13"/>
          </p:nvPr>
        </p:nvSpPr>
        <p:spPr>
          <a:xfrm>
            <a:off x="913774" y="1694330"/>
            <a:ext cx="10363826" cy="4096869"/>
          </a:xfrm>
        </p:spPr>
        <p:txBody>
          <a:bodyPr/>
          <a:lstStyle/>
          <a:p>
            <a:endParaRPr lang="en-US" dirty="0"/>
          </a:p>
          <a:p>
            <a:r>
              <a:rPr lang="en-US" dirty="0"/>
              <a:t>The Legal Advisor offers advice whenever his assistance is sought by the Hon. Committee. </a:t>
            </a:r>
          </a:p>
          <a:p>
            <a:r>
              <a:rPr lang="en-US" dirty="0"/>
              <a:t>This roles is assigned to the PAC Clerk; he is responsible for seeking legal advice whenever there are issues that have a legal bearing on the work of the Hon. Committee. He is a full-time employee of Parliament.</a:t>
            </a:r>
          </a:p>
          <a:p>
            <a:endParaRPr lang="en-US" dirty="0"/>
          </a:p>
        </p:txBody>
      </p:sp>
    </p:spTree>
    <p:extLst>
      <p:ext uri="{BB962C8B-B14F-4D97-AF65-F5344CB8AC3E}">
        <p14:creationId xmlns:p14="http://schemas.microsoft.com/office/powerpoint/2010/main" val="200766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385095"/>
          </a:xfrm>
        </p:spPr>
        <p:txBody>
          <a:bodyPr>
            <a:normAutofit fontScale="90000"/>
          </a:bodyPr>
          <a:lstStyle/>
          <a:p>
            <a:r>
              <a:rPr lang="en-US" dirty="0"/>
              <a:t>ANTI-CORRUPTION OFFICER And THE FRAUD AND COMMERCIAL CRIMES OFFICER </a:t>
            </a:r>
            <a:br>
              <a:rPr lang="en-US" dirty="0"/>
            </a:br>
            <a:endParaRPr lang="en-US" dirty="0"/>
          </a:p>
        </p:txBody>
      </p:sp>
      <p:sp>
        <p:nvSpPr>
          <p:cNvPr id="3" name="Content Placeholder 2"/>
          <p:cNvSpPr>
            <a:spLocks noGrp="1"/>
          </p:cNvSpPr>
          <p:nvPr>
            <p:ph sz="quarter" idx="13"/>
          </p:nvPr>
        </p:nvSpPr>
        <p:spPr>
          <a:xfrm>
            <a:off x="913774" y="2003612"/>
            <a:ext cx="10363826" cy="4437529"/>
          </a:xfrm>
        </p:spPr>
        <p:txBody>
          <a:bodyPr>
            <a:normAutofit/>
          </a:bodyPr>
          <a:lstStyle/>
          <a:p>
            <a:r>
              <a:rPr lang="en-US" dirty="0"/>
              <a:t>These officers perform a three-dimensional function. </a:t>
            </a:r>
          </a:p>
          <a:p>
            <a:r>
              <a:rPr lang="en-US" dirty="0"/>
              <a:t>The first one is to advise the Hon. Committee on conduct that may lead to fraud or corrupt practices so that the PAC can make informed recommendations on a case.</a:t>
            </a:r>
          </a:p>
          <a:p>
            <a:r>
              <a:rPr lang="en-US" dirty="0"/>
              <a:t>Secondly, they listen to the submissions and report back to their workstations about issues that need to be investigated further for fraud or corruption. </a:t>
            </a:r>
          </a:p>
          <a:p>
            <a:r>
              <a:rPr lang="en-US" dirty="0"/>
              <a:t>Lastly, they serve as a link between the PAC and the law enforcement agencies to push for the arrest and prosecution of people who were identified by the PAC as having committed fraudulent cases.</a:t>
            </a:r>
          </a:p>
          <a:p>
            <a:endParaRPr lang="en-US" dirty="0"/>
          </a:p>
        </p:txBody>
      </p:sp>
    </p:spTree>
    <p:extLst>
      <p:ext uri="{BB962C8B-B14F-4D97-AF65-F5344CB8AC3E}">
        <p14:creationId xmlns:p14="http://schemas.microsoft.com/office/powerpoint/2010/main" val="2310583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45719"/>
          </a:xfrm>
        </p:spPr>
        <p:txBody>
          <a:bodyPr>
            <a:normAutofit fontScale="90000"/>
          </a:bodyPr>
          <a:lstStyle/>
          <a:p>
            <a:endParaRPr lang="en-US" dirty="0"/>
          </a:p>
        </p:txBody>
      </p:sp>
      <p:sp>
        <p:nvSpPr>
          <p:cNvPr id="3" name="Content Placeholder 2"/>
          <p:cNvSpPr>
            <a:spLocks noGrp="1"/>
          </p:cNvSpPr>
          <p:nvPr>
            <p:ph sz="quarter" idx="13"/>
          </p:nvPr>
        </p:nvSpPr>
        <p:spPr>
          <a:xfrm>
            <a:off x="913774" y="900954"/>
            <a:ext cx="10363826" cy="4890246"/>
          </a:xfrm>
        </p:spPr>
        <p:txBody>
          <a:bodyPr/>
          <a:lstStyle/>
          <a:p>
            <a:r>
              <a:rPr lang="en-US" dirty="0"/>
              <a:t>It is Unfortunate that all these officers, with the exception of the Legal Advisor, are not fulltime employees of Parliament. </a:t>
            </a:r>
          </a:p>
          <a:p>
            <a:r>
              <a:rPr lang="en-US" dirty="0"/>
              <a:t>They are seconded by their different Ministries to parliament for the duration of the PAC session. </a:t>
            </a:r>
          </a:p>
          <a:p>
            <a:r>
              <a:rPr lang="en-US" dirty="0"/>
              <a:t>Due to budget constraints, they cannot be hired on a fulltime basis.</a:t>
            </a:r>
          </a:p>
          <a:p>
            <a:endParaRPr lang="en-US" dirty="0"/>
          </a:p>
        </p:txBody>
      </p:sp>
    </p:spTree>
    <p:extLst>
      <p:ext uri="{BB962C8B-B14F-4D97-AF65-F5344CB8AC3E}">
        <p14:creationId xmlns:p14="http://schemas.microsoft.com/office/powerpoint/2010/main" val="1032002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88259"/>
            <a:ext cx="10364451" cy="766483"/>
          </a:xfrm>
        </p:spPr>
        <p:txBody>
          <a:bodyPr>
            <a:normAutofit fontScale="90000"/>
          </a:bodyPr>
          <a:lstStyle/>
          <a:p>
            <a:br>
              <a:rPr lang="en-US" dirty="0"/>
            </a:br>
            <a:r>
              <a:rPr lang="en-US" dirty="0"/>
              <a:t>CONCLUSION</a:t>
            </a:r>
            <a:br>
              <a:rPr lang="en-US" dirty="0"/>
            </a:br>
            <a:endParaRPr lang="en-US" dirty="0"/>
          </a:p>
        </p:txBody>
      </p:sp>
      <p:sp>
        <p:nvSpPr>
          <p:cNvPr id="3" name="Content Placeholder 2"/>
          <p:cNvSpPr>
            <a:spLocks noGrp="1"/>
          </p:cNvSpPr>
          <p:nvPr>
            <p:ph sz="quarter" idx="13"/>
          </p:nvPr>
        </p:nvSpPr>
        <p:spPr>
          <a:xfrm>
            <a:off x="913774" y="1196788"/>
            <a:ext cx="10363826" cy="4594411"/>
          </a:xfrm>
        </p:spPr>
        <p:txBody>
          <a:bodyPr>
            <a:normAutofit lnSpcReduction="10000"/>
          </a:bodyPr>
          <a:lstStyle/>
          <a:p>
            <a:r>
              <a:rPr lang="en-US" dirty="0"/>
              <a:t>Despite these challenges, these dedicated officers have given the PAC very useful advice which has led to a lot of reforms in public finance management in the country. </a:t>
            </a:r>
          </a:p>
          <a:p>
            <a:r>
              <a:rPr lang="en-US" dirty="0"/>
              <a:t>This has been through the passing of various legislation such as the Procurement Act; Tax Laws, Public Finance Management Act in 2017, the Public Service Act in 2018 as well as other policies and regulations. </a:t>
            </a:r>
          </a:p>
          <a:p>
            <a:r>
              <a:rPr lang="en-US" dirty="0"/>
              <a:t>Other reforms include:</a:t>
            </a:r>
          </a:p>
          <a:p>
            <a:pPr marL="0" indent="0">
              <a:buNone/>
            </a:pPr>
            <a:r>
              <a:rPr lang="en-US" dirty="0"/>
              <a:t>Revenue reforms and establishment of Eswatini Revenue Services; </a:t>
            </a:r>
          </a:p>
          <a:p>
            <a:pPr marL="0" indent="0">
              <a:buNone/>
            </a:pPr>
            <a:r>
              <a:rPr lang="en-US" dirty="0"/>
              <a:t>Budget Reforms, including the adoption of medium-term fiscal framework (MTFF) and implementation of Fiscal Adjustment Plan; </a:t>
            </a:r>
          </a:p>
          <a:p>
            <a:pPr marL="0" indent="0">
              <a:buNone/>
            </a:pPr>
            <a:r>
              <a:rPr lang="en-US" dirty="0"/>
              <a:t>Developed Medium Public Debt Management Strategy; </a:t>
            </a:r>
          </a:p>
          <a:p>
            <a:endParaRPr lang="en-US" dirty="0"/>
          </a:p>
        </p:txBody>
      </p:sp>
    </p:spTree>
    <p:extLst>
      <p:ext uri="{BB962C8B-B14F-4D97-AF65-F5344CB8AC3E}">
        <p14:creationId xmlns:p14="http://schemas.microsoft.com/office/powerpoint/2010/main" val="1773609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88307"/>
          </a:xfrm>
        </p:spPr>
        <p:txBody>
          <a:bodyPr>
            <a:normAutofit fontScale="90000"/>
          </a:bodyPr>
          <a:lstStyle/>
          <a:p>
            <a:endParaRPr lang="en-US" dirty="0"/>
          </a:p>
        </p:txBody>
      </p:sp>
      <p:sp>
        <p:nvSpPr>
          <p:cNvPr id="3" name="Content Placeholder 2"/>
          <p:cNvSpPr>
            <a:spLocks noGrp="1"/>
          </p:cNvSpPr>
          <p:nvPr>
            <p:ph sz="quarter" idx="13"/>
          </p:nvPr>
        </p:nvSpPr>
        <p:spPr>
          <a:xfrm>
            <a:off x="913774" y="968188"/>
            <a:ext cx="10363826" cy="5472953"/>
          </a:xfrm>
        </p:spPr>
        <p:txBody>
          <a:bodyPr>
            <a:normAutofit lnSpcReduction="10000"/>
          </a:bodyPr>
          <a:lstStyle/>
          <a:p>
            <a:pPr marL="0" indent="0">
              <a:buNone/>
            </a:pPr>
            <a:r>
              <a:rPr lang="en-US" dirty="0"/>
              <a:t> Expenditure Management Strategy (Restructuring Government Programs); </a:t>
            </a:r>
          </a:p>
          <a:p>
            <a:pPr marL="0" indent="0">
              <a:buNone/>
            </a:pPr>
            <a:r>
              <a:rPr lang="en-US" dirty="0"/>
              <a:t> Procurement Reforms including establishment of Tender Board, Eswatini Public Procurement Regulatory Authority (EPPRA), and implementation of e-procurement system; </a:t>
            </a:r>
          </a:p>
          <a:p>
            <a:pPr marL="0" indent="0">
              <a:buNone/>
            </a:pPr>
            <a:r>
              <a:rPr lang="en-US" dirty="0"/>
              <a:t> Cash Management Strategy, to eliminate the financing gap and accumulation of arrears, and introduction of Invoice Portal System; and</a:t>
            </a:r>
          </a:p>
          <a:p>
            <a:pPr marL="0" indent="0">
              <a:buNone/>
            </a:pPr>
            <a:r>
              <a:rPr lang="en-US" dirty="0"/>
              <a:t> Accounting Reforms including adoption of International Public Sector Accounting Standards (IPSAS), implementation of Integrated Financial Management Information System (IFMIS), mapping the Chart of Accounts and Treasury Single Accounts.</a:t>
            </a:r>
          </a:p>
          <a:p>
            <a:r>
              <a:rPr lang="en-US" dirty="0"/>
              <a:t>I will hasten to mention that improvements, alignments and </a:t>
            </a:r>
            <a:r>
              <a:rPr lang="en-US" dirty="0" err="1"/>
              <a:t>harmonisation</a:t>
            </a:r>
            <a:r>
              <a:rPr lang="en-US" dirty="0"/>
              <a:t> of the public finance management legislations, audit laws and related policies, should be made. These will ensure that the role of each cooperating partner is clearly spelt out in a legislation or policy. </a:t>
            </a:r>
          </a:p>
        </p:txBody>
      </p:sp>
    </p:spTree>
    <p:extLst>
      <p:ext uri="{BB962C8B-B14F-4D97-AF65-F5344CB8AC3E}">
        <p14:creationId xmlns:p14="http://schemas.microsoft.com/office/powerpoint/2010/main" val="218640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322777"/>
          </a:xfrm>
        </p:spPr>
        <p:txBody>
          <a:bodyPr>
            <a:normAutofit fontScale="90000"/>
          </a:bodyPr>
          <a:lstStyle/>
          <a:p>
            <a:endParaRPr lang="en-US" dirty="0"/>
          </a:p>
        </p:txBody>
      </p:sp>
      <p:sp>
        <p:nvSpPr>
          <p:cNvPr id="3" name="Content Placeholder 2"/>
          <p:cNvSpPr>
            <a:spLocks noGrp="1"/>
          </p:cNvSpPr>
          <p:nvPr>
            <p:ph sz="quarter" idx="13"/>
          </p:nvPr>
        </p:nvSpPr>
        <p:spPr>
          <a:xfrm>
            <a:off x="1048245" y="1277880"/>
            <a:ext cx="10363826" cy="3424107"/>
          </a:xfrm>
        </p:spPr>
        <p:txBody>
          <a:bodyPr>
            <a:normAutofit/>
          </a:bodyPr>
          <a:lstStyle/>
          <a:p>
            <a:pPr marL="0" indent="0" algn="ctr">
              <a:buNone/>
            </a:pPr>
            <a:r>
              <a:rPr lang="en-US" sz="3600" dirty="0">
                <a:latin typeface="Arial Black" panose="020B0A04020102020204" pitchFamily="34" charset="0"/>
              </a:rPr>
              <a:t>“THE ROLE OF CO-OPERATING PARTNERS IN PUBLIC FINANCIAL MANAGEMENT REFORMS BY PARLIAMENT”</a:t>
            </a:r>
          </a:p>
        </p:txBody>
      </p:sp>
    </p:spTree>
    <p:extLst>
      <p:ext uri="{BB962C8B-B14F-4D97-AF65-F5344CB8AC3E}">
        <p14:creationId xmlns:p14="http://schemas.microsoft.com/office/powerpoint/2010/main" val="1516611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96836"/>
          </a:xfrm>
        </p:spPr>
        <p:txBody>
          <a:bodyPr/>
          <a:lstStyle/>
          <a:p>
            <a:r>
              <a:rPr lang="en-US" dirty="0">
                <a:latin typeface="Arial Black" panose="020B0A04020102020204" pitchFamily="34" charset="0"/>
              </a:rPr>
              <a:t>BACKGROUND</a:t>
            </a:r>
          </a:p>
        </p:txBody>
      </p:sp>
      <p:sp>
        <p:nvSpPr>
          <p:cNvPr id="3" name="Content Placeholder 2"/>
          <p:cNvSpPr>
            <a:spLocks noGrp="1"/>
          </p:cNvSpPr>
          <p:nvPr>
            <p:ph sz="quarter" idx="13"/>
          </p:nvPr>
        </p:nvSpPr>
        <p:spPr>
          <a:xfrm>
            <a:off x="1115480" y="1815354"/>
            <a:ext cx="10363826" cy="4235822"/>
          </a:xfrm>
        </p:spPr>
        <p:txBody>
          <a:bodyPr/>
          <a:lstStyle/>
          <a:p>
            <a:r>
              <a:rPr lang="en-US" dirty="0">
                <a:latin typeface="Arial" panose="020B0604020202020204" pitchFamily="34" charset="0"/>
                <a:cs typeface="Arial" panose="020B0604020202020204" pitchFamily="34" charset="0"/>
              </a:rPr>
              <a:t>THE PAC is established in terms of Section 209 (Sub-sections 1 and 3) of the Constitution of the Kingdom of Swaziland Act of 2005</a:t>
            </a:r>
          </a:p>
          <a:p>
            <a:r>
              <a:rPr lang="en-US" dirty="0">
                <a:latin typeface="Arial" panose="020B0604020202020204" pitchFamily="34" charset="0"/>
                <a:cs typeface="Arial" panose="020B0604020202020204" pitchFamily="34" charset="0"/>
              </a:rPr>
              <a:t>ITS DUTIES are regulated by the Standing Orders of the House and include the duty to examine and report to the House on ALL Government ACCOUNTS tabled before the House in terms of section 205(5). </a:t>
            </a:r>
          </a:p>
          <a:p>
            <a:r>
              <a:rPr lang="en-US" dirty="0">
                <a:latin typeface="Arial" panose="020B0604020202020204" pitchFamily="34" charset="0"/>
                <a:cs typeface="Arial" panose="020B0604020202020204" pitchFamily="34" charset="0"/>
              </a:rPr>
              <a:t>The Auditor-General submit reports to the Minister responsible for finance, who THEN TABLES those reports  before both chambers of Parliament.</a:t>
            </a:r>
          </a:p>
        </p:txBody>
      </p:sp>
    </p:spTree>
    <p:extLst>
      <p:ext uri="{BB962C8B-B14F-4D97-AF65-F5344CB8AC3E}">
        <p14:creationId xmlns:p14="http://schemas.microsoft.com/office/powerpoint/2010/main" val="3250293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430354"/>
          </a:xfrm>
        </p:spPr>
        <p:txBody>
          <a:bodyPr>
            <a:normAutofit fontScale="90000"/>
          </a:bodyPr>
          <a:lstStyle/>
          <a:p>
            <a:endParaRPr lang="en-US" dirty="0"/>
          </a:p>
        </p:txBody>
      </p:sp>
      <p:sp>
        <p:nvSpPr>
          <p:cNvPr id="3" name="Content Placeholder 2"/>
          <p:cNvSpPr>
            <a:spLocks noGrp="1"/>
          </p:cNvSpPr>
          <p:nvPr>
            <p:ph sz="quarter" idx="13"/>
          </p:nvPr>
        </p:nvSpPr>
        <p:spPr>
          <a:xfrm>
            <a:off x="913774" y="1223682"/>
            <a:ext cx="10363826" cy="4567517"/>
          </a:xfrm>
        </p:spPr>
        <p:txBody>
          <a:bodyPr>
            <a:normAutofit fontScale="92500" lnSpcReduction="10000"/>
          </a:bodyPr>
          <a:lstStyle/>
          <a:p>
            <a:r>
              <a:rPr lang="en-US" dirty="0">
                <a:latin typeface="Arial" panose="020B0604020202020204" pitchFamily="34" charset="0"/>
                <a:cs typeface="Arial" panose="020B0604020202020204" pitchFamily="34" charset="0"/>
              </a:rPr>
              <a:t>The powers of the PAC are stipulated in Section 129 (Sub-sections 2 and 5) of the Constitution as well as the Parliamentary Privileges Act of 1967 and the House of Assembly Standing Orders of 2006. </a:t>
            </a:r>
          </a:p>
          <a:p>
            <a:r>
              <a:rPr lang="en-US" dirty="0">
                <a:latin typeface="Arial" panose="020B0604020202020204" pitchFamily="34" charset="0"/>
                <a:cs typeface="Arial" panose="020B0604020202020204" pitchFamily="34" charset="0"/>
              </a:rPr>
              <a:t>IT is ALSO charged with functions, including the investigation and inquiry into the activities and administration of ministries and departments. </a:t>
            </a:r>
          </a:p>
          <a:p>
            <a:r>
              <a:rPr lang="en-US" dirty="0">
                <a:latin typeface="Arial" panose="020B0604020202020204" pitchFamily="34" charset="0"/>
                <a:cs typeface="Arial" panose="020B0604020202020204" pitchFamily="34" charset="0"/>
              </a:rPr>
              <a:t>In the execution of their mandate the PAC is supported by the Auditor-General and relies on the Auditor-General’s reports and gets further evidence from those ENtrusted with stewardship of the public resources, on the audit issues, during deliberations.</a:t>
            </a:r>
          </a:p>
          <a:p>
            <a:r>
              <a:rPr lang="en-US" dirty="0">
                <a:latin typeface="Arial" panose="020B0604020202020204" pitchFamily="34" charset="0"/>
                <a:cs typeface="Arial" panose="020B0604020202020204" pitchFamily="34" charset="0"/>
              </a:rPr>
              <a:t>In terms of our Constitution, the PAC in Eswatini is the only statutory body empowered to interrogate the reports of the Auditor-General.</a:t>
            </a:r>
          </a:p>
        </p:txBody>
      </p:sp>
    </p:spTree>
    <p:extLst>
      <p:ext uri="{BB962C8B-B14F-4D97-AF65-F5344CB8AC3E}">
        <p14:creationId xmlns:p14="http://schemas.microsoft.com/office/powerpoint/2010/main" val="93453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45719"/>
          </a:xfrm>
        </p:spPr>
        <p:txBody>
          <a:bodyPr>
            <a:normAutofit fontScale="90000"/>
          </a:bodyPr>
          <a:lstStyle/>
          <a:p>
            <a:endParaRPr lang="en-US" dirty="0"/>
          </a:p>
        </p:txBody>
      </p:sp>
      <p:sp>
        <p:nvSpPr>
          <p:cNvPr id="3" name="Content Placeholder 2"/>
          <p:cNvSpPr>
            <a:spLocks noGrp="1"/>
          </p:cNvSpPr>
          <p:nvPr>
            <p:ph sz="quarter" idx="13"/>
          </p:nvPr>
        </p:nvSpPr>
        <p:spPr>
          <a:xfrm>
            <a:off x="913774" y="1145688"/>
            <a:ext cx="10363826" cy="4645511"/>
          </a:xfrm>
        </p:spPr>
        <p:txBody>
          <a:bodyPr/>
          <a:lstStyle/>
          <a:p>
            <a:r>
              <a:rPr lang="en-US" dirty="0">
                <a:latin typeface="Arial" panose="020B0604020202020204" pitchFamily="34" charset="0"/>
                <a:cs typeface="Arial" panose="020B0604020202020204" pitchFamily="34" charset="0"/>
              </a:rPr>
              <a:t>Regionally, our PAC is a member of the Southern African Development Community </a:t>
            </a:r>
            <a:r>
              <a:rPr lang="en-US" dirty="0" err="1">
                <a:latin typeface="Arial" panose="020B0604020202020204" pitchFamily="34" charset="0"/>
                <a:cs typeface="Arial" panose="020B0604020202020204" pitchFamily="34" charset="0"/>
              </a:rPr>
              <a:t>Organisation</a:t>
            </a:r>
            <a:r>
              <a:rPr lang="en-US" dirty="0">
                <a:latin typeface="Arial" panose="020B0604020202020204" pitchFamily="34" charset="0"/>
                <a:cs typeface="Arial" panose="020B0604020202020204" pitchFamily="34" charset="0"/>
              </a:rPr>
              <a:t> of Public Accounts Committees (SADCOPAC) while continentally it is a member of the African </a:t>
            </a:r>
            <a:r>
              <a:rPr lang="en-US" dirty="0" err="1">
                <a:latin typeface="Arial" panose="020B0604020202020204" pitchFamily="34" charset="0"/>
                <a:cs typeface="Arial" panose="020B0604020202020204" pitchFamily="34" charset="0"/>
              </a:rPr>
              <a:t>Organisation</a:t>
            </a:r>
            <a:r>
              <a:rPr lang="en-US" dirty="0">
                <a:latin typeface="Arial" panose="020B0604020202020204" pitchFamily="34" charset="0"/>
                <a:cs typeface="Arial" panose="020B0604020202020204" pitchFamily="34" charset="0"/>
              </a:rPr>
              <a:t> for Public Accounts Committees (AFROPAC) and internationally it is affiliated to the Commonwealth Association of Public Accounts Committees (CAPAC). </a:t>
            </a:r>
          </a:p>
          <a:p>
            <a:r>
              <a:rPr lang="en-US" dirty="0">
                <a:latin typeface="Arial" panose="020B0604020202020204" pitchFamily="34" charset="0"/>
                <a:cs typeface="Arial" panose="020B0604020202020204" pitchFamily="34" charset="0"/>
              </a:rPr>
              <a:t>The Hon. Committee consists of 12 Members WHO come from different constituencies and are not affiliated to any political party.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964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45719"/>
          </a:xfrm>
        </p:spPr>
        <p:txBody>
          <a:bodyPr>
            <a:normAutofit fontScale="90000"/>
          </a:bodyPr>
          <a:lstStyle/>
          <a:p>
            <a:endParaRPr lang="en-US" dirty="0"/>
          </a:p>
        </p:txBody>
      </p:sp>
      <p:sp>
        <p:nvSpPr>
          <p:cNvPr id="3" name="Content Placeholder 2"/>
          <p:cNvSpPr>
            <a:spLocks noGrp="1"/>
          </p:cNvSpPr>
          <p:nvPr>
            <p:ph sz="quarter" idx="13"/>
          </p:nvPr>
        </p:nvSpPr>
        <p:spPr>
          <a:xfrm>
            <a:off x="913774" y="793376"/>
            <a:ext cx="10363826" cy="5042648"/>
          </a:xfrm>
        </p:spPr>
        <p:txBody>
          <a:bodyPr>
            <a:normAutofit fontScale="85000" lnSpcReduction="10000"/>
          </a:bodyPr>
          <a:lstStyle/>
          <a:p>
            <a:pPr marL="0" indent="0">
              <a:buNone/>
            </a:pPr>
            <a:r>
              <a:rPr lang="en-US" dirty="0"/>
              <a:t>In executing its mandate, the Hon. Committee conducts public hearings using the following powers/rights:</a:t>
            </a:r>
          </a:p>
          <a:p>
            <a:r>
              <a:rPr lang="en-US" dirty="0"/>
              <a:t>The right to investigate or review all past, current and committed expenditures of government and organizations receiving funds from government;</a:t>
            </a:r>
          </a:p>
          <a:p>
            <a:r>
              <a:rPr lang="en-US" dirty="0"/>
              <a:t>The right to request, on its own initiative, the Auditor General to perform audits;</a:t>
            </a:r>
          </a:p>
          <a:p>
            <a:r>
              <a:rPr lang="en-US" dirty="0"/>
              <a:t>The right to carry out site visits on projects where government funds were used;</a:t>
            </a:r>
          </a:p>
          <a:p>
            <a:r>
              <a:rPr lang="en-US" dirty="0"/>
              <a:t>The right to access all financial information and other documents, as it deems necessary, for its investigation except for those that are privileged or secret in terms of the law;</a:t>
            </a:r>
          </a:p>
          <a:p>
            <a:r>
              <a:rPr lang="en-US" dirty="0"/>
              <a:t>The right to call upon and enforce the attendance of witnesses to provide information in relation to observations raised by the Auditor General (Section 129 of the Constitution);</a:t>
            </a:r>
          </a:p>
          <a:p>
            <a:r>
              <a:rPr lang="en-US" dirty="0"/>
              <a:t>The right to issue a commission or request to examine witnesses abroad;</a:t>
            </a:r>
          </a:p>
          <a:p>
            <a:r>
              <a:rPr lang="en-US" dirty="0"/>
              <a:t>The power to charge any person who defies the PAC with contempt of Parliament and commit them to a jail term not exceeding two (2) years in jail or the payment of a monetary fine.</a:t>
            </a:r>
          </a:p>
          <a:p>
            <a:endParaRPr lang="en-US" dirty="0"/>
          </a:p>
        </p:txBody>
      </p:sp>
    </p:spTree>
    <p:extLst>
      <p:ext uri="{BB962C8B-B14F-4D97-AF65-F5344CB8AC3E}">
        <p14:creationId xmlns:p14="http://schemas.microsoft.com/office/powerpoint/2010/main" val="3200019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12742"/>
          </a:xfrm>
        </p:spPr>
        <p:txBody>
          <a:bodyPr/>
          <a:lstStyle/>
          <a:p>
            <a:r>
              <a:rPr lang="en-US" dirty="0"/>
              <a:t>OUR CO-OPERATING PARTNERS</a:t>
            </a:r>
          </a:p>
        </p:txBody>
      </p:sp>
      <p:sp>
        <p:nvSpPr>
          <p:cNvPr id="3" name="Content Placeholder 2"/>
          <p:cNvSpPr>
            <a:spLocks noGrp="1"/>
          </p:cNvSpPr>
          <p:nvPr>
            <p:ph sz="quarter" idx="13"/>
          </p:nvPr>
        </p:nvSpPr>
        <p:spPr>
          <a:xfrm>
            <a:off x="913774" y="1331260"/>
            <a:ext cx="10363826" cy="5325034"/>
          </a:xfrm>
        </p:spPr>
        <p:txBody>
          <a:bodyPr>
            <a:normAutofit fontScale="92500" lnSpcReduction="20000"/>
          </a:bodyPr>
          <a:lstStyle/>
          <a:p>
            <a:r>
              <a:rPr lang="en-US" dirty="0"/>
              <a:t>Misappropriation, mismanagement and embezzlement of public funds as well fraud and corruption is a wide area that needs </a:t>
            </a:r>
            <a:r>
              <a:rPr lang="en-US" dirty="0" err="1"/>
              <a:t>specialised</a:t>
            </a:r>
            <a:r>
              <a:rPr lang="en-US" dirty="0"/>
              <a:t> training to detect and address.</a:t>
            </a:r>
          </a:p>
          <a:p>
            <a:r>
              <a:rPr lang="en-US" dirty="0"/>
              <a:t>Members are appointed into the PAC to interrogate Accountants, Lawyers and other officers with all sorts of qualifications who try to evade accountability when appearing before the PAC. </a:t>
            </a:r>
          </a:p>
          <a:p>
            <a:r>
              <a:rPr lang="en-US" dirty="0"/>
              <a:t>It was for that reason that the PAC of the 10</a:t>
            </a:r>
            <a:r>
              <a:rPr lang="en-US" baseline="30000" dirty="0"/>
              <a:t>th</a:t>
            </a:r>
            <a:r>
              <a:rPr lang="en-US" dirty="0"/>
              <a:t> Parliament (around the year 2014) took a Resolution to engage technocrats qualified in various fields to be part of PAC sittings with the sole objective of assisting the committee on technical matters as it conducts its oversight function. </a:t>
            </a:r>
          </a:p>
          <a:p>
            <a:r>
              <a:rPr lang="en-US" dirty="0"/>
              <a:t>Previously, the PAC was only assisted by the Auditor-General and the Accountant-General during the public hearings. </a:t>
            </a:r>
          </a:p>
          <a:p>
            <a:r>
              <a:rPr lang="en-US" dirty="0"/>
              <a:t>With endorsement of the Resolution by the House of Assembly, the Hon. Committee is now assisted by an Internal Auditor, Public Service Officer, Finance Officer from the Budget Office, Legal Advisor, an Anti-Corruption Officer as well as a Fraud and Commercial Crimes Officer.</a:t>
            </a:r>
          </a:p>
        </p:txBody>
      </p:sp>
    </p:spTree>
    <p:extLst>
      <p:ext uri="{BB962C8B-B14F-4D97-AF65-F5344CB8AC3E}">
        <p14:creationId xmlns:p14="http://schemas.microsoft.com/office/powerpoint/2010/main" val="16638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PUBLIC SERVICE OFFICER</a:t>
            </a:r>
            <a:br>
              <a:rPr lang="en-US" dirty="0"/>
            </a:br>
            <a:endParaRPr lang="en-US" dirty="0"/>
          </a:p>
        </p:txBody>
      </p:sp>
      <p:sp>
        <p:nvSpPr>
          <p:cNvPr id="3" name="Content Placeholder 2"/>
          <p:cNvSpPr>
            <a:spLocks noGrp="1"/>
          </p:cNvSpPr>
          <p:nvPr>
            <p:ph sz="quarter" idx="13"/>
          </p:nvPr>
        </p:nvSpPr>
        <p:spPr/>
        <p:txBody>
          <a:bodyPr>
            <a:normAutofit/>
          </a:bodyPr>
          <a:lstStyle/>
          <a:p>
            <a:r>
              <a:rPr lang="en-US" dirty="0"/>
              <a:t>This officer comes from the ministry of public service: the ministry responsible for hiring into the civil service.</a:t>
            </a:r>
          </a:p>
          <a:p>
            <a:r>
              <a:rPr lang="en-US" dirty="0"/>
              <a:t>Since the audit is on government ministries and departments, officers who appear before  the Hon. Committee are civil who have to account for the use of public funds and compliance with the laws of the country.</a:t>
            </a:r>
          </a:p>
          <a:p>
            <a:r>
              <a:rPr lang="en-US" dirty="0"/>
              <a:t>The officer offers advise on all the laws, regulations and policies that govern the conduct of civil servants. </a:t>
            </a:r>
          </a:p>
          <a:p>
            <a:r>
              <a:rPr lang="en-US" dirty="0"/>
              <a:t>He advises the Hon. Committee on the appropriate action to take on each case.</a:t>
            </a:r>
          </a:p>
          <a:p>
            <a:endParaRPr lang="en-US" dirty="0"/>
          </a:p>
        </p:txBody>
      </p:sp>
    </p:spTree>
    <p:extLst>
      <p:ext uri="{BB962C8B-B14F-4D97-AF65-F5344CB8AC3E}">
        <p14:creationId xmlns:p14="http://schemas.microsoft.com/office/powerpoint/2010/main" val="328184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36177"/>
            <a:ext cx="10364451" cy="1183341"/>
          </a:xfrm>
        </p:spPr>
        <p:txBody>
          <a:bodyPr/>
          <a:lstStyle/>
          <a:p>
            <a:r>
              <a:rPr lang="en-US" dirty="0"/>
              <a:t>INTERNAL AUDITOR</a:t>
            </a:r>
            <a:br>
              <a:rPr lang="en-US" dirty="0"/>
            </a:br>
            <a:endParaRPr lang="en-US" dirty="0"/>
          </a:p>
        </p:txBody>
      </p:sp>
      <p:sp>
        <p:nvSpPr>
          <p:cNvPr id="3" name="Content Placeholder 2"/>
          <p:cNvSpPr>
            <a:spLocks noGrp="1"/>
          </p:cNvSpPr>
          <p:nvPr>
            <p:ph sz="quarter" idx="13"/>
          </p:nvPr>
        </p:nvSpPr>
        <p:spPr>
          <a:xfrm>
            <a:off x="913774" y="1196788"/>
            <a:ext cx="10363826" cy="4621305"/>
          </a:xfrm>
        </p:spPr>
        <p:txBody>
          <a:bodyPr/>
          <a:lstStyle/>
          <a:p>
            <a:endParaRPr lang="en-US" dirty="0"/>
          </a:p>
          <a:p>
            <a:r>
              <a:rPr lang="en-US" dirty="0"/>
              <a:t>The internal audit department is responsible for handling audits within certain government ministries.</a:t>
            </a:r>
          </a:p>
          <a:p>
            <a:r>
              <a:rPr lang="en-US" dirty="0"/>
              <a:t>As the proceedings continue, the Internal Auditor identifies gaps in the systems, policies and procedures used by the different Ministries which can be exploited by untrustworthy civil servants and service providers. She then advises the Hon. Committee with recommendations on how to plug the holes that have been identified.</a:t>
            </a:r>
          </a:p>
          <a:p>
            <a:endParaRPr lang="en-US" dirty="0"/>
          </a:p>
        </p:txBody>
      </p:sp>
    </p:spTree>
    <p:extLst>
      <p:ext uri="{BB962C8B-B14F-4D97-AF65-F5344CB8AC3E}">
        <p14:creationId xmlns:p14="http://schemas.microsoft.com/office/powerpoint/2010/main" val="187658811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834</TotalTime>
  <Words>1415</Words>
  <Application>Microsoft Office PowerPoint</Application>
  <PresentationFormat>Widescreen</PresentationFormat>
  <Paragraphs>67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Droplet</vt:lpstr>
      <vt:lpstr>             Presentation by HON. MUSA KUNENE: PAC CHAIR, PARLIAMENT OF ESWATINI </vt:lpstr>
      <vt:lpstr>PowerPoint Presentation</vt:lpstr>
      <vt:lpstr>BACKGROUND</vt:lpstr>
      <vt:lpstr>PowerPoint Presentation</vt:lpstr>
      <vt:lpstr>PowerPoint Presentation</vt:lpstr>
      <vt:lpstr>PowerPoint Presentation</vt:lpstr>
      <vt:lpstr>OUR CO-OPERATING PARTNERS</vt:lpstr>
      <vt:lpstr>A. PUBLIC SERVICE OFFICER </vt:lpstr>
      <vt:lpstr>INTERNAL AUDITOR </vt:lpstr>
      <vt:lpstr>FINANCE OFFICER </vt:lpstr>
      <vt:lpstr>LEGAL ADVISOR </vt:lpstr>
      <vt:lpstr>ANTI-CORRUPTION OFFICER And THE FRAUD AND COMMERCIAL CRIMES OFFICER  </vt:lpstr>
      <vt:lpstr>PowerPoint Presentation</vt:lpstr>
      <vt:lpstr> 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by HON. MUSA KUNENE: PAC CHAIR, PARLIAMENT OF ESWATINI</dc:title>
  <dc:creator>user</dc:creator>
  <cp:lastModifiedBy>Arthur Mordaunt</cp:lastModifiedBy>
  <cp:revision>23</cp:revision>
  <dcterms:created xsi:type="dcterms:W3CDTF">2022-10-24T15:57:51Z</dcterms:created>
  <dcterms:modified xsi:type="dcterms:W3CDTF">2022-10-25T10:05:32Z</dcterms:modified>
</cp:coreProperties>
</file>