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65" r:id="rId2"/>
    <p:sldId id="257" r:id="rId3"/>
    <p:sldId id="258" r:id="rId4"/>
    <p:sldId id="259" r:id="rId5"/>
    <p:sldId id="270" r:id="rId6"/>
    <p:sldId id="267" r:id="rId7"/>
    <p:sldId id="268" r:id="rId8"/>
    <p:sldId id="263" r:id="rId9"/>
    <p:sldId id="264" r:id="rId10"/>
    <p:sldId id="273" r:id="rId11"/>
    <p:sldId id="269" r:id="rId12"/>
    <p:sldId id="261" r:id="rId13"/>
    <p:sldId id="271" r:id="rId14"/>
    <p:sldId id="272" r:id="rId15"/>
    <p:sldId id="274" r:id="rId16"/>
    <p:sldId id="275" r:id="rId17"/>
    <p:sldId id="276" r:id="rId18"/>
    <p:sldId id="277" r:id="rId19"/>
    <p:sldId id="278" r:id="rId20"/>
    <p:sldId id="279" r:id="rId21"/>
    <p:sldId id="280" r:id="rId22"/>
    <p:sldId id="282" r:id="rId23"/>
    <p:sldId id="284" r:id="rId24"/>
    <p:sldId id="285" r:id="rId25"/>
    <p:sldId id="283" r:id="rId26"/>
    <p:sldId id="286" r:id="rId27"/>
    <p:sldId id="287" r:id="rId28"/>
    <p:sldId id="288" r:id="rId29"/>
    <p:sldId id="289" r:id="rId30"/>
  </p:sldIdLst>
  <p:sldSz cx="12192000" cy="6858000"/>
  <p:notesSz cx="6858000" cy="9144000"/>
  <p:defaultTextStyle>
    <a:defPPr>
      <a:defRPr lang="en-G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Klutse Avedzi" initials="JKA" lastIdx="1" clrIdx="0">
    <p:extLst>
      <p:ext uri="{19B8F6BF-5375-455C-9EA6-DF929625EA0E}">
        <p15:presenceInfo xmlns:p15="http://schemas.microsoft.com/office/powerpoint/2012/main" userId="183df28192112bf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0040D1-46C4-D844-A5A5-937BA0C27BCF}" type="datetimeFigureOut">
              <a:rPr lang="en-GH" smtClean="0"/>
              <a:t>24/10/2022</a:t>
            </a:fld>
            <a:endParaRPr lang="en-G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F0EFCF-B398-3B45-B979-A9BA8E7A66B1}" type="slidenum">
              <a:rPr lang="en-GH" smtClean="0"/>
              <a:t>‹#›</a:t>
            </a:fld>
            <a:endParaRPr lang="en-GH"/>
          </a:p>
        </p:txBody>
      </p:sp>
    </p:spTree>
    <p:extLst>
      <p:ext uri="{BB962C8B-B14F-4D97-AF65-F5344CB8AC3E}">
        <p14:creationId xmlns:p14="http://schemas.microsoft.com/office/powerpoint/2010/main" val="2008638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F0EFCF-B398-3B45-B979-A9BA8E7A66B1}" type="slidenum">
              <a:rPr lang="en-GH" smtClean="0"/>
              <a:t>2</a:t>
            </a:fld>
            <a:endParaRPr lang="en-GH"/>
          </a:p>
        </p:txBody>
      </p:sp>
    </p:spTree>
    <p:extLst>
      <p:ext uri="{BB962C8B-B14F-4D97-AF65-F5344CB8AC3E}">
        <p14:creationId xmlns:p14="http://schemas.microsoft.com/office/powerpoint/2010/main" val="294277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48FCE-0C3E-6F4C-4108-65E7DB95E53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H"/>
          </a:p>
        </p:txBody>
      </p:sp>
      <p:sp>
        <p:nvSpPr>
          <p:cNvPr id="3" name="Subtitle 2">
            <a:extLst>
              <a:ext uri="{FF2B5EF4-FFF2-40B4-BE49-F238E27FC236}">
                <a16:creationId xmlns:a16="http://schemas.microsoft.com/office/drawing/2014/main" id="{E0F4C3AC-EC63-1C5D-3863-B17AF71973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H"/>
          </a:p>
        </p:txBody>
      </p:sp>
      <p:sp>
        <p:nvSpPr>
          <p:cNvPr id="4" name="Date Placeholder 3">
            <a:extLst>
              <a:ext uri="{FF2B5EF4-FFF2-40B4-BE49-F238E27FC236}">
                <a16:creationId xmlns:a16="http://schemas.microsoft.com/office/drawing/2014/main" id="{1D29A63C-81F5-7717-5293-B5A81F85834E}"/>
              </a:ext>
            </a:extLst>
          </p:cNvPr>
          <p:cNvSpPr>
            <a:spLocks noGrp="1"/>
          </p:cNvSpPr>
          <p:nvPr>
            <p:ph type="dt" sz="half" idx="10"/>
          </p:nvPr>
        </p:nvSpPr>
        <p:spPr/>
        <p:txBody>
          <a:bodyPr/>
          <a:lstStyle/>
          <a:p>
            <a:fld id="{BC0ACBE6-C6FB-4893-89CA-76C7EB6F74FB}" type="datetime8">
              <a:rPr lang="en-GH" smtClean="0"/>
              <a:t>24/10/2022 5:59 PM</a:t>
            </a:fld>
            <a:endParaRPr lang="en-GH"/>
          </a:p>
        </p:txBody>
      </p:sp>
      <p:sp>
        <p:nvSpPr>
          <p:cNvPr id="5" name="Footer Placeholder 4">
            <a:extLst>
              <a:ext uri="{FF2B5EF4-FFF2-40B4-BE49-F238E27FC236}">
                <a16:creationId xmlns:a16="http://schemas.microsoft.com/office/drawing/2014/main" id="{E2FF25B6-EB64-C129-D085-A1E8829B24D5}"/>
              </a:ext>
            </a:extLst>
          </p:cNvPr>
          <p:cNvSpPr>
            <a:spLocks noGrp="1"/>
          </p:cNvSpPr>
          <p:nvPr>
            <p:ph type="ftr" sz="quarter" idx="11"/>
          </p:nvPr>
        </p:nvSpPr>
        <p:spPr/>
        <p:txBody>
          <a:bodyPr/>
          <a:lstStyle/>
          <a:p>
            <a:r>
              <a:rPr lang="en-GB"/>
              <a:t>Presentation by Dr James Klutse Avedzi-PAC Ghana</a:t>
            </a:r>
            <a:endParaRPr lang="en-GH"/>
          </a:p>
        </p:txBody>
      </p:sp>
      <p:sp>
        <p:nvSpPr>
          <p:cNvPr id="6" name="Slide Number Placeholder 5">
            <a:extLst>
              <a:ext uri="{FF2B5EF4-FFF2-40B4-BE49-F238E27FC236}">
                <a16:creationId xmlns:a16="http://schemas.microsoft.com/office/drawing/2014/main" id="{CDCA4685-E6AD-81F7-2A79-09DF38D9E090}"/>
              </a:ext>
            </a:extLst>
          </p:cNvPr>
          <p:cNvSpPr>
            <a:spLocks noGrp="1"/>
          </p:cNvSpPr>
          <p:nvPr>
            <p:ph type="sldNum" sz="quarter" idx="12"/>
          </p:nvPr>
        </p:nvSpPr>
        <p:spPr/>
        <p:txBody>
          <a:bodyPr/>
          <a:lstStyle/>
          <a:p>
            <a:fld id="{C93F927C-8733-124D-8548-BC952EA87BC8}" type="slidenum">
              <a:rPr lang="en-GH" smtClean="0"/>
              <a:t>‹#›</a:t>
            </a:fld>
            <a:endParaRPr lang="en-GH"/>
          </a:p>
        </p:txBody>
      </p:sp>
    </p:spTree>
    <p:extLst>
      <p:ext uri="{BB962C8B-B14F-4D97-AF65-F5344CB8AC3E}">
        <p14:creationId xmlns:p14="http://schemas.microsoft.com/office/powerpoint/2010/main" val="205433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95A05-4E30-2B8A-A7C4-E15982752A3A}"/>
              </a:ext>
            </a:extLst>
          </p:cNvPr>
          <p:cNvSpPr>
            <a:spLocks noGrp="1"/>
          </p:cNvSpPr>
          <p:nvPr>
            <p:ph type="title"/>
          </p:nvPr>
        </p:nvSpPr>
        <p:spPr/>
        <p:txBody>
          <a:bodyPr/>
          <a:lstStyle/>
          <a:p>
            <a:r>
              <a:rPr lang="en-GB"/>
              <a:t>Click to edit Master title style</a:t>
            </a:r>
            <a:endParaRPr lang="en-GH"/>
          </a:p>
        </p:txBody>
      </p:sp>
      <p:sp>
        <p:nvSpPr>
          <p:cNvPr id="3" name="Vertical Text Placeholder 2">
            <a:extLst>
              <a:ext uri="{FF2B5EF4-FFF2-40B4-BE49-F238E27FC236}">
                <a16:creationId xmlns:a16="http://schemas.microsoft.com/office/drawing/2014/main" id="{D03F6512-6600-DB5E-605C-849519DED29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H"/>
          </a:p>
        </p:txBody>
      </p:sp>
      <p:sp>
        <p:nvSpPr>
          <p:cNvPr id="4" name="Date Placeholder 3">
            <a:extLst>
              <a:ext uri="{FF2B5EF4-FFF2-40B4-BE49-F238E27FC236}">
                <a16:creationId xmlns:a16="http://schemas.microsoft.com/office/drawing/2014/main" id="{D1D1065B-9937-2BE2-0015-5C1C7EADC781}"/>
              </a:ext>
            </a:extLst>
          </p:cNvPr>
          <p:cNvSpPr>
            <a:spLocks noGrp="1"/>
          </p:cNvSpPr>
          <p:nvPr>
            <p:ph type="dt" sz="half" idx="10"/>
          </p:nvPr>
        </p:nvSpPr>
        <p:spPr/>
        <p:txBody>
          <a:bodyPr/>
          <a:lstStyle/>
          <a:p>
            <a:fld id="{4571791E-6629-4E88-8795-9E86973C3BA3}" type="datetime8">
              <a:rPr lang="en-GH" smtClean="0"/>
              <a:t>24/10/2022 5:59 PM</a:t>
            </a:fld>
            <a:endParaRPr lang="en-GH"/>
          </a:p>
        </p:txBody>
      </p:sp>
      <p:sp>
        <p:nvSpPr>
          <p:cNvPr id="5" name="Footer Placeholder 4">
            <a:extLst>
              <a:ext uri="{FF2B5EF4-FFF2-40B4-BE49-F238E27FC236}">
                <a16:creationId xmlns:a16="http://schemas.microsoft.com/office/drawing/2014/main" id="{63054F16-A0B1-B7F9-D685-8AA63B531B1F}"/>
              </a:ext>
            </a:extLst>
          </p:cNvPr>
          <p:cNvSpPr>
            <a:spLocks noGrp="1"/>
          </p:cNvSpPr>
          <p:nvPr>
            <p:ph type="ftr" sz="quarter" idx="11"/>
          </p:nvPr>
        </p:nvSpPr>
        <p:spPr/>
        <p:txBody>
          <a:bodyPr/>
          <a:lstStyle/>
          <a:p>
            <a:r>
              <a:rPr lang="en-GB"/>
              <a:t>Presentation by Dr James Klutse Avedzi-PAC Ghana</a:t>
            </a:r>
            <a:endParaRPr lang="en-GH"/>
          </a:p>
        </p:txBody>
      </p:sp>
      <p:sp>
        <p:nvSpPr>
          <p:cNvPr id="6" name="Slide Number Placeholder 5">
            <a:extLst>
              <a:ext uri="{FF2B5EF4-FFF2-40B4-BE49-F238E27FC236}">
                <a16:creationId xmlns:a16="http://schemas.microsoft.com/office/drawing/2014/main" id="{20E93E34-58E0-B6B2-F885-BE8AECDEBF6E}"/>
              </a:ext>
            </a:extLst>
          </p:cNvPr>
          <p:cNvSpPr>
            <a:spLocks noGrp="1"/>
          </p:cNvSpPr>
          <p:nvPr>
            <p:ph type="sldNum" sz="quarter" idx="12"/>
          </p:nvPr>
        </p:nvSpPr>
        <p:spPr/>
        <p:txBody>
          <a:bodyPr/>
          <a:lstStyle/>
          <a:p>
            <a:fld id="{C93F927C-8733-124D-8548-BC952EA87BC8}" type="slidenum">
              <a:rPr lang="en-GH" smtClean="0"/>
              <a:t>‹#›</a:t>
            </a:fld>
            <a:endParaRPr lang="en-GH"/>
          </a:p>
        </p:txBody>
      </p:sp>
    </p:spTree>
    <p:extLst>
      <p:ext uri="{BB962C8B-B14F-4D97-AF65-F5344CB8AC3E}">
        <p14:creationId xmlns:p14="http://schemas.microsoft.com/office/powerpoint/2010/main" val="3224052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508127-D546-8DC1-64B4-CDA4B82CC11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GH"/>
          </a:p>
        </p:txBody>
      </p:sp>
      <p:sp>
        <p:nvSpPr>
          <p:cNvPr id="3" name="Vertical Text Placeholder 2">
            <a:extLst>
              <a:ext uri="{FF2B5EF4-FFF2-40B4-BE49-F238E27FC236}">
                <a16:creationId xmlns:a16="http://schemas.microsoft.com/office/drawing/2014/main" id="{B3B96D86-6E90-F828-8C62-32EBC1E9D7F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H"/>
          </a:p>
        </p:txBody>
      </p:sp>
      <p:sp>
        <p:nvSpPr>
          <p:cNvPr id="4" name="Date Placeholder 3">
            <a:extLst>
              <a:ext uri="{FF2B5EF4-FFF2-40B4-BE49-F238E27FC236}">
                <a16:creationId xmlns:a16="http://schemas.microsoft.com/office/drawing/2014/main" id="{F8387820-4B0B-D6EF-EB55-4509FED031DF}"/>
              </a:ext>
            </a:extLst>
          </p:cNvPr>
          <p:cNvSpPr>
            <a:spLocks noGrp="1"/>
          </p:cNvSpPr>
          <p:nvPr>
            <p:ph type="dt" sz="half" idx="10"/>
          </p:nvPr>
        </p:nvSpPr>
        <p:spPr/>
        <p:txBody>
          <a:bodyPr/>
          <a:lstStyle/>
          <a:p>
            <a:fld id="{D58A50E9-72C8-4FB5-9A6A-4B40EE1502B8}" type="datetime8">
              <a:rPr lang="en-GH" smtClean="0"/>
              <a:t>24/10/2022 5:59 PM</a:t>
            </a:fld>
            <a:endParaRPr lang="en-GH"/>
          </a:p>
        </p:txBody>
      </p:sp>
      <p:sp>
        <p:nvSpPr>
          <p:cNvPr id="5" name="Footer Placeholder 4">
            <a:extLst>
              <a:ext uri="{FF2B5EF4-FFF2-40B4-BE49-F238E27FC236}">
                <a16:creationId xmlns:a16="http://schemas.microsoft.com/office/drawing/2014/main" id="{B6EE4135-9BBA-46F0-6664-116BA0968130}"/>
              </a:ext>
            </a:extLst>
          </p:cNvPr>
          <p:cNvSpPr>
            <a:spLocks noGrp="1"/>
          </p:cNvSpPr>
          <p:nvPr>
            <p:ph type="ftr" sz="quarter" idx="11"/>
          </p:nvPr>
        </p:nvSpPr>
        <p:spPr/>
        <p:txBody>
          <a:bodyPr/>
          <a:lstStyle/>
          <a:p>
            <a:r>
              <a:rPr lang="en-GB"/>
              <a:t>Presentation by Dr James Klutse Avedzi-PAC Ghana</a:t>
            </a:r>
            <a:endParaRPr lang="en-GH"/>
          </a:p>
        </p:txBody>
      </p:sp>
      <p:sp>
        <p:nvSpPr>
          <p:cNvPr id="6" name="Slide Number Placeholder 5">
            <a:extLst>
              <a:ext uri="{FF2B5EF4-FFF2-40B4-BE49-F238E27FC236}">
                <a16:creationId xmlns:a16="http://schemas.microsoft.com/office/drawing/2014/main" id="{A59D4F71-ACE2-11DE-9A5D-698E7E8EB7A7}"/>
              </a:ext>
            </a:extLst>
          </p:cNvPr>
          <p:cNvSpPr>
            <a:spLocks noGrp="1"/>
          </p:cNvSpPr>
          <p:nvPr>
            <p:ph type="sldNum" sz="quarter" idx="12"/>
          </p:nvPr>
        </p:nvSpPr>
        <p:spPr/>
        <p:txBody>
          <a:bodyPr/>
          <a:lstStyle/>
          <a:p>
            <a:fld id="{C93F927C-8733-124D-8548-BC952EA87BC8}" type="slidenum">
              <a:rPr lang="en-GH" smtClean="0"/>
              <a:t>‹#›</a:t>
            </a:fld>
            <a:endParaRPr lang="en-GH"/>
          </a:p>
        </p:txBody>
      </p:sp>
    </p:spTree>
    <p:extLst>
      <p:ext uri="{BB962C8B-B14F-4D97-AF65-F5344CB8AC3E}">
        <p14:creationId xmlns:p14="http://schemas.microsoft.com/office/powerpoint/2010/main" val="93777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9ABEC-1565-1ED5-734F-A0EEDEE0E5C0}"/>
              </a:ext>
            </a:extLst>
          </p:cNvPr>
          <p:cNvSpPr>
            <a:spLocks noGrp="1"/>
          </p:cNvSpPr>
          <p:nvPr>
            <p:ph type="title"/>
          </p:nvPr>
        </p:nvSpPr>
        <p:spPr/>
        <p:txBody>
          <a:bodyPr/>
          <a:lstStyle/>
          <a:p>
            <a:r>
              <a:rPr lang="en-GB"/>
              <a:t>Click to edit Master title style</a:t>
            </a:r>
            <a:endParaRPr lang="en-GH"/>
          </a:p>
        </p:txBody>
      </p:sp>
      <p:sp>
        <p:nvSpPr>
          <p:cNvPr id="3" name="Content Placeholder 2">
            <a:extLst>
              <a:ext uri="{FF2B5EF4-FFF2-40B4-BE49-F238E27FC236}">
                <a16:creationId xmlns:a16="http://schemas.microsoft.com/office/drawing/2014/main" id="{48BE8AEA-484A-21F5-B39A-D774647F119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H"/>
          </a:p>
        </p:txBody>
      </p:sp>
      <p:sp>
        <p:nvSpPr>
          <p:cNvPr id="4" name="Date Placeholder 3">
            <a:extLst>
              <a:ext uri="{FF2B5EF4-FFF2-40B4-BE49-F238E27FC236}">
                <a16:creationId xmlns:a16="http://schemas.microsoft.com/office/drawing/2014/main" id="{F83492BF-8BB6-BBA6-9299-960B763D385D}"/>
              </a:ext>
            </a:extLst>
          </p:cNvPr>
          <p:cNvSpPr>
            <a:spLocks noGrp="1"/>
          </p:cNvSpPr>
          <p:nvPr>
            <p:ph type="dt" sz="half" idx="10"/>
          </p:nvPr>
        </p:nvSpPr>
        <p:spPr/>
        <p:txBody>
          <a:bodyPr/>
          <a:lstStyle/>
          <a:p>
            <a:fld id="{4484A627-1DEE-44A2-86E9-3BF7804D76D2}" type="datetime8">
              <a:rPr lang="en-GH" smtClean="0"/>
              <a:t>24/10/2022 5:59 PM</a:t>
            </a:fld>
            <a:endParaRPr lang="en-GH"/>
          </a:p>
        </p:txBody>
      </p:sp>
      <p:sp>
        <p:nvSpPr>
          <p:cNvPr id="5" name="Footer Placeholder 4">
            <a:extLst>
              <a:ext uri="{FF2B5EF4-FFF2-40B4-BE49-F238E27FC236}">
                <a16:creationId xmlns:a16="http://schemas.microsoft.com/office/drawing/2014/main" id="{C0C0134C-3CA8-158B-D486-4500B56AE2D2}"/>
              </a:ext>
            </a:extLst>
          </p:cNvPr>
          <p:cNvSpPr>
            <a:spLocks noGrp="1"/>
          </p:cNvSpPr>
          <p:nvPr>
            <p:ph type="ftr" sz="quarter" idx="11"/>
          </p:nvPr>
        </p:nvSpPr>
        <p:spPr/>
        <p:txBody>
          <a:bodyPr/>
          <a:lstStyle/>
          <a:p>
            <a:r>
              <a:rPr lang="en-GB"/>
              <a:t>Presentation by Dr James Klutse Avedzi-PAC Ghana</a:t>
            </a:r>
            <a:endParaRPr lang="en-GH"/>
          </a:p>
        </p:txBody>
      </p:sp>
      <p:sp>
        <p:nvSpPr>
          <p:cNvPr id="6" name="Slide Number Placeholder 5">
            <a:extLst>
              <a:ext uri="{FF2B5EF4-FFF2-40B4-BE49-F238E27FC236}">
                <a16:creationId xmlns:a16="http://schemas.microsoft.com/office/drawing/2014/main" id="{CAD321BA-818A-A812-C89F-AF195840EC1B}"/>
              </a:ext>
            </a:extLst>
          </p:cNvPr>
          <p:cNvSpPr>
            <a:spLocks noGrp="1"/>
          </p:cNvSpPr>
          <p:nvPr>
            <p:ph type="sldNum" sz="quarter" idx="12"/>
          </p:nvPr>
        </p:nvSpPr>
        <p:spPr/>
        <p:txBody>
          <a:bodyPr/>
          <a:lstStyle/>
          <a:p>
            <a:fld id="{C93F927C-8733-124D-8548-BC952EA87BC8}" type="slidenum">
              <a:rPr lang="en-GH" smtClean="0"/>
              <a:t>‹#›</a:t>
            </a:fld>
            <a:endParaRPr lang="en-GH"/>
          </a:p>
        </p:txBody>
      </p:sp>
    </p:spTree>
    <p:extLst>
      <p:ext uri="{BB962C8B-B14F-4D97-AF65-F5344CB8AC3E}">
        <p14:creationId xmlns:p14="http://schemas.microsoft.com/office/powerpoint/2010/main" val="1427548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45C8D-0351-B714-D215-CAA69E08A2B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H"/>
          </a:p>
        </p:txBody>
      </p:sp>
      <p:sp>
        <p:nvSpPr>
          <p:cNvPr id="3" name="Text Placeholder 2">
            <a:extLst>
              <a:ext uri="{FF2B5EF4-FFF2-40B4-BE49-F238E27FC236}">
                <a16:creationId xmlns:a16="http://schemas.microsoft.com/office/drawing/2014/main" id="{F95821A6-67CD-6E93-8917-36F5210CD7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97482D6-0616-D142-9055-2C62A7F162B4}"/>
              </a:ext>
            </a:extLst>
          </p:cNvPr>
          <p:cNvSpPr>
            <a:spLocks noGrp="1"/>
          </p:cNvSpPr>
          <p:nvPr>
            <p:ph type="dt" sz="half" idx="10"/>
          </p:nvPr>
        </p:nvSpPr>
        <p:spPr/>
        <p:txBody>
          <a:bodyPr/>
          <a:lstStyle/>
          <a:p>
            <a:fld id="{05EA31B7-D0F0-4641-A97D-C394176C82CB}" type="datetime8">
              <a:rPr lang="en-GH" smtClean="0"/>
              <a:t>24/10/2022 5:59 PM</a:t>
            </a:fld>
            <a:endParaRPr lang="en-GH"/>
          </a:p>
        </p:txBody>
      </p:sp>
      <p:sp>
        <p:nvSpPr>
          <p:cNvPr id="5" name="Footer Placeholder 4">
            <a:extLst>
              <a:ext uri="{FF2B5EF4-FFF2-40B4-BE49-F238E27FC236}">
                <a16:creationId xmlns:a16="http://schemas.microsoft.com/office/drawing/2014/main" id="{4E21CACC-4C6D-A743-A740-B3CC6A057B20}"/>
              </a:ext>
            </a:extLst>
          </p:cNvPr>
          <p:cNvSpPr>
            <a:spLocks noGrp="1"/>
          </p:cNvSpPr>
          <p:nvPr>
            <p:ph type="ftr" sz="quarter" idx="11"/>
          </p:nvPr>
        </p:nvSpPr>
        <p:spPr/>
        <p:txBody>
          <a:bodyPr/>
          <a:lstStyle/>
          <a:p>
            <a:r>
              <a:rPr lang="en-GB"/>
              <a:t>Presentation by Dr James Klutse Avedzi-PAC Ghana</a:t>
            </a:r>
            <a:endParaRPr lang="en-GH"/>
          </a:p>
        </p:txBody>
      </p:sp>
      <p:sp>
        <p:nvSpPr>
          <p:cNvPr id="6" name="Slide Number Placeholder 5">
            <a:extLst>
              <a:ext uri="{FF2B5EF4-FFF2-40B4-BE49-F238E27FC236}">
                <a16:creationId xmlns:a16="http://schemas.microsoft.com/office/drawing/2014/main" id="{2013D058-21F8-4B67-9BAD-1E3A9A314D4D}"/>
              </a:ext>
            </a:extLst>
          </p:cNvPr>
          <p:cNvSpPr>
            <a:spLocks noGrp="1"/>
          </p:cNvSpPr>
          <p:nvPr>
            <p:ph type="sldNum" sz="quarter" idx="12"/>
          </p:nvPr>
        </p:nvSpPr>
        <p:spPr/>
        <p:txBody>
          <a:bodyPr/>
          <a:lstStyle/>
          <a:p>
            <a:fld id="{C93F927C-8733-124D-8548-BC952EA87BC8}" type="slidenum">
              <a:rPr lang="en-GH" smtClean="0"/>
              <a:t>‹#›</a:t>
            </a:fld>
            <a:endParaRPr lang="en-GH"/>
          </a:p>
        </p:txBody>
      </p:sp>
    </p:spTree>
    <p:extLst>
      <p:ext uri="{BB962C8B-B14F-4D97-AF65-F5344CB8AC3E}">
        <p14:creationId xmlns:p14="http://schemas.microsoft.com/office/powerpoint/2010/main" val="60090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F020E-F5B2-3905-C5C1-9EBEF6770810}"/>
              </a:ext>
            </a:extLst>
          </p:cNvPr>
          <p:cNvSpPr>
            <a:spLocks noGrp="1"/>
          </p:cNvSpPr>
          <p:nvPr>
            <p:ph type="title"/>
          </p:nvPr>
        </p:nvSpPr>
        <p:spPr/>
        <p:txBody>
          <a:bodyPr/>
          <a:lstStyle/>
          <a:p>
            <a:r>
              <a:rPr lang="en-GB"/>
              <a:t>Click to edit Master title style</a:t>
            </a:r>
            <a:endParaRPr lang="en-GH"/>
          </a:p>
        </p:txBody>
      </p:sp>
      <p:sp>
        <p:nvSpPr>
          <p:cNvPr id="3" name="Content Placeholder 2">
            <a:extLst>
              <a:ext uri="{FF2B5EF4-FFF2-40B4-BE49-F238E27FC236}">
                <a16:creationId xmlns:a16="http://schemas.microsoft.com/office/drawing/2014/main" id="{312F7999-F0A5-3FD1-0432-B2E67B6F0AD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H"/>
          </a:p>
        </p:txBody>
      </p:sp>
      <p:sp>
        <p:nvSpPr>
          <p:cNvPr id="4" name="Content Placeholder 3">
            <a:extLst>
              <a:ext uri="{FF2B5EF4-FFF2-40B4-BE49-F238E27FC236}">
                <a16:creationId xmlns:a16="http://schemas.microsoft.com/office/drawing/2014/main" id="{975378D7-75C7-F049-3340-07E934BCA1C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H"/>
          </a:p>
        </p:txBody>
      </p:sp>
      <p:sp>
        <p:nvSpPr>
          <p:cNvPr id="5" name="Date Placeholder 4">
            <a:extLst>
              <a:ext uri="{FF2B5EF4-FFF2-40B4-BE49-F238E27FC236}">
                <a16:creationId xmlns:a16="http://schemas.microsoft.com/office/drawing/2014/main" id="{B54B4853-1A18-ABCC-33D7-BA67B37D3F41}"/>
              </a:ext>
            </a:extLst>
          </p:cNvPr>
          <p:cNvSpPr>
            <a:spLocks noGrp="1"/>
          </p:cNvSpPr>
          <p:nvPr>
            <p:ph type="dt" sz="half" idx="10"/>
          </p:nvPr>
        </p:nvSpPr>
        <p:spPr/>
        <p:txBody>
          <a:bodyPr/>
          <a:lstStyle/>
          <a:p>
            <a:fld id="{79AF3ECB-2C80-4E48-9F61-917611C648D1}" type="datetime8">
              <a:rPr lang="en-GH" smtClean="0"/>
              <a:t>24/10/2022 5:59 PM</a:t>
            </a:fld>
            <a:endParaRPr lang="en-GH"/>
          </a:p>
        </p:txBody>
      </p:sp>
      <p:sp>
        <p:nvSpPr>
          <p:cNvPr id="6" name="Footer Placeholder 5">
            <a:extLst>
              <a:ext uri="{FF2B5EF4-FFF2-40B4-BE49-F238E27FC236}">
                <a16:creationId xmlns:a16="http://schemas.microsoft.com/office/drawing/2014/main" id="{93F3D50A-0578-1DA7-2360-2E03A18A475E}"/>
              </a:ext>
            </a:extLst>
          </p:cNvPr>
          <p:cNvSpPr>
            <a:spLocks noGrp="1"/>
          </p:cNvSpPr>
          <p:nvPr>
            <p:ph type="ftr" sz="quarter" idx="11"/>
          </p:nvPr>
        </p:nvSpPr>
        <p:spPr/>
        <p:txBody>
          <a:bodyPr/>
          <a:lstStyle/>
          <a:p>
            <a:r>
              <a:rPr lang="en-GB"/>
              <a:t>Presentation by Dr James Klutse Avedzi-PAC Ghana</a:t>
            </a:r>
            <a:endParaRPr lang="en-GH"/>
          </a:p>
        </p:txBody>
      </p:sp>
      <p:sp>
        <p:nvSpPr>
          <p:cNvPr id="7" name="Slide Number Placeholder 6">
            <a:extLst>
              <a:ext uri="{FF2B5EF4-FFF2-40B4-BE49-F238E27FC236}">
                <a16:creationId xmlns:a16="http://schemas.microsoft.com/office/drawing/2014/main" id="{CDC7D01E-1915-3EA6-6508-4F1649F19B3A}"/>
              </a:ext>
            </a:extLst>
          </p:cNvPr>
          <p:cNvSpPr>
            <a:spLocks noGrp="1"/>
          </p:cNvSpPr>
          <p:nvPr>
            <p:ph type="sldNum" sz="quarter" idx="12"/>
          </p:nvPr>
        </p:nvSpPr>
        <p:spPr/>
        <p:txBody>
          <a:bodyPr/>
          <a:lstStyle/>
          <a:p>
            <a:fld id="{C93F927C-8733-124D-8548-BC952EA87BC8}" type="slidenum">
              <a:rPr lang="en-GH" smtClean="0"/>
              <a:t>‹#›</a:t>
            </a:fld>
            <a:endParaRPr lang="en-GH"/>
          </a:p>
        </p:txBody>
      </p:sp>
    </p:spTree>
    <p:extLst>
      <p:ext uri="{BB962C8B-B14F-4D97-AF65-F5344CB8AC3E}">
        <p14:creationId xmlns:p14="http://schemas.microsoft.com/office/powerpoint/2010/main" val="2125475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F40E2-4238-6CF2-8AC1-8309A8D534C8}"/>
              </a:ext>
            </a:extLst>
          </p:cNvPr>
          <p:cNvSpPr>
            <a:spLocks noGrp="1"/>
          </p:cNvSpPr>
          <p:nvPr>
            <p:ph type="title"/>
          </p:nvPr>
        </p:nvSpPr>
        <p:spPr>
          <a:xfrm>
            <a:off x="839788" y="365125"/>
            <a:ext cx="10515600" cy="1325563"/>
          </a:xfrm>
        </p:spPr>
        <p:txBody>
          <a:bodyPr/>
          <a:lstStyle/>
          <a:p>
            <a:r>
              <a:rPr lang="en-GB"/>
              <a:t>Click to edit Master title style</a:t>
            </a:r>
            <a:endParaRPr lang="en-GH"/>
          </a:p>
        </p:txBody>
      </p:sp>
      <p:sp>
        <p:nvSpPr>
          <p:cNvPr id="3" name="Text Placeholder 2">
            <a:extLst>
              <a:ext uri="{FF2B5EF4-FFF2-40B4-BE49-F238E27FC236}">
                <a16:creationId xmlns:a16="http://schemas.microsoft.com/office/drawing/2014/main" id="{65204318-F513-1EC4-616A-197D89DCA5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764BF47-1442-6D77-09B9-DC99084624A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H"/>
          </a:p>
        </p:txBody>
      </p:sp>
      <p:sp>
        <p:nvSpPr>
          <p:cNvPr id="5" name="Text Placeholder 4">
            <a:extLst>
              <a:ext uri="{FF2B5EF4-FFF2-40B4-BE49-F238E27FC236}">
                <a16:creationId xmlns:a16="http://schemas.microsoft.com/office/drawing/2014/main" id="{5BC12FA5-C3F6-DF3E-72F3-8B0D05AF68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DF4AE2C-03DF-B432-BF5F-87CD8364EE1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H"/>
          </a:p>
        </p:txBody>
      </p:sp>
      <p:sp>
        <p:nvSpPr>
          <p:cNvPr id="7" name="Date Placeholder 6">
            <a:extLst>
              <a:ext uri="{FF2B5EF4-FFF2-40B4-BE49-F238E27FC236}">
                <a16:creationId xmlns:a16="http://schemas.microsoft.com/office/drawing/2014/main" id="{47D508BA-98F9-A4FC-B4A8-BCC48D12F206}"/>
              </a:ext>
            </a:extLst>
          </p:cNvPr>
          <p:cNvSpPr>
            <a:spLocks noGrp="1"/>
          </p:cNvSpPr>
          <p:nvPr>
            <p:ph type="dt" sz="half" idx="10"/>
          </p:nvPr>
        </p:nvSpPr>
        <p:spPr/>
        <p:txBody>
          <a:bodyPr/>
          <a:lstStyle/>
          <a:p>
            <a:fld id="{C1BF7740-0AD9-45E5-BFD1-E7A5F8BA3B0A}" type="datetime8">
              <a:rPr lang="en-GH" smtClean="0"/>
              <a:t>24/10/2022 5:59 PM</a:t>
            </a:fld>
            <a:endParaRPr lang="en-GH"/>
          </a:p>
        </p:txBody>
      </p:sp>
      <p:sp>
        <p:nvSpPr>
          <p:cNvPr id="8" name="Footer Placeholder 7">
            <a:extLst>
              <a:ext uri="{FF2B5EF4-FFF2-40B4-BE49-F238E27FC236}">
                <a16:creationId xmlns:a16="http://schemas.microsoft.com/office/drawing/2014/main" id="{763F51A8-1360-6D0C-0E3A-69EF213DBA69}"/>
              </a:ext>
            </a:extLst>
          </p:cNvPr>
          <p:cNvSpPr>
            <a:spLocks noGrp="1"/>
          </p:cNvSpPr>
          <p:nvPr>
            <p:ph type="ftr" sz="quarter" idx="11"/>
          </p:nvPr>
        </p:nvSpPr>
        <p:spPr/>
        <p:txBody>
          <a:bodyPr/>
          <a:lstStyle/>
          <a:p>
            <a:r>
              <a:rPr lang="en-GB"/>
              <a:t>Presentation by Dr James Klutse Avedzi-PAC Ghana</a:t>
            </a:r>
            <a:endParaRPr lang="en-GH"/>
          </a:p>
        </p:txBody>
      </p:sp>
      <p:sp>
        <p:nvSpPr>
          <p:cNvPr id="9" name="Slide Number Placeholder 8">
            <a:extLst>
              <a:ext uri="{FF2B5EF4-FFF2-40B4-BE49-F238E27FC236}">
                <a16:creationId xmlns:a16="http://schemas.microsoft.com/office/drawing/2014/main" id="{12E084C1-A669-1E1F-99A4-11FEFE48B3F9}"/>
              </a:ext>
            </a:extLst>
          </p:cNvPr>
          <p:cNvSpPr>
            <a:spLocks noGrp="1"/>
          </p:cNvSpPr>
          <p:nvPr>
            <p:ph type="sldNum" sz="quarter" idx="12"/>
          </p:nvPr>
        </p:nvSpPr>
        <p:spPr/>
        <p:txBody>
          <a:bodyPr/>
          <a:lstStyle/>
          <a:p>
            <a:fld id="{C93F927C-8733-124D-8548-BC952EA87BC8}" type="slidenum">
              <a:rPr lang="en-GH" smtClean="0"/>
              <a:t>‹#›</a:t>
            </a:fld>
            <a:endParaRPr lang="en-GH"/>
          </a:p>
        </p:txBody>
      </p:sp>
    </p:spTree>
    <p:extLst>
      <p:ext uri="{BB962C8B-B14F-4D97-AF65-F5344CB8AC3E}">
        <p14:creationId xmlns:p14="http://schemas.microsoft.com/office/powerpoint/2010/main" val="2612531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3AF3A-811D-2685-42B1-1D1DED9958E2}"/>
              </a:ext>
            </a:extLst>
          </p:cNvPr>
          <p:cNvSpPr>
            <a:spLocks noGrp="1"/>
          </p:cNvSpPr>
          <p:nvPr>
            <p:ph type="title"/>
          </p:nvPr>
        </p:nvSpPr>
        <p:spPr/>
        <p:txBody>
          <a:bodyPr/>
          <a:lstStyle/>
          <a:p>
            <a:r>
              <a:rPr lang="en-GB"/>
              <a:t>Click to edit Master title style</a:t>
            </a:r>
            <a:endParaRPr lang="en-GH"/>
          </a:p>
        </p:txBody>
      </p:sp>
      <p:sp>
        <p:nvSpPr>
          <p:cNvPr id="3" name="Date Placeholder 2">
            <a:extLst>
              <a:ext uri="{FF2B5EF4-FFF2-40B4-BE49-F238E27FC236}">
                <a16:creationId xmlns:a16="http://schemas.microsoft.com/office/drawing/2014/main" id="{504AA1DD-B947-71E3-24AC-04DEC9E22084}"/>
              </a:ext>
            </a:extLst>
          </p:cNvPr>
          <p:cNvSpPr>
            <a:spLocks noGrp="1"/>
          </p:cNvSpPr>
          <p:nvPr>
            <p:ph type="dt" sz="half" idx="10"/>
          </p:nvPr>
        </p:nvSpPr>
        <p:spPr/>
        <p:txBody>
          <a:bodyPr/>
          <a:lstStyle/>
          <a:p>
            <a:fld id="{9632A65B-C585-46BA-844F-F87B6F3A8659}" type="datetime8">
              <a:rPr lang="en-GH" smtClean="0"/>
              <a:t>24/10/2022 5:59 PM</a:t>
            </a:fld>
            <a:endParaRPr lang="en-GH"/>
          </a:p>
        </p:txBody>
      </p:sp>
      <p:sp>
        <p:nvSpPr>
          <p:cNvPr id="4" name="Footer Placeholder 3">
            <a:extLst>
              <a:ext uri="{FF2B5EF4-FFF2-40B4-BE49-F238E27FC236}">
                <a16:creationId xmlns:a16="http://schemas.microsoft.com/office/drawing/2014/main" id="{35A24BD1-E991-D991-0DB3-F3862B398876}"/>
              </a:ext>
            </a:extLst>
          </p:cNvPr>
          <p:cNvSpPr>
            <a:spLocks noGrp="1"/>
          </p:cNvSpPr>
          <p:nvPr>
            <p:ph type="ftr" sz="quarter" idx="11"/>
          </p:nvPr>
        </p:nvSpPr>
        <p:spPr/>
        <p:txBody>
          <a:bodyPr/>
          <a:lstStyle/>
          <a:p>
            <a:r>
              <a:rPr lang="en-GB"/>
              <a:t>Presentation by Dr James Klutse Avedzi-PAC Ghana</a:t>
            </a:r>
            <a:endParaRPr lang="en-GH"/>
          </a:p>
        </p:txBody>
      </p:sp>
      <p:sp>
        <p:nvSpPr>
          <p:cNvPr id="5" name="Slide Number Placeholder 4">
            <a:extLst>
              <a:ext uri="{FF2B5EF4-FFF2-40B4-BE49-F238E27FC236}">
                <a16:creationId xmlns:a16="http://schemas.microsoft.com/office/drawing/2014/main" id="{9261D8E1-31F8-49FB-6D4D-DB7C8E2EA56A}"/>
              </a:ext>
            </a:extLst>
          </p:cNvPr>
          <p:cNvSpPr>
            <a:spLocks noGrp="1"/>
          </p:cNvSpPr>
          <p:nvPr>
            <p:ph type="sldNum" sz="quarter" idx="12"/>
          </p:nvPr>
        </p:nvSpPr>
        <p:spPr/>
        <p:txBody>
          <a:bodyPr/>
          <a:lstStyle/>
          <a:p>
            <a:fld id="{C93F927C-8733-124D-8548-BC952EA87BC8}" type="slidenum">
              <a:rPr lang="en-GH" smtClean="0"/>
              <a:t>‹#›</a:t>
            </a:fld>
            <a:endParaRPr lang="en-GH"/>
          </a:p>
        </p:txBody>
      </p:sp>
    </p:spTree>
    <p:extLst>
      <p:ext uri="{BB962C8B-B14F-4D97-AF65-F5344CB8AC3E}">
        <p14:creationId xmlns:p14="http://schemas.microsoft.com/office/powerpoint/2010/main" val="2717265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4F2F77-C6C2-12A8-40B0-F3665554D076}"/>
              </a:ext>
            </a:extLst>
          </p:cNvPr>
          <p:cNvSpPr>
            <a:spLocks noGrp="1"/>
          </p:cNvSpPr>
          <p:nvPr>
            <p:ph type="dt" sz="half" idx="10"/>
          </p:nvPr>
        </p:nvSpPr>
        <p:spPr/>
        <p:txBody>
          <a:bodyPr/>
          <a:lstStyle/>
          <a:p>
            <a:fld id="{DFDC4186-B495-4AC7-9912-FA4DDD7F7D75}" type="datetime8">
              <a:rPr lang="en-GH" smtClean="0"/>
              <a:t>24/10/2022 5:59 PM</a:t>
            </a:fld>
            <a:endParaRPr lang="en-GH"/>
          </a:p>
        </p:txBody>
      </p:sp>
      <p:sp>
        <p:nvSpPr>
          <p:cNvPr id="3" name="Footer Placeholder 2">
            <a:extLst>
              <a:ext uri="{FF2B5EF4-FFF2-40B4-BE49-F238E27FC236}">
                <a16:creationId xmlns:a16="http://schemas.microsoft.com/office/drawing/2014/main" id="{8EFB48E2-FC56-39CA-C407-7F26383DADA1}"/>
              </a:ext>
            </a:extLst>
          </p:cNvPr>
          <p:cNvSpPr>
            <a:spLocks noGrp="1"/>
          </p:cNvSpPr>
          <p:nvPr>
            <p:ph type="ftr" sz="quarter" idx="11"/>
          </p:nvPr>
        </p:nvSpPr>
        <p:spPr/>
        <p:txBody>
          <a:bodyPr/>
          <a:lstStyle/>
          <a:p>
            <a:r>
              <a:rPr lang="en-GB"/>
              <a:t>Presentation by Dr James Klutse Avedzi-PAC Ghana</a:t>
            </a:r>
            <a:endParaRPr lang="en-GH"/>
          </a:p>
        </p:txBody>
      </p:sp>
      <p:sp>
        <p:nvSpPr>
          <p:cNvPr id="4" name="Slide Number Placeholder 3">
            <a:extLst>
              <a:ext uri="{FF2B5EF4-FFF2-40B4-BE49-F238E27FC236}">
                <a16:creationId xmlns:a16="http://schemas.microsoft.com/office/drawing/2014/main" id="{8DEE2E0D-8E08-1042-881F-2BEEF531FD19}"/>
              </a:ext>
            </a:extLst>
          </p:cNvPr>
          <p:cNvSpPr>
            <a:spLocks noGrp="1"/>
          </p:cNvSpPr>
          <p:nvPr>
            <p:ph type="sldNum" sz="quarter" idx="12"/>
          </p:nvPr>
        </p:nvSpPr>
        <p:spPr/>
        <p:txBody>
          <a:bodyPr/>
          <a:lstStyle/>
          <a:p>
            <a:fld id="{C93F927C-8733-124D-8548-BC952EA87BC8}" type="slidenum">
              <a:rPr lang="en-GH" smtClean="0"/>
              <a:t>‹#›</a:t>
            </a:fld>
            <a:endParaRPr lang="en-GH"/>
          </a:p>
        </p:txBody>
      </p:sp>
    </p:spTree>
    <p:extLst>
      <p:ext uri="{BB962C8B-B14F-4D97-AF65-F5344CB8AC3E}">
        <p14:creationId xmlns:p14="http://schemas.microsoft.com/office/powerpoint/2010/main" val="3577893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84615-F16F-1A93-BD05-39B391BC6A0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H"/>
          </a:p>
        </p:txBody>
      </p:sp>
      <p:sp>
        <p:nvSpPr>
          <p:cNvPr id="3" name="Content Placeholder 2">
            <a:extLst>
              <a:ext uri="{FF2B5EF4-FFF2-40B4-BE49-F238E27FC236}">
                <a16:creationId xmlns:a16="http://schemas.microsoft.com/office/drawing/2014/main" id="{F61526BD-E1F6-ECA9-63C8-950446B7A7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H"/>
          </a:p>
        </p:txBody>
      </p:sp>
      <p:sp>
        <p:nvSpPr>
          <p:cNvPr id="4" name="Text Placeholder 3">
            <a:extLst>
              <a:ext uri="{FF2B5EF4-FFF2-40B4-BE49-F238E27FC236}">
                <a16:creationId xmlns:a16="http://schemas.microsoft.com/office/drawing/2014/main" id="{8B9A08FE-F708-90F1-E4DD-097D7961E4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E005D13-EE6F-5280-353E-04FD25483CB0}"/>
              </a:ext>
            </a:extLst>
          </p:cNvPr>
          <p:cNvSpPr>
            <a:spLocks noGrp="1"/>
          </p:cNvSpPr>
          <p:nvPr>
            <p:ph type="dt" sz="half" idx="10"/>
          </p:nvPr>
        </p:nvSpPr>
        <p:spPr/>
        <p:txBody>
          <a:bodyPr/>
          <a:lstStyle/>
          <a:p>
            <a:fld id="{5C900684-C25A-4BFF-8883-4BA69A862E35}" type="datetime8">
              <a:rPr lang="en-GH" smtClean="0"/>
              <a:t>24/10/2022 5:59 PM</a:t>
            </a:fld>
            <a:endParaRPr lang="en-GH"/>
          </a:p>
        </p:txBody>
      </p:sp>
      <p:sp>
        <p:nvSpPr>
          <p:cNvPr id="6" name="Footer Placeholder 5">
            <a:extLst>
              <a:ext uri="{FF2B5EF4-FFF2-40B4-BE49-F238E27FC236}">
                <a16:creationId xmlns:a16="http://schemas.microsoft.com/office/drawing/2014/main" id="{53220BD0-7D96-0E60-8E16-5ADDA63F727C}"/>
              </a:ext>
            </a:extLst>
          </p:cNvPr>
          <p:cNvSpPr>
            <a:spLocks noGrp="1"/>
          </p:cNvSpPr>
          <p:nvPr>
            <p:ph type="ftr" sz="quarter" idx="11"/>
          </p:nvPr>
        </p:nvSpPr>
        <p:spPr/>
        <p:txBody>
          <a:bodyPr/>
          <a:lstStyle/>
          <a:p>
            <a:r>
              <a:rPr lang="en-GB"/>
              <a:t>Presentation by Dr James Klutse Avedzi-PAC Ghana</a:t>
            </a:r>
            <a:endParaRPr lang="en-GH"/>
          </a:p>
        </p:txBody>
      </p:sp>
      <p:sp>
        <p:nvSpPr>
          <p:cNvPr id="7" name="Slide Number Placeholder 6">
            <a:extLst>
              <a:ext uri="{FF2B5EF4-FFF2-40B4-BE49-F238E27FC236}">
                <a16:creationId xmlns:a16="http://schemas.microsoft.com/office/drawing/2014/main" id="{6E58CE75-5A9D-1672-C9D7-EAB51CC085FB}"/>
              </a:ext>
            </a:extLst>
          </p:cNvPr>
          <p:cNvSpPr>
            <a:spLocks noGrp="1"/>
          </p:cNvSpPr>
          <p:nvPr>
            <p:ph type="sldNum" sz="quarter" idx="12"/>
          </p:nvPr>
        </p:nvSpPr>
        <p:spPr/>
        <p:txBody>
          <a:bodyPr/>
          <a:lstStyle/>
          <a:p>
            <a:fld id="{C93F927C-8733-124D-8548-BC952EA87BC8}" type="slidenum">
              <a:rPr lang="en-GH" smtClean="0"/>
              <a:t>‹#›</a:t>
            </a:fld>
            <a:endParaRPr lang="en-GH"/>
          </a:p>
        </p:txBody>
      </p:sp>
    </p:spTree>
    <p:extLst>
      <p:ext uri="{BB962C8B-B14F-4D97-AF65-F5344CB8AC3E}">
        <p14:creationId xmlns:p14="http://schemas.microsoft.com/office/powerpoint/2010/main" val="1308491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8484D-658A-63C3-F971-5CD73D8310A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H"/>
          </a:p>
        </p:txBody>
      </p:sp>
      <p:sp>
        <p:nvSpPr>
          <p:cNvPr id="3" name="Picture Placeholder 2">
            <a:extLst>
              <a:ext uri="{FF2B5EF4-FFF2-40B4-BE49-F238E27FC236}">
                <a16:creationId xmlns:a16="http://schemas.microsoft.com/office/drawing/2014/main" id="{51368E5A-D120-5565-14C0-A04D7FF965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H"/>
          </a:p>
        </p:txBody>
      </p:sp>
      <p:sp>
        <p:nvSpPr>
          <p:cNvPr id="4" name="Text Placeholder 3">
            <a:extLst>
              <a:ext uri="{FF2B5EF4-FFF2-40B4-BE49-F238E27FC236}">
                <a16:creationId xmlns:a16="http://schemas.microsoft.com/office/drawing/2014/main" id="{A7827EBF-D429-48C0-9C82-6590522B80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10D51E3-1B82-87AA-635B-360855D44FE7}"/>
              </a:ext>
            </a:extLst>
          </p:cNvPr>
          <p:cNvSpPr>
            <a:spLocks noGrp="1"/>
          </p:cNvSpPr>
          <p:nvPr>
            <p:ph type="dt" sz="half" idx="10"/>
          </p:nvPr>
        </p:nvSpPr>
        <p:spPr/>
        <p:txBody>
          <a:bodyPr/>
          <a:lstStyle/>
          <a:p>
            <a:fld id="{BB7C89D7-5B04-491D-8AC4-5EDC05E2C409}" type="datetime8">
              <a:rPr lang="en-GH" smtClean="0"/>
              <a:t>24/10/2022 5:59 PM</a:t>
            </a:fld>
            <a:endParaRPr lang="en-GH"/>
          </a:p>
        </p:txBody>
      </p:sp>
      <p:sp>
        <p:nvSpPr>
          <p:cNvPr id="6" name="Footer Placeholder 5">
            <a:extLst>
              <a:ext uri="{FF2B5EF4-FFF2-40B4-BE49-F238E27FC236}">
                <a16:creationId xmlns:a16="http://schemas.microsoft.com/office/drawing/2014/main" id="{82AB8F81-31EC-D57B-964A-B2B0A47C15E0}"/>
              </a:ext>
            </a:extLst>
          </p:cNvPr>
          <p:cNvSpPr>
            <a:spLocks noGrp="1"/>
          </p:cNvSpPr>
          <p:nvPr>
            <p:ph type="ftr" sz="quarter" idx="11"/>
          </p:nvPr>
        </p:nvSpPr>
        <p:spPr/>
        <p:txBody>
          <a:bodyPr/>
          <a:lstStyle/>
          <a:p>
            <a:r>
              <a:rPr lang="en-GB"/>
              <a:t>Presentation by Dr James Klutse Avedzi-PAC Ghana</a:t>
            </a:r>
            <a:endParaRPr lang="en-GH"/>
          </a:p>
        </p:txBody>
      </p:sp>
      <p:sp>
        <p:nvSpPr>
          <p:cNvPr id="7" name="Slide Number Placeholder 6">
            <a:extLst>
              <a:ext uri="{FF2B5EF4-FFF2-40B4-BE49-F238E27FC236}">
                <a16:creationId xmlns:a16="http://schemas.microsoft.com/office/drawing/2014/main" id="{277C0ED4-DA73-F49F-471D-8386865A2969}"/>
              </a:ext>
            </a:extLst>
          </p:cNvPr>
          <p:cNvSpPr>
            <a:spLocks noGrp="1"/>
          </p:cNvSpPr>
          <p:nvPr>
            <p:ph type="sldNum" sz="quarter" idx="12"/>
          </p:nvPr>
        </p:nvSpPr>
        <p:spPr/>
        <p:txBody>
          <a:bodyPr/>
          <a:lstStyle/>
          <a:p>
            <a:fld id="{C93F927C-8733-124D-8548-BC952EA87BC8}" type="slidenum">
              <a:rPr lang="en-GH" smtClean="0"/>
              <a:t>‹#›</a:t>
            </a:fld>
            <a:endParaRPr lang="en-GH"/>
          </a:p>
        </p:txBody>
      </p:sp>
    </p:spTree>
    <p:extLst>
      <p:ext uri="{BB962C8B-B14F-4D97-AF65-F5344CB8AC3E}">
        <p14:creationId xmlns:p14="http://schemas.microsoft.com/office/powerpoint/2010/main" val="2910882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CE7958-B246-A5D9-150E-457CF6E2F8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H"/>
          </a:p>
        </p:txBody>
      </p:sp>
      <p:sp>
        <p:nvSpPr>
          <p:cNvPr id="3" name="Text Placeholder 2">
            <a:extLst>
              <a:ext uri="{FF2B5EF4-FFF2-40B4-BE49-F238E27FC236}">
                <a16:creationId xmlns:a16="http://schemas.microsoft.com/office/drawing/2014/main" id="{146E0B74-23AE-FE77-D058-D34EAD768C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H"/>
          </a:p>
        </p:txBody>
      </p:sp>
      <p:sp>
        <p:nvSpPr>
          <p:cNvPr id="4" name="Date Placeholder 3">
            <a:extLst>
              <a:ext uri="{FF2B5EF4-FFF2-40B4-BE49-F238E27FC236}">
                <a16:creationId xmlns:a16="http://schemas.microsoft.com/office/drawing/2014/main" id="{618DB7F8-C19F-5577-9C70-F5F1D6C35C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7D3341-8825-453D-8FA5-BB812DAA4F36}" type="datetime8">
              <a:rPr lang="en-GH" smtClean="0"/>
              <a:t>24/10/2022 5:59 PM</a:t>
            </a:fld>
            <a:endParaRPr lang="en-GH"/>
          </a:p>
        </p:txBody>
      </p:sp>
      <p:sp>
        <p:nvSpPr>
          <p:cNvPr id="5" name="Footer Placeholder 4">
            <a:extLst>
              <a:ext uri="{FF2B5EF4-FFF2-40B4-BE49-F238E27FC236}">
                <a16:creationId xmlns:a16="http://schemas.microsoft.com/office/drawing/2014/main" id="{73601A39-98A0-9374-2879-9689C6F681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Presentation by Dr James Klutse Avedzi-PAC Ghana</a:t>
            </a:r>
            <a:endParaRPr lang="en-GH"/>
          </a:p>
        </p:txBody>
      </p:sp>
      <p:sp>
        <p:nvSpPr>
          <p:cNvPr id="6" name="Slide Number Placeholder 5">
            <a:extLst>
              <a:ext uri="{FF2B5EF4-FFF2-40B4-BE49-F238E27FC236}">
                <a16:creationId xmlns:a16="http://schemas.microsoft.com/office/drawing/2014/main" id="{124092BF-3118-1D9B-49B0-9259F717E0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3F927C-8733-124D-8548-BC952EA87BC8}" type="slidenum">
              <a:rPr lang="en-GH" smtClean="0"/>
              <a:t>‹#›</a:t>
            </a:fld>
            <a:endParaRPr lang="en-GH"/>
          </a:p>
        </p:txBody>
      </p:sp>
    </p:spTree>
    <p:extLst>
      <p:ext uri="{BB962C8B-B14F-4D97-AF65-F5344CB8AC3E}">
        <p14:creationId xmlns:p14="http://schemas.microsoft.com/office/powerpoint/2010/main" val="2744629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9C2F8-B832-5DF4-3F18-D243A6B11A9D}"/>
              </a:ext>
            </a:extLst>
          </p:cNvPr>
          <p:cNvSpPr>
            <a:spLocks noGrp="1"/>
          </p:cNvSpPr>
          <p:nvPr>
            <p:ph type="ctrTitle"/>
          </p:nvPr>
        </p:nvSpPr>
        <p:spPr>
          <a:xfrm>
            <a:off x="838200" y="365123"/>
            <a:ext cx="10399977" cy="4217459"/>
          </a:xfrm>
        </p:spPr>
        <p:txBody>
          <a:bodyPr>
            <a:normAutofit/>
          </a:bodyPr>
          <a:lstStyle/>
          <a:p>
            <a:r>
              <a:rPr lang="en-US" dirty="0">
                <a:latin typeface="Times New Roman" panose="02020603050405020304" pitchFamily="18" charset="0"/>
                <a:cs typeface="Times New Roman" panose="02020603050405020304" pitchFamily="18" charset="0"/>
              </a:rPr>
              <a:t>The role of PAC in the accountability of the use of public resources as a basis for inclusive economic development and poverty reduction</a:t>
            </a:r>
            <a:endParaRPr lang="en-GH"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5D35D28-1BB1-EE2A-638B-6FF22306DA2F}"/>
              </a:ext>
            </a:extLst>
          </p:cNvPr>
          <p:cNvSpPr>
            <a:spLocks noGrp="1"/>
          </p:cNvSpPr>
          <p:nvPr>
            <p:ph type="subTitle" idx="1"/>
          </p:nvPr>
        </p:nvSpPr>
        <p:spPr>
          <a:xfrm>
            <a:off x="1524000" y="4868333"/>
            <a:ext cx="9144000" cy="1312334"/>
          </a:xfrm>
        </p:spPr>
        <p:txBody>
          <a:bodyPr anchor="b">
            <a:noAutofit/>
          </a:bodyPr>
          <a:lstStyle/>
          <a:p>
            <a:r>
              <a:rPr lang="en-US" sz="2000" dirty="0">
                <a:latin typeface="Times New Roman" panose="02020603050405020304" pitchFamily="18" charset="0"/>
                <a:cs typeface="Times New Roman" panose="02020603050405020304" pitchFamily="18" charset="0"/>
              </a:rPr>
              <a:t>Dr James Klutse Avedzi-MP</a:t>
            </a:r>
          </a:p>
          <a:p>
            <a:r>
              <a:rPr lang="en-US" sz="2000" dirty="0">
                <a:latin typeface="Times New Roman" panose="02020603050405020304" pitchFamily="18" charset="0"/>
                <a:cs typeface="Times New Roman" panose="02020603050405020304" pitchFamily="18" charset="0"/>
              </a:rPr>
              <a:t>Deputy Minority Leader/Chairman PAC</a:t>
            </a:r>
          </a:p>
          <a:p>
            <a:r>
              <a:rPr lang="en-US" sz="2000">
                <a:latin typeface="Times New Roman" panose="02020603050405020304" pitchFamily="18" charset="0"/>
                <a:cs typeface="Times New Roman" panose="02020603050405020304" pitchFamily="18" charset="0"/>
              </a:rPr>
              <a:t>Ghana</a:t>
            </a:r>
            <a:endParaRPr lang="en-US" sz="2000" dirty="0">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71A3302A-1BFC-00C1-6A7D-C2056CF4EB20}"/>
              </a:ext>
            </a:extLst>
          </p:cNvPr>
          <p:cNvPicPr>
            <a:picLocks noGrp="1" noChangeAspect="1"/>
          </p:cNvPicPr>
          <p:nvPr/>
        </p:nvPicPr>
        <p:blipFill>
          <a:blip r:embed="rId2"/>
          <a:stretch>
            <a:fillRect/>
          </a:stretch>
        </p:blipFill>
        <p:spPr>
          <a:xfrm>
            <a:off x="10245990" y="549274"/>
            <a:ext cx="992187" cy="957263"/>
          </a:xfrm>
          <a:prstGeom prst="rect">
            <a:avLst/>
          </a:prstGeom>
        </p:spPr>
      </p:pic>
      <p:pic>
        <p:nvPicPr>
          <p:cNvPr id="5" name="Picture 2" descr="https://media3.picsearch.com/is?f6a_dlZ4BYTgh1WIxyyRO8rRWNUeAtwRF1hlorYYDuA&amp;height=119">
            <a:extLst>
              <a:ext uri="{FF2B5EF4-FFF2-40B4-BE49-F238E27FC236}">
                <a16:creationId xmlns:a16="http://schemas.microsoft.com/office/drawing/2014/main" id="{0FA563C4-918E-85DA-C66C-F4266E6F23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549274"/>
            <a:ext cx="1015041" cy="811586"/>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a:extLst>
              <a:ext uri="{FF2B5EF4-FFF2-40B4-BE49-F238E27FC236}">
                <a16:creationId xmlns:a16="http://schemas.microsoft.com/office/drawing/2014/main" id="{DC18321E-CB22-C818-BFD8-8AD5FD074648}"/>
              </a:ext>
            </a:extLst>
          </p:cNvPr>
          <p:cNvSpPr>
            <a:spLocks noGrp="1"/>
          </p:cNvSpPr>
          <p:nvPr>
            <p:ph type="dt" sz="half" idx="10"/>
          </p:nvPr>
        </p:nvSpPr>
        <p:spPr/>
        <p:txBody>
          <a:bodyPr/>
          <a:lstStyle/>
          <a:p>
            <a:fld id="{E4E4AD54-A84D-40CA-A65F-0BCE19C6A7B2}" type="datetime8">
              <a:rPr lang="en-GH" smtClean="0"/>
              <a:t>24/10/2022 5:59 PM</a:t>
            </a:fld>
            <a:endParaRPr lang="en-GH"/>
          </a:p>
        </p:txBody>
      </p:sp>
      <p:sp>
        <p:nvSpPr>
          <p:cNvPr id="7" name="Slide Number Placeholder 6">
            <a:extLst>
              <a:ext uri="{FF2B5EF4-FFF2-40B4-BE49-F238E27FC236}">
                <a16:creationId xmlns:a16="http://schemas.microsoft.com/office/drawing/2014/main" id="{355A1DE6-0D04-F562-0DF4-77A8E48FDEA3}"/>
              </a:ext>
            </a:extLst>
          </p:cNvPr>
          <p:cNvSpPr>
            <a:spLocks noGrp="1"/>
          </p:cNvSpPr>
          <p:nvPr>
            <p:ph type="sldNum" sz="quarter" idx="12"/>
          </p:nvPr>
        </p:nvSpPr>
        <p:spPr/>
        <p:txBody>
          <a:bodyPr/>
          <a:lstStyle/>
          <a:p>
            <a:fld id="{C93F927C-8733-124D-8548-BC952EA87BC8}" type="slidenum">
              <a:rPr lang="en-GH" smtClean="0"/>
              <a:t>1</a:t>
            </a:fld>
            <a:endParaRPr lang="en-GH"/>
          </a:p>
        </p:txBody>
      </p:sp>
      <p:sp>
        <p:nvSpPr>
          <p:cNvPr id="8" name="Footer Placeholder 7">
            <a:extLst>
              <a:ext uri="{FF2B5EF4-FFF2-40B4-BE49-F238E27FC236}">
                <a16:creationId xmlns:a16="http://schemas.microsoft.com/office/drawing/2014/main" id="{BE0772C6-AF07-1013-58F8-1D3A70011D77}"/>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487296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45725-E969-A9ED-D837-C030A3327005}"/>
              </a:ext>
            </a:extLst>
          </p:cNvPr>
          <p:cNvSpPr>
            <a:spLocks noGrp="1"/>
          </p:cNvSpPr>
          <p:nvPr>
            <p:ph type="title"/>
          </p:nvPr>
        </p:nvSpPr>
        <p:spPr/>
        <p:txBody>
          <a:bodyPr>
            <a:normAutofit/>
          </a:bodyPr>
          <a:lstStyle/>
          <a:p>
            <a:r>
              <a:rPr lang="en-US" sz="3200" b="1">
                <a:latin typeface="Times New Roman" panose="02020603050405020304" pitchFamily="18" charset="0"/>
                <a:cs typeface="Times New Roman" panose="02020603050405020304" pitchFamily="18" charset="0"/>
              </a:rPr>
              <a:t>          Types of Audit Reports of the Auditor General </a:t>
            </a:r>
            <a:endParaRPr lang="en-GH" sz="3200"/>
          </a:p>
        </p:txBody>
      </p:sp>
      <p:sp>
        <p:nvSpPr>
          <p:cNvPr id="3" name="Content Placeholder 2">
            <a:extLst>
              <a:ext uri="{FF2B5EF4-FFF2-40B4-BE49-F238E27FC236}">
                <a16:creationId xmlns:a16="http://schemas.microsoft.com/office/drawing/2014/main" id="{9A3D74B7-A7FE-286B-B3F2-EF68D709F7CD}"/>
              </a:ext>
            </a:extLst>
          </p:cNvPr>
          <p:cNvSpPr>
            <a:spLocks noGrp="1"/>
          </p:cNvSpPr>
          <p:nvPr>
            <p:ph idx="1"/>
          </p:nvPr>
        </p:nvSpPr>
        <p:spPr/>
        <p:txBody>
          <a:bodyPr>
            <a:normAutofit/>
          </a:bodyPr>
          <a:lstStyle/>
          <a:p>
            <a:pPr algn="just">
              <a:buFont typeface="Wingdings" pitchFamily="2" charset="2"/>
              <a:buChar char="v"/>
            </a:pPr>
            <a:r>
              <a:rPr lang="en-US" sz="3100">
                <a:latin typeface="Times New Roman" panose="02020603050405020304" pitchFamily="18" charset="0"/>
                <a:cs typeface="Times New Roman" panose="02020603050405020304" pitchFamily="18" charset="0"/>
              </a:rPr>
              <a:t>Report on Utilisation of District Assemblies Common Fund by the Local Authorities</a:t>
            </a:r>
          </a:p>
          <a:p>
            <a:pPr algn="just">
              <a:buFont typeface="Wingdings" pitchFamily="2" charset="2"/>
              <a:buChar char="v"/>
            </a:pPr>
            <a:r>
              <a:rPr lang="en-US" sz="3100">
                <a:latin typeface="Times New Roman" panose="02020603050405020304" pitchFamily="18" charset="0"/>
                <a:cs typeface="Times New Roman" panose="02020603050405020304" pitchFamily="18" charset="0"/>
              </a:rPr>
              <a:t>Report on Internally Generated Funds for the District Assemblies</a:t>
            </a:r>
          </a:p>
          <a:p>
            <a:pPr algn="just">
              <a:buFont typeface="Wingdings" pitchFamily="2" charset="2"/>
              <a:buChar char="v"/>
            </a:pPr>
            <a:r>
              <a:rPr lang="en-US" sz="3100">
                <a:latin typeface="Times New Roman" panose="02020603050405020304" pitchFamily="18" charset="0"/>
                <a:cs typeface="Times New Roman" panose="02020603050405020304" pitchFamily="18" charset="0"/>
              </a:rPr>
              <a:t>Report on Technical Universities and Polytechnics</a:t>
            </a:r>
          </a:p>
          <a:p>
            <a:pPr algn="just">
              <a:buFont typeface="Wingdings" pitchFamily="2" charset="2"/>
              <a:buChar char="v"/>
            </a:pPr>
            <a:r>
              <a:rPr lang="en-US" sz="3100">
                <a:latin typeface="Times New Roman" panose="02020603050405020304" pitchFamily="18" charset="0"/>
                <a:cs typeface="Times New Roman" panose="02020603050405020304" pitchFamily="18" charset="0"/>
              </a:rPr>
              <a:t>Report on Pre-Tertiary Educational Institutions  and </a:t>
            </a:r>
          </a:p>
          <a:p>
            <a:pPr algn="just">
              <a:buFont typeface="Wingdings" pitchFamily="2" charset="2"/>
              <a:buChar char="v"/>
            </a:pPr>
            <a:r>
              <a:rPr lang="en-US" sz="3100">
                <a:latin typeface="Times New Roman" panose="02020603050405020304" pitchFamily="18" charset="0"/>
                <a:cs typeface="Times New Roman" panose="02020603050405020304" pitchFamily="18" charset="0"/>
              </a:rPr>
              <a:t>Performance Audit Report on any institutions selected by the Auditor General.</a:t>
            </a:r>
            <a:endParaRPr lang="en-GH" sz="310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8D131FB-0C7C-25EE-A22A-A8B8637BCC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79" y="518583"/>
            <a:ext cx="1015041" cy="109521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FBE7F0DC-623E-FEE3-0C06-5EB76F6D5F18}"/>
              </a:ext>
            </a:extLst>
          </p:cNvPr>
          <p:cNvPicPr>
            <a:picLocks noChangeAspect="1"/>
          </p:cNvPicPr>
          <p:nvPr/>
        </p:nvPicPr>
        <p:blipFill>
          <a:blip r:embed="rId3"/>
          <a:stretch>
            <a:fillRect/>
          </a:stretch>
        </p:blipFill>
        <p:spPr>
          <a:xfrm>
            <a:off x="10361613" y="365652"/>
            <a:ext cx="992187" cy="1041931"/>
          </a:xfrm>
          <a:prstGeom prst="rect">
            <a:avLst/>
          </a:prstGeom>
        </p:spPr>
      </p:pic>
      <p:sp>
        <p:nvSpPr>
          <p:cNvPr id="4" name="Date Placeholder 3">
            <a:extLst>
              <a:ext uri="{FF2B5EF4-FFF2-40B4-BE49-F238E27FC236}">
                <a16:creationId xmlns:a16="http://schemas.microsoft.com/office/drawing/2014/main" id="{A4D57D01-91CB-F887-7CC5-B3084BDD81B4}"/>
              </a:ext>
            </a:extLst>
          </p:cNvPr>
          <p:cNvSpPr>
            <a:spLocks noGrp="1"/>
          </p:cNvSpPr>
          <p:nvPr>
            <p:ph type="dt" sz="half" idx="10"/>
          </p:nvPr>
        </p:nvSpPr>
        <p:spPr/>
        <p:txBody>
          <a:bodyPr/>
          <a:lstStyle/>
          <a:p>
            <a:fld id="{F68D5101-D5C8-43CF-924B-4B17C386F3C0}" type="datetime8">
              <a:rPr lang="en-GH" smtClean="0"/>
              <a:t>24/10/2022 5:59 PM</a:t>
            </a:fld>
            <a:endParaRPr lang="en-GH"/>
          </a:p>
        </p:txBody>
      </p:sp>
      <p:sp>
        <p:nvSpPr>
          <p:cNvPr id="6" name="Slide Number Placeholder 5">
            <a:extLst>
              <a:ext uri="{FF2B5EF4-FFF2-40B4-BE49-F238E27FC236}">
                <a16:creationId xmlns:a16="http://schemas.microsoft.com/office/drawing/2014/main" id="{C6067AD0-B154-AEA0-D6EB-5D112DB8B6F3}"/>
              </a:ext>
            </a:extLst>
          </p:cNvPr>
          <p:cNvSpPr>
            <a:spLocks noGrp="1"/>
          </p:cNvSpPr>
          <p:nvPr>
            <p:ph type="sldNum" sz="quarter" idx="12"/>
          </p:nvPr>
        </p:nvSpPr>
        <p:spPr/>
        <p:txBody>
          <a:bodyPr/>
          <a:lstStyle/>
          <a:p>
            <a:fld id="{C93F927C-8733-124D-8548-BC952EA87BC8}" type="slidenum">
              <a:rPr lang="en-GH" smtClean="0"/>
              <a:t>10</a:t>
            </a:fld>
            <a:endParaRPr lang="en-GH"/>
          </a:p>
        </p:txBody>
      </p:sp>
      <p:sp>
        <p:nvSpPr>
          <p:cNvPr id="8" name="Footer Placeholder 7">
            <a:extLst>
              <a:ext uri="{FF2B5EF4-FFF2-40B4-BE49-F238E27FC236}">
                <a16:creationId xmlns:a16="http://schemas.microsoft.com/office/drawing/2014/main" id="{D069C0FA-19DC-5E8C-B3E7-9C185ACFDE55}"/>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4154933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86BC7B-7EE4-DDC2-34BA-4D7B77515F74}"/>
              </a:ext>
            </a:extLst>
          </p:cNvPr>
          <p:cNvSpPr>
            <a:spLocks noGrp="1"/>
          </p:cNvSpPr>
          <p:nvPr>
            <p:ph idx="1"/>
          </p:nvPr>
        </p:nvSpPr>
        <p:spPr>
          <a:xfrm>
            <a:off x="940455" y="1774762"/>
            <a:ext cx="10515600" cy="4326269"/>
          </a:xfrm>
        </p:spPr>
        <p:txBody>
          <a:bodyPr>
            <a:noAutofit/>
          </a:bodyPr>
          <a:lstStyle/>
          <a:p>
            <a:pPr algn="just">
              <a:buFont typeface="Wingdings" pitchFamily="2" charset="2"/>
              <a:buChar char="q"/>
            </a:pPr>
            <a:r>
              <a:rPr lang="en-US" sz="2100">
                <a:solidFill>
                  <a:srgbClr val="141823"/>
                </a:solidFill>
                <a:latin typeface="Times New Roman" panose="02020603050405020304" pitchFamily="18" charset="0"/>
                <a:cs typeface="Times New Roman" panose="02020603050405020304" pitchFamily="18" charset="0"/>
              </a:rPr>
              <a:t>A</a:t>
            </a:r>
            <a:r>
              <a:rPr lang="en-US" sz="2100" b="0" i="0" u="none" strike="noStrike">
                <a:solidFill>
                  <a:srgbClr val="141823"/>
                </a:solidFill>
                <a:effectLst/>
                <a:latin typeface="Times New Roman" panose="02020603050405020304" pitchFamily="18" charset="0"/>
                <a:cs typeface="Times New Roman" panose="02020603050405020304" pitchFamily="18" charset="0"/>
              </a:rPr>
              <a:t>rticle 103 of the Constitution of Ghana establishes Committees of Parliament of Ghana.</a:t>
            </a:r>
          </a:p>
          <a:p>
            <a:pPr algn="just">
              <a:buFont typeface="Wingdings" pitchFamily="2" charset="2"/>
              <a:buChar char="q"/>
            </a:pPr>
            <a:r>
              <a:rPr lang="en-GB" sz="2100" b="0" i="0" u="none" strike="noStrike">
                <a:solidFill>
                  <a:srgbClr val="141823"/>
                </a:solidFill>
                <a:effectLst/>
                <a:latin typeface="Times New Roman" panose="02020603050405020304" pitchFamily="18" charset="0"/>
                <a:cs typeface="Times New Roman" panose="02020603050405020304" pitchFamily="18" charset="0"/>
              </a:rPr>
              <a:t>Committees of Parliament shall be charged with such functions, including the investigation and inquiry into the activities and administration of ministries and departments as </a:t>
            </a:r>
            <a:r>
              <a:rPr lang="en-US" sz="2100" b="1" i="1">
                <a:solidFill>
                  <a:srgbClr val="141823"/>
                </a:solidFill>
                <a:latin typeface="Times New Roman" panose="02020603050405020304" pitchFamily="18" charset="0"/>
                <a:cs typeface="Times New Roman" panose="02020603050405020304" pitchFamily="18" charset="0"/>
              </a:rPr>
              <a:t>P</a:t>
            </a:r>
            <a:r>
              <a:rPr lang="en-GB" sz="2100" b="1" i="1" u="none" strike="noStrike">
                <a:solidFill>
                  <a:srgbClr val="141823"/>
                </a:solidFill>
                <a:effectLst/>
                <a:latin typeface="Times New Roman" panose="02020603050405020304" pitchFamily="18" charset="0"/>
                <a:cs typeface="Times New Roman" panose="02020603050405020304" pitchFamily="18" charset="0"/>
              </a:rPr>
              <a:t>arliament may determine;</a:t>
            </a:r>
            <a:r>
              <a:rPr lang="en-GB" sz="2100" b="0" i="0" u="none" strike="noStrike">
                <a:solidFill>
                  <a:srgbClr val="141823"/>
                </a:solidFill>
                <a:effectLst/>
                <a:latin typeface="Times New Roman" panose="02020603050405020304" pitchFamily="18" charset="0"/>
                <a:cs typeface="Times New Roman" panose="02020603050405020304" pitchFamily="18" charset="0"/>
              </a:rPr>
              <a:t> and such investigation and inquiries may extend to proposals for legislation.</a:t>
            </a:r>
            <a:endParaRPr lang="en-US" sz="2100" b="0" i="0" u="none" strike="noStrike">
              <a:solidFill>
                <a:srgbClr val="141823"/>
              </a:solidFill>
              <a:effectLst/>
              <a:latin typeface="Times New Roman" panose="02020603050405020304" pitchFamily="18" charset="0"/>
              <a:cs typeface="Times New Roman" panose="02020603050405020304" pitchFamily="18" charset="0"/>
            </a:endParaRPr>
          </a:p>
          <a:p>
            <a:pPr>
              <a:buFont typeface="Wingdings" pitchFamily="2" charset="2"/>
              <a:buChar char="q"/>
            </a:pPr>
            <a:r>
              <a:rPr lang="en-GB" sz="2100" b="0" i="0" u="none" strike="noStrike">
                <a:solidFill>
                  <a:srgbClr val="141823"/>
                </a:solidFill>
                <a:effectLst/>
                <a:latin typeface="Times New Roman" panose="02020603050405020304" pitchFamily="18" charset="0"/>
                <a:cs typeface="Times New Roman" panose="02020603050405020304" pitchFamily="18" charset="0"/>
              </a:rPr>
              <a:t>A committee appointed under this article shall have the powers, rights and privileges of the High Court or a Justice of the High Court at a trial for - </a:t>
            </a:r>
            <a:br>
              <a:rPr lang="en-GB" sz="2100">
                <a:latin typeface="Times New Roman" panose="02020603050405020304" pitchFamily="18" charset="0"/>
                <a:cs typeface="Times New Roman" panose="02020603050405020304" pitchFamily="18" charset="0"/>
              </a:rPr>
            </a:br>
            <a:br>
              <a:rPr lang="en-GB" sz="2100">
                <a:latin typeface="Times New Roman" panose="02020603050405020304" pitchFamily="18" charset="0"/>
                <a:cs typeface="Times New Roman" panose="02020603050405020304" pitchFamily="18" charset="0"/>
              </a:rPr>
            </a:br>
            <a:r>
              <a:rPr lang="en-US" sz="2100">
                <a:latin typeface="Times New Roman" panose="02020603050405020304" pitchFamily="18" charset="0"/>
                <a:cs typeface="Times New Roman" panose="02020603050405020304" pitchFamily="18" charset="0"/>
              </a:rPr>
              <a:t>1.	</a:t>
            </a:r>
            <a:r>
              <a:rPr lang="en-US" sz="2100">
                <a:solidFill>
                  <a:srgbClr val="141823"/>
                </a:solidFill>
                <a:latin typeface="Times New Roman" panose="02020603050405020304" pitchFamily="18" charset="0"/>
                <a:cs typeface="Times New Roman" panose="02020603050405020304" pitchFamily="18" charset="0"/>
              </a:rPr>
              <a:t>E</a:t>
            </a:r>
            <a:r>
              <a:rPr lang="en-GB" sz="2100" b="0" i="0" u="none" strike="noStrike">
                <a:solidFill>
                  <a:srgbClr val="141823"/>
                </a:solidFill>
                <a:effectLst/>
                <a:latin typeface="Times New Roman" panose="02020603050405020304" pitchFamily="18" charset="0"/>
                <a:cs typeface="Times New Roman" panose="02020603050405020304" pitchFamily="18" charset="0"/>
              </a:rPr>
              <a:t>nforcing the attendance of witnesses and examining them on oath, </a:t>
            </a:r>
            <a:r>
              <a:rPr lang="en-US" sz="2100" b="0" i="0" u="none" strike="noStrike">
                <a:solidFill>
                  <a:srgbClr val="141823"/>
                </a:solidFill>
                <a:effectLst/>
                <a:latin typeface="Times New Roman" panose="02020603050405020304" pitchFamily="18" charset="0"/>
                <a:cs typeface="Times New Roman" panose="02020603050405020304" pitchFamily="18" charset="0"/>
              </a:rPr>
              <a:t>  </a:t>
            </a:r>
            <a:r>
              <a:rPr lang="en-GB" sz="2100" b="0" i="0" u="none" strike="noStrike">
                <a:solidFill>
                  <a:srgbClr val="141823"/>
                </a:solidFill>
                <a:effectLst/>
                <a:latin typeface="Times New Roman" panose="02020603050405020304" pitchFamily="18" charset="0"/>
                <a:cs typeface="Times New Roman" panose="02020603050405020304" pitchFamily="18" charset="0"/>
              </a:rPr>
              <a:t>affirmation or otherwise;  </a:t>
            </a:r>
            <a:br>
              <a:rPr lang="en-GB" sz="2100">
                <a:latin typeface="Times New Roman" panose="02020603050405020304" pitchFamily="18" charset="0"/>
                <a:cs typeface="Times New Roman" panose="02020603050405020304" pitchFamily="18" charset="0"/>
              </a:rPr>
            </a:br>
            <a:br>
              <a:rPr lang="en-GB" sz="2100">
                <a:latin typeface="Times New Roman" panose="02020603050405020304" pitchFamily="18" charset="0"/>
                <a:cs typeface="Times New Roman" panose="02020603050405020304" pitchFamily="18" charset="0"/>
              </a:rPr>
            </a:br>
            <a:r>
              <a:rPr lang="en-US" sz="2100">
                <a:solidFill>
                  <a:srgbClr val="141823"/>
                </a:solidFill>
                <a:latin typeface="Times New Roman" panose="02020603050405020304" pitchFamily="18" charset="0"/>
                <a:cs typeface="Times New Roman" panose="02020603050405020304" pitchFamily="18" charset="0"/>
              </a:rPr>
              <a:t>2.	C</a:t>
            </a:r>
            <a:r>
              <a:rPr lang="en-GB" sz="2100" b="0" i="0" u="none" strike="noStrike">
                <a:solidFill>
                  <a:srgbClr val="141823"/>
                </a:solidFill>
                <a:effectLst/>
                <a:latin typeface="Times New Roman" panose="02020603050405020304" pitchFamily="18" charset="0"/>
                <a:cs typeface="Times New Roman" panose="02020603050405020304" pitchFamily="18" charset="0"/>
              </a:rPr>
              <a:t>ompelling the production of documents; and  </a:t>
            </a:r>
            <a:br>
              <a:rPr lang="en-GB" sz="2100">
                <a:latin typeface="Times New Roman" panose="02020603050405020304" pitchFamily="18" charset="0"/>
                <a:cs typeface="Times New Roman" panose="02020603050405020304" pitchFamily="18" charset="0"/>
              </a:rPr>
            </a:br>
            <a:br>
              <a:rPr lang="en-GB" sz="2100">
                <a:latin typeface="Times New Roman" panose="02020603050405020304" pitchFamily="18" charset="0"/>
                <a:cs typeface="Times New Roman" panose="02020603050405020304" pitchFamily="18" charset="0"/>
              </a:rPr>
            </a:br>
            <a:r>
              <a:rPr lang="en-US" sz="2100">
                <a:solidFill>
                  <a:srgbClr val="141823"/>
                </a:solidFill>
                <a:latin typeface="Times New Roman" panose="02020603050405020304" pitchFamily="18" charset="0"/>
                <a:cs typeface="Times New Roman" panose="02020603050405020304" pitchFamily="18" charset="0"/>
              </a:rPr>
              <a:t>3.	</a:t>
            </a:r>
            <a:r>
              <a:rPr lang="en-GB" sz="2100" b="0" i="0" u="none" strike="noStrike">
                <a:solidFill>
                  <a:srgbClr val="141823"/>
                </a:solidFill>
                <a:effectLst/>
                <a:latin typeface="Times New Roman" panose="02020603050405020304" pitchFamily="18" charset="0"/>
                <a:cs typeface="Times New Roman" panose="02020603050405020304" pitchFamily="18" charset="0"/>
              </a:rPr>
              <a:t>issuing a commission or request to examine witnesses abroad.</a:t>
            </a:r>
            <a:endParaRPr lang="en-GH" sz="2100">
              <a:latin typeface="Times New Roman" panose="02020603050405020304" pitchFamily="18" charset="0"/>
              <a:cs typeface="Times New Roman" panose="02020603050405020304" pitchFamily="18" charset="0"/>
            </a:endParaRPr>
          </a:p>
        </p:txBody>
      </p:sp>
      <p:sp>
        <p:nvSpPr>
          <p:cNvPr id="6" name="Title 5">
            <a:extLst>
              <a:ext uri="{FF2B5EF4-FFF2-40B4-BE49-F238E27FC236}">
                <a16:creationId xmlns:a16="http://schemas.microsoft.com/office/drawing/2014/main" id="{11FE8E98-29D1-72D7-F2E0-EA26733DE18E}"/>
              </a:ext>
            </a:extLst>
          </p:cNvPr>
          <p:cNvSpPr txBox="1">
            <a:spLocks noGrp="1"/>
          </p:cNvSpPr>
          <p:nvPr>
            <p:ph type="title"/>
          </p:nvPr>
        </p:nvSpPr>
        <p:spPr>
          <a:xfrm>
            <a:off x="1100667" y="886932"/>
            <a:ext cx="10043584" cy="701731"/>
          </a:xfrm>
          <a:prstGeom prst="rect">
            <a:avLst/>
          </a:prstGeom>
          <a:noFill/>
        </p:spPr>
        <p:txBody>
          <a:bodyPr wrap="square">
            <a:spAutoFit/>
          </a:bodyPr>
          <a:lstStyle>
            <a:defPPr>
              <a:defRPr lang="en-G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400" b="0">
                <a:latin typeface="Times New Roman" panose="02020603050405020304" pitchFamily="18" charset="0"/>
                <a:cs typeface="Times New Roman" pitchFamily="18" charset="0"/>
              </a:rPr>
              <a:t>    </a:t>
            </a:r>
            <a:r>
              <a:rPr lang="en-US" sz="4200" b="1">
                <a:latin typeface="Times New Roman" panose="02020603050405020304" pitchFamily="18" charset="0"/>
                <a:cs typeface="Times New Roman" pitchFamily="18" charset="0"/>
              </a:rPr>
              <a:t>  </a:t>
            </a:r>
            <a:r>
              <a:rPr lang="en-US" sz="3100" b="1">
                <a:latin typeface="Times New Roman" panose="02020603050405020304" pitchFamily="18" charset="0"/>
                <a:cs typeface="Times New Roman" pitchFamily="18" charset="0"/>
              </a:rPr>
              <a:t>Mandate of Public Accounts Committee-Ghana</a:t>
            </a:r>
            <a:endParaRPr lang="en-GH" sz="3100" b="1"/>
          </a:p>
        </p:txBody>
      </p:sp>
      <p:pic>
        <p:nvPicPr>
          <p:cNvPr id="8" name="Picture 7">
            <a:extLst>
              <a:ext uri="{FF2B5EF4-FFF2-40B4-BE49-F238E27FC236}">
                <a16:creationId xmlns:a16="http://schemas.microsoft.com/office/drawing/2014/main" id="{005BED32-BAE8-59A6-55B2-7260107951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455" y="681037"/>
            <a:ext cx="1015041" cy="81158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5">
            <a:extLst>
              <a:ext uri="{FF2B5EF4-FFF2-40B4-BE49-F238E27FC236}">
                <a16:creationId xmlns:a16="http://schemas.microsoft.com/office/drawing/2014/main" id="{F3EF5BBB-88E4-7578-2138-6CDF1C09CBE5}"/>
              </a:ext>
            </a:extLst>
          </p:cNvPr>
          <p:cNvPicPr>
            <a:picLocks noChangeAspect="1"/>
          </p:cNvPicPr>
          <p:nvPr/>
        </p:nvPicPr>
        <p:blipFill>
          <a:blip r:embed="rId3"/>
          <a:stretch>
            <a:fillRect/>
          </a:stretch>
        </p:blipFill>
        <p:spPr>
          <a:xfrm>
            <a:off x="9970029" y="624901"/>
            <a:ext cx="920221" cy="887830"/>
          </a:xfrm>
          <a:prstGeom prst="rect">
            <a:avLst/>
          </a:prstGeom>
        </p:spPr>
      </p:pic>
      <p:sp>
        <p:nvSpPr>
          <p:cNvPr id="2" name="Date Placeholder 1">
            <a:extLst>
              <a:ext uri="{FF2B5EF4-FFF2-40B4-BE49-F238E27FC236}">
                <a16:creationId xmlns:a16="http://schemas.microsoft.com/office/drawing/2014/main" id="{F702E5DF-E5AA-C0B2-2031-828F069327F0}"/>
              </a:ext>
            </a:extLst>
          </p:cNvPr>
          <p:cNvSpPr>
            <a:spLocks noGrp="1"/>
          </p:cNvSpPr>
          <p:nvPr>
            <p:ph type="dt" sz="half" idx="10"/>
          </p:nvPr>
        </p:nvSpPr>
        <p:spPr/>
        <p:txBody>
          <a:bodyPr/>
          <a:lstStyle/>
          <a:p>
            <a:fld id="{674449B1-18AC-48CF-B158-A6AEA7330DFD}" type="datetime8">
              <a:rPr lang="en-GH" smtClean="0"/>
              <a:t>24/10/2022 5:59 PM</a:t>
            </a:fld>
            <a:endParaRPr lang="en-GH"/>
          </a:p>
        </p:txBody>
      </p:sp>
      <p:sp>
        <p:nvSpPr>
          <p:cNvPr id="4" name="Slide Number Placeholder 3">
            <a:extLst>
              <a:ext uri="{FF2B5EF4-FFF2-40B4-BE49-F238E27FC236}">
                <a16:creationId xmlns:a16="http://schemas.microsoft.com/office/drawing/2014/main" id="{448C7916-374B-4A92-5922-510A97A4A37A}"/>
              </a:ext>
            </a:extLst>
          </p:cNvPr>
          <p:cNvSpPr>
            <a:spLocks noGrp="1"/>
          </p:cNvSpPr>
          <p:nvPr>
            <p:ph type="sldNum" sz="quarter" idx="12"/>
          </p:nvPr>
        </p:nvSpPr>
        <p:spPr/>
        <p:txBody>
          <a:bodyPr/>
          <a:lstStyle/>
          <a:p>
            <a:fld id="{C93F927C-8733-124D-8548-BC952EA87BC8}" type="slidenum">
              <a:rPr lang="en-GH" smtClean="0"/>
              <a:t>11</a:t>
            </a:fld>
            <a:endParaRPr lang="en-GH"/>
          </a:p>
        </p:txBody>
      </p:sp>
      <p:sp>
        <p:nvSpPr>
          <p:cNvPr id="5" name="Footer Placeholder 4">
            <a:extLst>
              <a:ext uri="{FF2B5EF4-FFF2-40B4-BE49-F238E27FC236}">
                <a16:creationId xmlns:a16="http://schemas.microsoft.com/office/drawing/2014/main" id="{1F4BA1A5-0B67-9CAA-9F06-E55F8BBCE86B}"/>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721267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00D93B6-B754-ADD1-1151-6FC94997A6DF}"/>
              </a:ext>
            </a:extLst>
          </p:cNvPr>
          <p:cNvSpPr>
            <a:spLocks noGrp="1"/>
          </p:cNvSpPr>
          <p:nvPr>
            <p:ph type="title"/>
          </p:nvPr>
        </p:nvSpPr>
        <p:spPr>
          <a:xfrm rot="192672">
            <a:off x="643467" y="321734"/>
            <a:ext cx="10905066" cy="1135737"/>
          </a:xfrm>
        </p:spPr>
        <p:txBody>
          <a:bodyPr>
            <a:normAutofit/>
          </a:bodyPr>
          <a:lstStyle/>
          <a:p>
            <a:r>
              <a:rPr lang="en-US" sz="3600" dirty="0"/>
              <a:t>      </a:t>
            </a:r>
            <a:endParaRPr lang="en-GH" sz="3600" dirty="0"/>
          </a:p>
        </p:txBody>
      </p:sp>
      <p:sp>
        <p:nvSpPr>
          <p:cNvPr id="15" name="Rectangle 1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Rectangle 20">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5">
            <a:extLst>
              <a:ext uri="{FF2B5EF4-FFF2-40B4-BE49-F238E27FC236}">
                <a16:creationId xmlns:a16="http://schemas.microsoft.com/office/drawing/2014/main" id="{85DC2E9C-EC1C-049C-4A7C-2A94C0E07699}"/>
              </a:ext>
            </a:extLst>
          </p:cNvPr>
          <p:cNvPicPr>
            <a:picLocks noGrp="1" noChangeAspect="1"/>
          </p:cNvPicPr>
          <p:nvPr>
            <p:ph sz="half" idx="4294967295"/>
          </p:nvPr>
        </p:nvPicPr>
        <p:blipFill>
          <a:blip r:embed="rId2"/>
          <a:stretch>
            <a:fillRect/>
          </a:stretch>
        </p:blipFill>
        <p:spPr>
          <a:xfrm>
            <a:off x="10361613" y="365652"/>
            <a:ext cx="992187" cy="957263"/>
          </a:xfrm>
        </p:spPr>
      </p:pic>
      <p:sp>
        <p:nvSpPr>
          <p:cNvPr id="7" name="Content Placeholder 2">
            <a:extLst>
              <a:ext uri="{FF2B5EF4-FFF2-40B4-BE49-F238E27FC236}">
                <a16:creationId xmlns:a16="http://schemas.microsoft.com/office/drawing/2014/main" id="{27132723-56E7-2F57-2C94-65BE34BC512A}"/>
              </a:ext>
            </a:extLst>
          </p:cNvPr>
          <p:cNvSpPr>
            <a:spLocks noGrp="1"/>
          </p:cNvSpPr>
          <p:nvPr>
            <p:ph idx="1"/>
          </p:nvPr>
        </p:nvSpPr>
        <p:spPr>
          <a:xfrm>
            <a:off x="901910" y="1312588"/>
            <a:ext cx="10423529" cy="4864375"/>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pPr marL="457200" indent="-457200" algn="just">
              <a:buFont typeface="Wingdings" pitchFamily="2" charset="2"/>
              <a:buChar char="q"/>
            </a:pPr>
            <a:endParaRPr lang="en-GB" sz="6500" b="0" dirty="0">
              <a:latin typeface="Times New Roman" pitchFamily="18" charset="0"/>
              <a:cs typeface="Times New Roman" pitchFamily="18" charset="0"/>
            </a:endParaRPr>
          </a:p>
          <a:p>
            <a:endParaRPr lang="en-GB" dirty="0"/>
          </a:p>
        </p:txBody>
      </p:sp>
      <p:sp>
        <p:nvSpPr>
          <p:cNvPr id="11" name="Title 1">
            <a:extLst>
              <a:ext uri="{FF2B5EF4-FFF2-40B4-BE49-F238E27FC236}">
                <a16:creationId xmlns:a16="http://schemas.microsoft.com/office/drawing/2014/main" id="{19E49F6A-B54D-B322-3001-B30D6EA6BD93}"/>
              </a:ext>
            </a:extLst>
          </p:cNvPr>
          <p:cNvSpPr>
            <a:spLocks noGrp="1"/>
          </p:cNvSpPr>
          <p:nvPr/>
        </p:nvSpPr>
        <p:spPr>
          <a:xfrm>
            <a:off x="838200" y="408903"/>
            <a:ext cx="10612967" cy="830713"/>
          </a:xfrm>
          <a:prstGeom prst="rect">
            <a:avLst/>
          </a:prstGeom>
        </p:spPr>
        <p:txBody>
          <a:bodyPr vert="horz" lIns="91440" tIns="45720" rIns="91440" bIns="45720" rtlCol="0" anchor="b">
            <a:normAutofit fontScale="97500"/>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US" dirty="0">
                <a:latin typeface="Times New Roman" pitchFamily="18" charset="0"/>
                <a:cs typeface="Times New Roman" pitchFamily="18" charset="0"/>
              </a:rPr>
              <a:t>        </a:t>
            </a:r>
            <a:r>
              <a:rPr lang="en-GB" dirty="0">
                <a:latin typeface="Times New Roman" pitchFamily="18" charset="0"/>
                <a:cs typeface="Times New Roman" pitchFamily="18" charset="0"/>
              </a:rPr>
              <a:t> </a:t>
            </a:r>
          </a:p>
        </p:txBody>
      </p:sp>
      <p:sp>
        <p:nvSpPr>
          <p:cNvPr id="6" name="Content Placeholder 2">
            <a:extLst>
              <a:ext uri="{FF2B5EF4-FFF2-40B4-BE49-F238E27FC236}">
                <a16:creationId xmlns:a16="http://schemas.microsoft.com/office/drawing/2014/main" id="{E9DF95E4-A716-4D7D-0B4B-0F37E40A0E18}"/>
              </a:ext>
            </a:extLst>
          </p:cNvPr>
          <p:cNvSpPr>
            <a:spLocks noGrp="1"/>
          </p:cNvSpPr>
          <p:nvPr/>
        </p:nvSpPr>
        <p:spPr>
          <a:xfrm>
            <a:off x="1014060" y="1591084"/>
            <a:ext cx="10276030" cy="4394200"/>
          </a:xfrm>
          <a:prstGeom prst="rect">
            <a:avLst/>
          </a:prstGeom>
        </p:spPr>
        <p:txBody>
          <a:bodyPr vert="horz" lIns="91440" tIns="45720" rIns="91440" bIns="45720" rtlCol="0">
            <a:no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pPr marL="457200" indent="-457200" algn="just">
              <a:buFont typeface="Wingdings" pitchFamily="2" charset="2"/>
              <a:buChar char="q"/>
            </a:pPr>
            <a:endParaRPr lang="en-GB" sz="2800" b="0" dirty="0">
              <a:latin typeface="Times New Roman" pitchFamily="18" charset="0"/>
              <a:cs typeface="Times New Roman" pitchFamily="18" charset="0"/>
            </a:endParaRPr>
          </a:p>
        </p:txBody>
      </p:sp>
      <p:sp>
        <p:nvSpPr>
          <p:cNvPr id="9" name="Title 1">
            <a:extLst>
              <a:ext uri="{FF2B5EF4-FFF2-40B4-BE49-F238E27FC236}">
                <a16:creationId xmlns:a16="http://schemas.microsoft.com/office/drawing/2014/main" id="{FFB9ABE3-1486-3DC0-6DFB-496DB1608593}"/>
              </a:ext>
            </a:extLst>
          </p:cNvPr>
          <p:cNvSpPr>
            <a:spLocks noGrp="1"/>
          </p:cNvSpPr>
          <p:nvPr/>
        </p:nvSpPr>
        <p:spPr>
          <a:xfrm>
            <a:off x="670705" y="365124"/>
            <a:ext cx="10683095" cy="1187955"/>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US" sz="3200">
                <a:latin typeface="Times New Roman" pitchFamily="18" charset="0"/>
                <a:cs typeface="Times New Roman" pitchFamily="18" charset="0"/>
              </a:rPr>
              <a:t>       </a:t>
            </a:r>
            <a:endParaRPr lang="en-GB" sz="3300" b="1" dirty="0">
              <a:latin typeface="Times New Roman" panose="02020603050405020304" pitchFamily="18" charset="0"/>
              <a:cs typeface="Times New Roman" pitchFamily="18" charset="0"/>
            </a:endParaRPr>
          </a:p>
        </p:txBody>
      </p:sp>
      <p:sp>
        <p:nvSpPr>
          <p:cNvPr id="14" name="Content Placeholder 2">
            <a:extLst>
              <a:ext uri="{FF2B5EF4-FFF2-40B4-BE49-F238E27FC236}">
                <a16:creationId xmlns:a16="http://schemas.microsoft.com/office/drawing/2014/main" id="{049D9882-D783-5406-2C15-A86F1219E03A}"/>
              </a:ext>
            </a:extLst>
          </p:cNvPr>
          <p:cNvSpPr>
            <a:spLocks noGrp="1"/>
          </p:cNvSpPr>
          <p:nvPr/>
        </p:nvSpPr>
        <p:spPr>
          <a:xfrm>
            <a:off x="754452" y="1553080"/>
            <a:ext cx="10570987" cy="5287728"/>
          </a:xfrm>
          <a:prstGeom prst="rect">
            <a:avLst/>
          </a:prstGeom>
        </p:spPr>
        <p:txBody>
          <a:bodyPr vert="horz" lIns="91440" tIns="45720" rIns="91440" bIns="45720" rtlCol="0">
            <a:no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endParaRPr lang="en-GB" sz="3200" dirty="0">
              <a:latin typeface="Times New Roman" pitchFamily="18" charset="0"/>
              <a:cs typeface="Times New Roman" pitchFamily="18" charset="0"/>
            </a:endParaRPr>
          </a:p>
        </p:txBody>
      </p:sp>
      <p:sp>
        <p:nvSpPr>
          <p:cNvPr id="4" name="TextBox 3">
            <a:extLst>
              <a:ext uri="{FF2B5EF4-FFF2-40B4-BE49-F238E27FC236}">
                <a16:creationId xmlns:a16="http://schemas.microsoft.com/office/drawing/2014/main" id="{51D408F2-9923-E362-FAF9-BB23E0E42D81}"/>
              </a:ext>
            </a:extLst>
          </p:cNvPr>
          <p:cNvSpPr txBox="1"/>
          <p:nvPr/>
        </p:nvSpPr>
        <p:spPr>
          <a:xfrm>
            <a:off x="327349" y="133090"/>
            <a:ext cx="11026451" cy="769441"/>
          </a:xfrm>
          <a:prstGeom prst="rect">
            <a:avLst/>
          </a:prstGeom>
          <a:noFill/>
        </p:spPr>
        <p:txBody>
          <a:bodyPr wrap="square">
            <a:spAutoFit/>
          </a:bodyPr>
          <a:lstStyle/>
          <a:p>
            <a:r>
              <a:rPr lang="en-US" sz="4400" b="0">
                <a:latin typeface="Times New Roman" panose="02020603050405020304" pitchFamily="18" charset="0"/>
                <a:cs typeface="Times New Roman" pitchFamily="18" charset="0"/>
              </a:rPr>
              <a:t>         </a:t>
            </a:r>
            <a:endParaRPr lang="en-GH" sz="4200" b="1"/>
          </a:p>
        </p:txBody>
      </p:sp>
      <p:sp>
        <p:nvSpPr>
          <p:cNvPr id="10" name="TextBox 9">
            <a:extLst>
              <a:ext uri="{FF2B5EF4-FFF2-40B4-BE49-F238E27FC236}">
                <a16:creationId xmlns:a16="http://schemas.microsoft.com/office/drawing/2014/main" id="{9DA28399-5237-396C-C3F4-417DE1D727F8}"/>
              </a:ext>
            </a:extLst>
          </p:cNvPr>
          <p:cNvSpPr txBox="1"/>
          <p:nvPr/>
        </p:nvSpPr>
        <p:spPr>
          <a:xfrm>
            <a:off x="541568" y="1589134"/>
            <a:ext cx="10683095" cy="5201424"/>
          </a:xfrm>
          <a:prstGeom prst="rect">
            <a:avLst/>
          </a:prstGeom>
          <a:noFill/>
        </p:spPr>
        <p:txBody>
          <a:bodyPr wrap="square">
            <a:spAutoFit/>
          </a:bodyPr>
          <a:lstStyle/>
          <a:p>
            <a:pPr marL="342900" indent="-342900">
              <a:buFont typeface="Wingdings" pitchFamily="2" charset="2"/>
              <a:buChar char="q"/>
            </a:pPr>
            <a:r>
              <a:rPr lang="en-GB" sz="2800" b="0" i="0" u="none" strike="noStrike">
                <a:solidFill>
                  <a:srgbClr val="141823"/>
                </a:solidFill>
                <a:effectLst/>
                <a:latin typeface="Times New Roman" panose="02020603050405020304" pitchFamily="18" charset="0"/>
                <a:cs typeface="Times New Roman" panose="02020603050405020304" pitchFamily="18" charset="0"/>
              </a:rPr>
              <a:t>The Public Accounts Committee </a:t>
            </a:r>
            <a:r>
              <a:rPr lang="en-US" sz="2800" b="0" i="0" u="none" strike="noStrike">
                <a:solidFill>
                  <a:srgbClr val="141823"/>
                </a:solidFill>
                <a:effectLst/>
                <a:latin typeface="Times New Roman" panose="02020603050405020304" pitchFamily="18" charset="0"/>
                <a:cs typeface="Times New Roman" panose="02020603050405020304" pitchFamily="18" charset="0"/>
              </a:rPr>
              <a:t>established under article 103 of the Constitution of Ghana </a:t>
            </a:r>
            <a:r>
              <a:rPr lang="en-GB" sz="2800" b="0" i="0" u="none" strike="noStrike">
                <a:solidFill>
                  <a:srgbClr val="141823"/>
                </a:solidFill>
                <a:effectLst/>
                <a:latin typeface="Times New Roman" panose="02020603050405020304" pitchFamily="18" charset="0"/>
                <a:cs typeface="Times New Roman" panose="02020603050405020304" pitchFamily="18" charset="0"/>
              </a:rPr>
              <a:t>shall consist of not more than twenty-five</a:t>
            </a:r>
            <a:r>
              <a:rPr lang="en-US" sz="2800" b="0" i="0" u="none" strike="noStrike">
                <a:solidFill>
                  <a:srgbClr val="141823"/>
                </a:solidFill>
                <a:effectLst/>
                <a:latin typeface="Times New Roman" panose="02020603050405020304" pitchFamily="18" charset="0"/>
                <a:cs typeface="Times New Roman" panose="02020603050405020304" pitchFamily="18" charset="0"/>
              </a:rPr>
              <a:t> (25)</a:t>
            </a:r>
            <a:r>
              <a:rPr lang="en-GB" sz="2800" b="0" i="0" u="none" strike="noStrike">
                <a:solidFill>
                  <a:srgbClr val="141823"/>
                </a:solidFill>
                <a:effectLst/>
                <a:latin typeface="Times New Roman" panose="02020603050405020304" pitchFamily="18" charset="0"/>
                <a:cs typeface="Times New Roman" panose="02020603050405020304" pitchFamily="18" charset="0"/>
              </a:rPr>
              <a:t> Members under the Chairmanship of a Member who does not belong to the party which controls the Executive branch of Government</a:t>
            </a:r>
            <a:r>
              <a:rPr lang="en-US" sz="2800">
                <a:solidFill>
                  <a:srgbClr val="141823"/>
                </a:solidFill>
                <a:latin typeface="Times New Roman" panose="02020603050405020304" pitchFamily="18" charset="0"/>
                <a:cs typeface="Times New Roman" panose="02020603050405020304" pitchFamily="18" charset="0"/>
              </a:rPr>
              <a:t>.</a:t>
            </a:r>
          </a:p>
          <a:p>
            <a:pPr marL="342900" indent="-342900">
              <a:buFont typeface="Wingdings" pitchFamily="2" charset="2"/>
              <a:buChar char="q"/>
            </a:pPr>
            <a:endParaRPr lang="en-US" sz="2800">
              <a:solidFill>
                <a:srgbClr val="141823"/>
              </a:solidFill>
              <a:latin typeface="Times New Roman" panose="02020603050405020304" pitchFamily="18" charset="0"/>
              <a:cs typeface="Times New Roman" panose="02020603050405020304" pitchFamily="18" charset="0"/>
            </a:endParaRPr>
          </a:p>
          <a:p>
            <a:pPr marL="342900" indent="-342900">
              <a:buFont typeface="Wingdings" pitchFamily="2" charset="2"/>
              <a:buChar char="q"/>
            </a:pPr>
            <a:r>
              <a:rPr lang="en-GB" sz="2800" b="0" i="0" u="none" strike="noStrike">
                <a:solidFill>
                  <a:srgbClr val="141823"/>
                </a:solidFill>
                <a:effectLst/>
                <a:latin typeface="Times New Roman" panose="02020603050405020304" pitchFamily="18" charset="0"/>
                <a:cs typeface="Times New Roman" panose="02020603050405020304" pitchFamily="18" charset="0"/>
              </a:rPr>
              <a:t>The Public Accounts Committee </a:t>
            </a:r>
            <a:r>
              <a:rPr lang="en-GB" sz="2800" b="1" i="1" u="none" strike="noStrike">
                <a:solidFill>
                  <a:srgbClr val="141823"/>
                </a:solidFill>
                <a:effectLst/>
                <a:latin typeface="Times New Roman" panose="02020603050405020304" pitchFamily="18" charset="0"/>
                <a:cs typeface="Times New Roman" panose="02020603050405020304" pitchFamily="18" charset="0"/>
              </a:rPr>
              <a:t>shall be assigned the</a:t>
            </a:r>
            <a:r>
              <a:rPr lang="en-GB" sz="2800" b="0" i="0" u="none" strike="noStrike">
                <a:solidFill>
                  <a:srgbClr val="141823"/>
                </a:solidFill>
                <a:effectLst/>
                <a:latin typeface="Times New Roman" panose="02020603050405020304" pitchFamily="18" charset="0"/>
                <a:cs typeface="Times New Roman" panose="02020603050405020304" pitchFamily="18" charset="0"/>
              </a:rPr>
              <a:t> </a:t>
            </a:r>
            <a:r>
              <a:rPr lang="en-GB" sz="2800" b="1" i="1" u="none" strike="noStrike">
                <a:solidFill>
                  <a:srgbClr val="141823"/>
                </a:solidFill>
                <a:effectLst/>
                <a:latin typeface="Times New Roman" panose="02020603050405020304" pitchFamily="18" charset="0"/>
                <a:cs typeface="Times New Roman" panose="02020603050405020304" pitchFamily="18" charset="0"/>
              </a:rPr>
              <a:t>examination of the audited accounts</a:t>
            </a:r>
            <a:r>
              <a:rPr lang="en-GB" sz="2800" b="0" i="0" u="none" strike="noStrike">
                <a:solidFill>
                  <a:srgbClr val="141823"/>
                </a:solidFill>
                <a:effectLst/>
                <a:latin typeface="Times New Roman" panose="02020603050405020304" pitchFamily="18" charset="0"/>
                <a:cs typeface="Times New Roman" panose="02020603050405020304" pitchFamily="18" charset="0"/>
              </a:rPr>
              <a:t> showing the appropriation of the sums granted by Parliament to meet the public expenditure of the Government and of such other accounts laid before Parliament.</a:t>
            </a:r>
            <a:endParaRPr lang="en-US" sz="2800" b="0" i="0" u="none" strike="noStrike">
              <a:solidFill>
                <a:srgbClr val="141823"/>
              </a:solidFill>
              <a:effectLst/>
              <a:latin typeface="Times New Roman" panose="02020603050405020304" pitchFamily="18" charset="0"/>
              <a:cs typeface="Times New Roman" panose="02020603050405020304" pitchFamily="18" charset="0"/>
            </a:endParaRPr>
          </a:p>
          <a:p>
            <a:pPr marL="342900" indent="-342900">
              <a:buFont typeface="Wingdings" pitchFamily="2" charset="2"/>
              <a:buChar char="q"/>
            </a:pPr>
            <a:endParaRPr lang="en-US" sz="2800" b="0" i="0" u="none" strike="noStrike">
              <a:solidFill>
                <a:srgbClr val="141823"/>
              </a:solidFill>
              <a:effectLst/>
              <a:latin typeface="Times New Roman" panose="02020603050405020304" pitchFamily="18" charset="0"/>
              <a:cs typeface="Times New Roman" panose="02020603050405020304" pitchFamily="18" charset="0"/>
            </a:endParaRPr>
          </a:p>
          <a:p>
            <a:pPr marL="342900" indent="-342900">
              <a:buFont typeface="Wingdings" pitchFamily="2" charset="2"/>
              <a:buChar char="q"/>
            </a:pPr>
            <a:r>
              <a:rPr lang="en-GB" sz="2800" b="0" i="0" u="none" strike="noStrike">
                <a:solidFill>
                  <a:srgbClr val="141823"/>
                </a:solidFill>
                <a:effectLst/>
                <a:latin typeface="Times New Roman" panose="02020603050405020304" pitchFamily="18" charset="0"/>
                <a:cs typeface="Times New Roman" panose="02020603050405020304" pitchFamily="18" charset="0"/>
              </a:rPr>
              <a:t>The Committee shall report to the House at least twice in a year. </a:t>
            </a:r>
            <a:br>
              <a:rPr lang="en-GB" sz="2400">
                <a:latin typeface="Times New Roman" panose="02020603050405020304" pitchFamily="18" charset="0"/>
                <a:cs typeface="Times New Roman" panose="02020603050405020304" pitchFamily="18" charset="0"/>
              </a:rPr>
            </a:br>
            <a:endParaRPr lang="en-GH" sz="2400">
              <a:latin typeface="Times New Roman" panose="02020603050405020304" pitchFamily="18" charset="0"/>
              <a:cs typeface="Times New Roman" panose="02020603050405020304" pitchFamily="18" charset="0"/>
            </a:endParaRPr>
          </a:p>
        </p:txBody>
      </p:sp>
      <p:pic>
        <p:nvPicPr>
          <p:cNvPr id="16" name="Picture 15">
            <a:extLst>
              <a:ext uri="{FF2B5EF4-FFF2-40B4-BE49-F238E27FC236}">
                <a16:creationId xmlns:a16="http://schemas.microsoft.com/office/drawing/2014/main" id="{5D0C5F0E-8890-1E70-57BC-1E0D74F1BC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349" y="295115"/>
            <a:ext cx="1015041" cy="92437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B8EF40AC-0113-7E9D-4193-E1DA7572A6A2}"/>
              </a:ext>
            </a:extLst>
          </p:cNvPr>
          <p:cNvSpPr txBox="1"/>
          <p:nvPr/>
        </p:nvSpPr>
        <p:spPr>
          <a:xfrm>
            <a:off x="1342066" y="674251"/>
            <a:ext cx="9019872" cy="615553"/>
          </a:xfrm>
          <a:prstGeom prst="rect">
            <a:avLst/>
          </a:prstGeom>
          <a:noFill/>
        </p:spPr>
        <p:txBody>
          <a:bodyPr wrap="square">
            <a:spAutoFit/>
          </a:bodyPr>
          <a:lstStyle/>
          <a:p>
            <a:r>
              <a:rPr lang="en-US" sz="3400" b="1">
                <a:latin typeface="Times New Roman" panose="02020603050405020304" pitchFamily="18" charset="0"/>
                <a:cs typeface="Times New Roman" pitchFamily="18" charset="0"/>
              </a:rPr>
              <a:t>Mandate of Public Accounts Committee-Ghana</a:t>
            </a:r>
            <a:endParaRPr lang="en-GH" sz="3400"/>
          </a:p>
        </p:txBody>
      </p:sp>
      <p:sp>
        <p:nvSpPr>
          <p:cNvPr id="3" name="Date Placeholder 2">
            <a:extLst>
              <a:ext uri="{FF2B5EF4-FFF2-40B4-BE49-F238E27FC236}">
                <a16:creationId xmlns:a16="http://schemas.microsoft.com/office/drawing/2014/main" id="{B0BD7C32-D1F5-705B-A4D6-998029913A68}"/>
              </a:ext>
            </a:extLst>
          </p:cNvPr>
          <p:cNvSpPr>
            <a:spLocks noGrp="1"/>
          </p:cNvSpPr>
          <p:nvPr>
            <p:ph type="dt" sz="half" idx="10"/>
          </p:nvPr>
        </p:nvSpPr>
        <p:spPr/>
        <p:txBody>
          <a:bodyPr/>
          <a:lstStyle/>
          <a:p>
            <a:fld id="{0F72A5A7-C415-4BB0-9190-42F8914F193A}" type="datetime8">
              <a:rPr lang="en-GH" smtClean="0"/>
              <a:t>24/10/2022 5:59 PM</a:t>
            </a:fld>
            <a:endParaRPr lang="en-GH"/>
          </a:p>
        </p:txBody>
      </p:sp>
      <p:sp>
        <p:nvSpPr>
          <p:cNvPr id="12" name="Slide Number Placeholder 11">
            <a:extLst>
              <a:ext uri="{FF2B5EF4-FFF2-40B4-BE49-F238E27FC236}">
                <a16:creationId xmlns:a16="http://schemas.microsoft.com/office/drawing/2014/main" id="{151E1BD3-4E87-D880-DA09-71AE35D5AE5B}"/>
              </a:ext>
            </a:extLst>
          </p:cNvPr>
          <p:cNvSpPr>
            <a:spLocks noGrp="1"/>
          </p:cNvSpPr>
          <p:nvPr>
            <p:ph type="sldNum" sz="quarter" idx="12"/>
          </p:nvPr>
        </p:nvSpPr>
        <p:spPr/>
        <p:txBody>
          <a:bodyPr/>
          <a:lstStyle/>
          <a:p>
            <a:fld id="{C93F927C-8733-124D-8548-BC952EA87BC8}" type="slidenum">
              <a:rPr lang="en-GH" smtClean="0"/>
              <a:t>12</a:t>
            </a:fld>
            <a:endParaRPr lang="en-GH"/>
          </a:p>
        </p:txBody>
      </p:sp>
      <p:sp>
        <p:nvSpPr>
          <p:cNvPr id="18" name="Footer Placeholder 17">
            <a:extLst>
              <a:ext uri="{FF2B5EF4-FFF2-40B4-BE49-F238E27FC236}">
                <a16:creationId xmlns:a16="http://schemas.microsoft.com/office/drawing/2014/main" id="{4A6CB96C-1BF6-1BC3-023A-D9DAB46769C3}"/>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1020641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48DCD-0EE3-FC9D-A482-9C7C25A9F748}"/>
              </a:ext>
            </a:extLst>
          </p:cNvPr>
          <p:cNvSpPr>
            <a:spLocks noGrp="1"/>
          </p:cNvSpPr>
          <p:nvPr>
            <p:ph type="title"/>
          </p:nvPr>
        </p:nvSpPr>
        <p:spPr/>
        <p:txBody>
          <a:bodyPr/>
          <a:lstStyle/>
          <a:p>
            <a:r>
              <a:rPr lang="en-US" sz="4400" b="1">
                <a:latin typeface="Times New Roman" panose="02020603050405020304" pitchFamily="18" charset="0"/>
                <a:cs typeface="Times New Roman" pitchFamily="18" charset="0"/>
              </a:rPr>
              <a:t>     </a:t>
            </a:r>
            <a:r>
              <a:rPr lang="en-US" sz="3300" b="1">
                <a:latin typeface="Times New Roman" panose="02020603050405020304" pitchFamily="18" charset="0"/>
                <a:cs typeface="Times New Roman" pitchFamily="18" charset="0"/>
              </a:rPr>
              <a:t>Mandate of Public Accounts Committee-Zambia</a:t>
            </a:r>
            <a:endParaRPr lang="en-GH" sz="3300"/>
          </a:p>
        </p:txBody>
      </p:sp>
      <p:sp>
        <p:nvSpPr>
          <p:cNvPr id="3" name="Content Placeholder 2">
            <a:extLst>
              <a:ext uri="{FF2B5EF4-FFF2-40B4-BE49-F238E27FC236}">
                <a16:creationId xmlns:a16="http://schemas.microsoft.com/office/drawing/2014/main" id="{E7E78FDD-8726-3CCC-3D58-04D91B7071A1}"/>
              </a:ext>
            </a:extLst>
          </p:cNvPr>
          <p:cNvSpPr>
            <a:spLocks noGrp="1"/>
          </p:cNvSpPr>
          <p:nvPr>
            <p:ph idx="1"/>
          </p:nvPr>
        </p:nvSpPr>
        <p:spPr/>
        <p:txBody>
          <a:bodyPr>
            <a:noAutofit/>
          </a:bodyPr>
          <a:lstStyle/>
          <a:p>
            <a:pPr algn="just">
              <a:buFont typeface="Wingdings" pitchFamily="2" charset="2"/>
              <a:buChar char="q"/>
            </a:pPr>
            <a:r>
              <a:rPr lang="en-US" sz="2400" b="0" i="0" u="none" strike="noStrike">
                <a:solidFill>
                  <a:srgbClr val="141823"/>
                </a:solidFill>
                <a:effectLst/>
                <a:latin typeface="Times New Roman" panose="02020603050405020304" pitchFamily="18" charset="0"/>
                <a:cs typeface="Times New Roman" panose="02020603050405020304" pitchFamily="18" charset="0"/>
              </a:rPr>
              <a:t>The PAC is one of parliamentary committees established under Order 192 of the Standing Orders of the Parliament of Zambia.</a:t>
            </a:r>
          </a:p>
          <a:p>
            <a:pPr algn="just">
              <a:buFont typeface="Wingdings" pitchFamily="2" charset="2"/>
              <a:buChar char="q"/>
            </a:pPr>
            <a:r>
              <a:rPr lang="en-GB" sz="2400">
                <a:latin typeface="Times New Roman" panose="02020603050405020304" pitchFamily="18" charset="0"/>
                <a:cs typeface="Times New Roman" panose="02020603050405020304" pitchFamily="18" charset="0"/>
              </a:rPr>
              <a:t>There is established the Public Accounts Committee, as a general purposes committee, appointed by the Standing Orders Committee.</a:t>
            </a:r>
            <a:endParaRPr lang="en-US" sz="2400">
              <a:latin typeface="Times New Roman" panose="02020603050405020304" pitchFamily="18" charset="0"/>
              <a:cs typeface="Times New Roman" panose="02020603050405020304" pitchFamily="18" charset="0"/>
            </a:endParaRPr>
          </a:p>
          <a:p>
            <a:pPr algn="just">
              <a:buFont typeface="Wingdings" pitchFamily="2" charset="2"/>
              <a:buChar char="q"/>
            </a:pPr>
            <a:r>
              <a:rPr lang="en-GB" sz="2400">
                <a:latin typeface="Times New Roman" panose="02020603050405020304" pitchFamily="18" charset="0"/>
                <a:cs typeface="Times New Roman" panose="02020603050405020304" pitchFamily="18" charset="0"/>
              </a:rPr>
              <a:t>The Chairperson of the Committee shall not be a member of the political party in government.</a:t>
            </a:r>
            <a:endParaRPr lang="en-US" sz="2400">
              <a:latin typeface="Times New Roman" panose="02020603050405020304" pitchFamily="18" charset="0"/>
              <a:cs typeface="Times New Roman" panose="02020603050405020304" pitchFamily="18" charset="0"/>
            </a:endParaRPr>
          </a:p>
          <a:p>
            <a:pPr algn="just">
              <a:buFont typeface="Wingdings" pitchFamily="2" charset="2"/>
              <a:buChar char="q"/>
            </a:pPr>
            <a:r>
              <a:rPr lang="en-GB" sz="2400">
                <a:latin typeface="Times New Roman" panose="02020603050405020304" pitchFamily="18" charset="0"/>
                <a:cs typeface="Times New Roman" panose="02020603050405020304" pitchFamily="18" charset="0"/>
              </a:rPr>
              <a:t>The committee </a:t>
            </a:r>
            <a:r>
              <a:rPr lang="en-GB" sz="2400" b="1" i="1">
                <a:latin typeface="Times New Roman" panose="02020603050405020304" pitchFamily="18" charset="0"/>
                <a:cs typeface="Times New Roman" panose="02020603050405020304" pitchFamily="18" charset="0"/>
              </a:rPr>
              <a:t>shall examine</a:t>
            </a:r>
            <a:r>
              <a:rPr lang="en-GB" sz="2400">
                <a:latin typeface="Times New Roman" panose="02020603050405020304" pitchFamily="18" charset="0"/>
                <a:cs typeface="Times New Roman" panose="02020603050405020304" pitchFamily="18" charset="0"/>
              </a:rPr>
              <a:t> </a:t>
            </a:r>
            <a:r>
              <a:rPr lang="en-GB" sz="2400" b="1" i="1">
                <a:latin typeface="Times New Roman" panose="02020603050405020304" pitchFamily="18" charset="0"/>
                <a:cs typeface="Times New Roman" panose="02020603050405020304" pitchFamily="18" charset="0"/>
              </a:rPr>
              <a:t>the accounts</a:t>
            </a:r>
            <a:r>
              <a:rPr lang="en-GB" sz="2400">
                <a:latin typeface="Times New Roman" panose="02020603050405020304" pitchFamily="18" charset="0"/>
                <a:cs typeface="Times New Roman" panose="02020603050405020304" pitchFamily="18" charset="0"/>
              </a:rPr>
              <a:t> showing the appropriation of sums granted by the Assembly to meet the public expenditure, the </a:t>
            </a:r>
            <a:r>
              <a:rPr lang="en-GB" sz="2400" b="1" i="1">
                <a:latin typeface="Times New Roman" panose="02020603050405020304" pitchFamily="18" charset="0"/>
                <a:cs typeface="Times New Roman" panose="02020603050405020304" pitchFamily="18" charset="0"/>
              </a:rPr>
              <a:t>Report</a:t>
            </a:r>
            <a:r>
              <a:rPr lang="en-GB" sz="2400">
                <a:latin typeface="Times New Roman" panose="02020603050405020304" pitchFamily="18" charset="0"/>
                <a:cs typeface="Times New Roman" panose="02020603050405020304" pitchFamily="18" charset="0"/>
              </a:rPr>
              <a:t> of the Auditor-General on the accounts and such other accounts.</a:t>
            </a:r>
            <a:endParaRPr lang="en-US" sz="2400">
              <a:latin typeface="Times New Roman" panose="02020603050405020304" pitchFamily="18" charset="0"/>
              <a:cs typeface="Times New Roman" panose="02020603050405020304" pitchFamily="18" charset="0"/>
            </a:endParaRPr>
          </a:p>
          <a:p>
            <a:pPr algn="just">
              <a:buFont typeface="Wingdings" pitchFamily="2" charset="2"/>
              <a:buChar char="q"/>
            </a:pPr>
            <a:r>
              <a:rPr lang="en-GB" sz="2400">
                <a:latin typeface="Times New Roman" panose="02020603050405020304" pitchFamily="18" charset="0"/>
                <a:cs typeface="Times New Roman" panose="02020603050405020304" pitchFamily="18" charset="0"/>
              </a:rPr>
              <a:t>The committee shall consider Estimates of Expenditure of ministries and departments, as may be referred to the Committee by the Speaker.</a:t>
            </a:r>
          </a:p>
        </p:txBody>
      </p:sp>
      <p:pic>
        <p:nvPicPr>
          <p:cNvPr id="5" name="Picture 4">
            <a:extLst>
              <a:ext uri="{FF2B5EF4-FFF2-40B4-BE49-F238E27FC236}">
                <a16:creationId xmlns:a16="http://schemas.microsoft.com/office/drawing/2014/main" id="{5737E0C9-6DBF-0D8B-DD17-FD0B0F6AE8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79" y="365125"/>
            <a:ext cx="1015041" cy="81158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5">
            <a:extLst>
              <a:ext uri="{FF2B5EF4-FFF2-40B4-BE49-F238E27FC236}">
                <a16:creationId xmlns:a16="http://schemas.microsoft.com/office/drawing/2014/main" id="{416435FD-41C1-CF6A-3D41-7CDDE788DDEA}"/>
              </a:ext>
            </a:extLst>
          </p:cNvPr>
          <p:cNvPicPr>
            <a:picLocks noChangeAspect="1"/>
          </p:cNvPicPr>
          <p:nvPr/>
        </p:nvPicPr>
        <p:blipFill>
          <a:blip r:embed="rId3"/>
          <a:stretch>
            <a:fillRect/>
          </a:stretch>
        </p:blipFill>
        <p:spPr>
          <a:xfrm>
            <a:off x="10433579" y="583991"/>
            <a:ext cx="920221" cy="887830"/>
          </a:xfrm>
          <a:prstGeom prst="rect">
            <a:avLst/>
          </a:prstGeom>
        </p:spPr>
      </p:pic>
      <p:sp>
        <p:nvSpPr>
          <p:cNvPr id="7" name="Date Placeholder 6">
            <a:extLst>
              <a:ext uri="{FF2B5EF4-FFF2-40B4-BE49-F238E27FC236}">
                <a16:creationId xmlns:a16="http://schemas.microsoft.com/office/drawing/2014/main" id="{3D84A60E-C84E-3213-7B5B-EDB57185E1B5}"/>
              </a:ext>
            </a:extLst>
          </p:cNvPr>
          <p:cNvSpPr>
            <a:spLocks noGrp="1"/>
          </p:cNvSpPr>
          <p:nvPr>
            <p:ph type="dt" sz="half" idx="10"/>
          </p:nvPr>
        </p:nvSpPr>
        <p:spPr/>
        <p:txBody>
          <a:bodyPr/>
          <a:lstStyle/>
          <a:p>
            <a:fld id="{9C5E761B-420D-4DDC-8311-759350977C61}" type="datetime8">
              <a:rPr lang="en-GH" smtClean="0"/>
              <a:t>24/10/2022 5:59 PM</a:t>
            </a:fld>
            <a:endParaRPr lang="en-GH"/>
          </a:p>
        </p:txBody>
      </p:sp>
      <p:sp>
        <p:nvSpPr>
          <p:cNvPr id="8" name="Slide Number Placeholder 7">
            <a:extLst>
              <a:ext uri="{FF2B5EF4-FFF2-40B4-BE49-F238E27FC236}">
                <a16:creationId xmlns:a16="http://schemas.microsoft.com/office/drawing/2014/main" id="{4430AD9D-ECE7-2EB1-BF75-06A040B17E79}"/>
              </a:ext>
            </a:extLst>
          </p:cNvPr>
          <p:cNvSpPr>
            <a:spLocks noGrp="1"/>
          </p:cNvSpPr>
          <p:nvPr>
            <p:ph type="sldNum" sz="quarter" idx="12"/>
          </p:nvPr>
        </p:nvSpPr>
        <p:spPr/>
        <p:txBody>
          <a:bodyPr/>
          <a:lstStyle/>
          <a:p>
            <a:fld id="{C93F927C-8733-124D-8548-BC952EA87BC8}" type="slidenum">
              <a:rPr lang="en-GH" smtClean="0"/>
              <a:t>13</a:t>
            </a:fld>
            <a:endParaRPr lang="en-GH"/>
          </a:p>
        </p:txBody>
      </p:sp>
      <p:sp>
        <p:nvSpPr>
          <p:cNvPr id="4" name="Footer Placeholder 3">
            <a:extLst>
              <a:ext uri="{FF2B5EF4-FFF2-40B4-BE49-F238E27FC236}">
                <a16:creationId xmlns:a16="http://schemas.microsoft.com/office/drawing/2014/main" id="{D5184EC7-6F36-8517-314C-3B2C2D41FE57}"/>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29915293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6C41-168A-996E-298A-5AA8C482F9A8}"/>
              </a:ext>
            </a:extLst>
          </p:cNvPr>
          <p:cNvSpPr>
            <a:spLocks noGrp="1"/>
          </p:cNvSpPr>
          <p:nvPr>
            <p:ph type="title"/>
          </p:nvPr>
        </p:nvSpPr>
        <p:spPr/>
        <p:txBody>
          <a:bodyPr>
            <a:normAutofit/>
          </a:bodyPr>
          <a:lstStyle/>
          <a:p>
            <a:r>
              <a:rPr lang="en-US" sz="4800" b="1">
                <a:latin typeface="Times New Roman" panose="02020603050405020304" pitchFamily="18" charset="0"/>
                <a:cs typeface="Times New Roman" pitchFamily="18" charset="0"/>
              </a:rPr>
              <a:t>    </a:t>
            </a:r>
            <a:r>
              <a:rPr lang="en-US" sz="3500" b="1">
                <a:latin typeface="Times New Roman" panose="02020603050405020304" pitchFamily="18" charset="0"/>
                <a:cs typeface="Times New Roman" pitchFamily="18" charset="0"/>
              </a:rPr>
              <a:t>Mandate of Public Accounts Committee-Kenya</a:t>
            </a:r>
            <a:endParaRPr lang="en-GH" sz="3500"/>
          </a:p>
        </p:txBody>
      </p:sp>
      <p:sp>
        <p:nvSpPr>
          <p:cNvPr id="3" name="Content Placeholder 2">
            <a:extLst>
              <a:ext uri="{FF2B5EF4-FFF2-40B4-BE49-F238E27FC236}">
                <a16:creationId xmlns:a16="http://schemas.microsoft.com/office/drawing/2014/main" id="{75EC6EBA-6DC4-1C98-F3ED-D7958D335299}"/>
              </a:ext>
            </a:extLst>
          </p:cNvPr>
          <p:cNvSpPr>
            <a:spLocks noGrp="1"/>
          </p:cNvSpPr>
          <p:nvPr>
            <p:ph idx="1"/>
          </p:nvPr>
        </p:nvSpPr>
        <p:spPr/>
        <p:txBody>
          <a:bodyPr>
            <a:noAutofit/>
          </a:bodyPr>
          <a:lstStyle/>
          <a:p>
            <a:pPr algn="just">
              <a:buFont typeface="Wingdings" pitchFamily="2" charset="2"/>
              <a:buChar char="q"/>
            </a:pPr>
            <a:r>
              <a:rPr lang="en-US" sz="2600" b="0" i="0" u="none" strike="noStrike">
                <a:solidFill>
                  <a:srgbClr val="141823"/>
                </a:solidFill>
                <a:effectLst/>
                <a:latin typeface="Times New Roman" panose="02020603050405020304" pitchFamily="18" charset="0"/>
                <a:cs typeface="Times New Roman" panose="02020603050405020304" pitchFamily="18" charset="0"/>
              </a:rPr>
              <a:t>The PAC is one of parliamentary committees established under Order 205 of the Standing Orders of the Parliament of Kenya.</a:t>
            </a:r>
          </a:p>
          <a:p>
            <a:pPr algn="just">
              <a:buFont typeface="Wingdings" pitchFamily="2" charset="2"/>
              <a:buChar char="q"/>
            </a:pPr>
            <a:r>
              <a:rPr lang="en-GB" sz="2600">
                <a:latin typeface="Times New Roman" panose="02020603050405020304" pitchFamily="18" charset="0"/>
                <a:cs typeface="Times New Roman" panose="02020603050405020304" pitchFamily="18" charset="0"/>
              </a:rPr>
              <a:t>The Public Accounts Committee </a:t>
            </a:r>
            <a:r>
              <a:rPr lang="en-GB" sz="2600" b="1" i="1">
                <a:latin typeface="Times New Roman" panose="02020603050405020304" pitchFamily="18" charset="0"/>
                <a:cs typeface="Times New Roman" panose="02020603050405020304" pitchFamily="18" charset="0"/>
              </a:rPr>
              <a:t>shall be responsible for the</a:t>
            </a:r>
            <a:r>
              <a:rPr lang="en-GB" sz="2600">
                <a:latin typeface="Times New Roman" panose="02020603050405020304" pitchFamily="18" charset="0"/>
                <a:cs typeface="Times New Roman" panose="02020603050405020304" pitchFamily="18" charset="0"/>
              </a:rPr>
              <a:t> </a:t>
            </a:r>
            <a:r>
              <a:rPr lang="en-GB" sz="2600" b="1" i="1">
                <a:latin typeface="Times New Roman" panose="02020603050405020304" pitchFamily="18" charset="0"/>
                <a:cs typeface="Times New Roman" panose="02020603050405020304" pitchFamily="18" charset="0"/>
              </a:rPr>
              <a:t>examination of the accounts</a:t>
            </a:r>
            <a:r>
              <a:rPr lang="en-GB" sz="2600">
                <a:latin typeface="Times New Roman" panose="02020603050405020304" pitchFamily="18" charset="0"/>
                <a:cs typeface="Times New Roman" panose="02020603050405020304" pitchFamily="18" charset="0"/>
              </a:rPr>
              <a:t> showing the appropriations of the sum voted by the House to meet the public expenditure and of such other accounts laid before the House as the Committee may think fit.</a:t>
            </a:r>
            <a:endParaRPr lang="en-US" sz="2600">
              <a:latin typeface="Times New Roman" panose="02020603050405020304" pitchFamily="18" charset="0"/>
              <a:cs typeface="Times New Roman" panose="02020603050405020304" pitchFamily="18" charset="0"/>
            </a:endParaRPr>
          </a:p>
          <a:p>
            <a:pPr algn="just">
              <a:buFont typeface="Wingdings" pitchFamily="2" charset="2"/>
              <a:buChar char="q"/>
            </a:pPr>
            <a:r>
              <a:rPr lang="en-GB" sz="2600">
                <a:latin typeface="Times New Roman" panose="02020603050405020304" pitchFamily="18" charset="0"/>
                <a:cs typeface="Times New Roman" panose="02020603050405020304" pitchFamily="18" charset="0"/>
              </a:rPr>
              <a:t>The Public Accounts Committee shall consist of a Chairperson and not more than eighteen other members.</a:t>
            </a:r>
            <a:endParaRPr lang="en-US" sz="2600">
              <a:latin typeface="Times New Roman" panose="02020603050405020304" pitchFamily="18" charset="0"/>
              <a:cs typeface="Times New Roman" panose="02020603050405020304" pitchFamily="18" charset="0"/>
            </a:endParaRPr>
          </a:p>
          <a:p>
            <a:pPr algn="just">
              <a:buFont typeface="Wingdings" pitchFamily="2" charset="2"/>
              <a:buChar char="q"/>
            </a:pPr>
            <a:r>
              <a:rPr lang="en-GB" sz="2600">
                <a:latin typeface="Times New Roman" panose="02020603050405020304" pitchFamily="18" charset="0"/>
                <a:cs typeface="Times New Roman" panose="02020603050405020304" pitchFamily="18" charset="0"/>
              </a:rPr>
              <a:t>In the Membership of the Public Accounts Committee, parties other than parliamentary parties forming the national government shall have a majority of one</a:t>
            </a:r>
            <a:r>
              <a:rPr lang="en-US" sz="2600">
                <a:latin typeface="Times New Roman" panose="02020603050405020304" pitchFamily="18" charset="0"/>
                <a:cs typeface="Times New Roman" panose="02020603050405020304" pitchFamily="18" charset="0"/>
              </a:rPr>
              <a:t>.</a:t>
            </a:r>
            <a:endParaRPr lang="en-GH" sz="260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D51910E-4F60-37E7-14D7-65A556D88C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79" y="365125"/>
            <a:ext cx="1015041" cy="8115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BC41494B-F9EC-7653-4119-7838C1213C69}"/>
              </a:ext>
            </a:extLst>
          </p:cNvPr>
          <p:cNvPicPr>
            <a:picLocks noChangeAspect="1"/>
          </p:cNvPicPr>
          <p:nvPr/>
        </p:nvPicPr>
        <p:blipFill>
          <a:blip r:embed="rId3"/>
          <a:stretch>
            <a:fillRect/>
          </a:stretch>
        </p:blipFill>
        <p:spPr>
          <a:xfrm>
            <a:off x="10581745" y="365125"/>
            <a:ext cx="920221" cy="887830"/>
          </a:xfrm>
          <a:prstGeom prst="rect">
            <a:avLst/>
          </a:prstGeom>
        </p:spPr>
      </p:pic>
      <p:sp>
        <p:nvSpPr>
          <p:cNvPr id="8" name="Date Placeholder 7">
            <a:extLst>
              <a:ext uri="{FF2B5EF4-FFF2-40B4-BE49-F238E27FC236}">
                <a16:creationId xmlns:a16="http://schemas.microsoft.com/office/drawing/2014/main" id="{C88D909D-6CDC-C92B-0000-A99DA50D1B99}"/>
              </a:ext>
            </a:extLst>
          </p:cNvPr>
          <p:cNvSpPr>
            <a:spLocks noGrp="1"/>
          </p:cNvSpPr>
          <p:nvPr>
            <p:ph type="dt" sz="half" idx="10"/>
          </p:nvPr>
        </p:nvSpPr>
        <p:spPr/>
        <p:txBody>
          <a:bodyPr/>
          <a:lstStyle/>
          <a:p>
            <a:fld id="{08DB5FCE-C200-4EBC-ADD9-FC7A8B82C1B8}" type="datetime8">
              <a:rPr lang="en-GH" smtClean="0"/>
              <a:t>24/10/2022 5:59 PM</a:t>
            </a:fld>
            <a:endParaRPr lang="en-GH"/>
          </a:p>
        </p:txBody>
      </p:sp>
      <p:sp>
        <p:nvSpPr>
          <p:cNvPr id="9" name="Slide Number Placeholder 8">
            <a:extLst>
              <a:ext uri="{FF2B5EF4-FFF2-40B4-BE49-F238E27FC236}">
                <a16:creationId xmlns:a16="http://schemas.microsoft.com/office/drawing/2014/main" id="{4B5258D4-354B-41DA-1C08-ECA6055B0FA7}"/>
              </a:ext>
            </a:extLst>
          </p:cNvPr>
          <p:cNvSpPr>
            <a:spLocks noGrp="1"/>
          </p:cNvSpPr>
          <p:nvPr>
            <p:ph type="sldNum" sz="quarter" idx="12"/>
          </p:nvPr>
        </p:nvSpPr>
        <p:spPr/>
        <p:txBody>
          <a:bodyPr/>
          <a:lstStyle/>
          <a:p>
            <a:fld id="{C93F927C-8733-124D-8548-BC952EA87BC8}" type="slidenum">
              <a:rPr lang="en-GH" smtClean="0"/>
              <a:t>14</a:t>
            </a:fld>
            <a:endParaRPr lang="en-GH"/>
          </a:p>
        </p:txBody>
      </p:sp>
      <p:sp>
        <p:nvSpPr>
          <p:cNvPr id="4" name="Footer Placeholder 3">
            <a:extLst>
              <a:ext uri="{FF2B5EF4-FFF2-40B4-BE49-F238E27FC236}">
                <a16:creationId xmlns:a16="http://schemas.microsoft.com/office/drawing/2014/main" id="{1EE07F55-E4F6-0C1F-63E5-649757475032}"/>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7747242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6C41-168A-996E-298A-5AA8C482F9A8}"/>
              </a:ext>
            </a:extLst>
          </p:cNvPr>
          <p:cNvSpPr>
            <a:spLocks noGrp="1"/>
          </p:cNvSpPr>
          <p:nvPr>
            <p:ph type="title"/>
          </p:nvPr>
        </p:nvSpPr>
        <p:spPr/>
        <p:txBody>
          <a:bodyPr>
            <a:normAutofit/>
          </a:bodyPr>
          <a:lstStyle/>
          <a:p>
            <a:r>
              <a:rPr lang="en-US" sz="4800" b="1" dirty="0">
                <a:latin typeface="Times New Roman" panose="02020603050405020304" pitchFamily="18" charset="0"/>
                <a:cs typeface="Times New Roman" pitchFamily="18" charset="0"/>
              </a:rPr>
              <a:t>    </a:t>
            </a:r>
            <a:r>
              <a:rPr lang="en-US" sz="4000" b="1" dirty="0">
                <a:latin typeface="Times New Roman" panose="02020603050405020304" pitchFamily="18" charset="0"/>
                <a:cs typeface="Times New Roman" pitchFamily="18" charset="0"/>
              </a:rPr>
              <a:t>Factors Impacting Performance of PAC</a:t>
            </a:r>
            <a:r>
              <a:rPr lang="en-US" sz="4800" b="1" dirty="0">
                <a:latin typeface="Times New Roman" panose="02020603050405020304" pitchFamily="18" charset="0"/>
                <a:cs typeface="Times New Roman" pitchFamily="18" charset="0"/>
              </a:rPr>
              <a:t>s</a:t>
            </a:r>
            <a:r>
              <a:rPr lang="en-US" sz="3500" b="1" dirty="0">
                <a:latin typeface="Times New Roman" panose="02020603050405020304" pitchFamily="18" charset="0"/>
                <a:cs typeface="Times New Roman" pitchFamily="18" charset="0"/>
              </a:rPr>
              <a:t> </a:t>
            </a:r>
            <a:endParaRPr lang="en-GH" sz="3500" dirty="0"/>
          </a:p>
        </p:txBody>
      </p:sp>
      <p:sp>
        <p:nvSpPr>
          <p:cNvPr id="3" name="Content Placeholder 2">
            <a:extLst>
              <a:ext uri="{FF2B5EF4-FFF2-40B4-BE49-F238E27FC236}">
                <a16:creationId xmlns:a16="http://schemas.microsoft.com/office/drawing/2014/main" id="{75EC6EBA-6DC4-1C98-F3ED-D7958D335299}"/>
              </a:ext>
            </a:extLst>
          </p:cNvPr>
          <p:cNvSpPr>
            <a:spLocks noGrp="1"/>
          </p:cNvSpPr>
          <p:nvPr>
            <p:ph idx="1"/>
          </p:nvPr>
        </p:nvSpPr>
        <p:spPr/>
        <p:txBody>
          <a:bodyPr>
            <a:noAutofit/>
          </a:bodyPr>
          <a:lstStyle/>
          <a:p>
            <a:pPr algn="just">
              <a:buFont typeface="Wingdings" pitchFamily="2" charset="2"/>
              <a:buChar char="q"/>
            </a:pPr>
            <a:r>
              <a:rPr lang="en-US" sz="4100" dirty="0">
                <a:latin typeface="Times New Roman" panose="02020603050405020304" pitchFamily="18" charset="0"/>
                <a:cs typeface="Times New Roman" panose="02020603050405020304" pitchFamily="18" charset="0"/>
              </a:rPr>
              <a:t>There are three main factors which are needed for effective performance of Public Accounts Committees in the accountability of the use of public resources.</a:t>
            </a:r>
          </a:p>
          <a:p>
            <a:pPr lvl="1" algn="just">
              <a:buFont typeface="Wingdings" pitchFamily="2" charset="2"/>
              <a:buChar char="q"/>
            </a:pPr>
            <a:r>
              <a:rPr lang="en-US" sz="4100" dirty="0">
                <a:latin typeface="Times New Roman" panose="02020603050405020304" pitchFamily="18" charset="0"/>
                <a:cs typeface="Times New Roman" panose="02020603050405020304" pitchFamily="18" charset="0"/>
              </a:rPr>
              <a:t>Opportunity</a:t>
            </a:r>
          </a:p>
          <a:p>
            <a:pPr lvl="1" algn="just">
              <a:buFont typeface="Wingdings" pitchFamily="2" charset="2"/>
              <a:buChar char="q"/>
            </a:pPr>
            <a:r>
              <a:rPr lang="en-US" sz="4100" dirty="0">
                <a:latin typeface="Times New Roman" panose="02020603050405020304" pitchFamily="18" charset="0"/>
                <a:cs typeface="Times New Roman" panose="02020603050405020304" pitchFamily="18" charset="0"/>
              </a:rPr>
              <a:t>Capacity and </a:t>
            </a:r>
          </a:p>
          <a:p>
            <a:pPr lvl="1" algn="just">
              <a:buFont typeface="Wingdings" pitchFamily="2" charset="2"/>
              <a:buChar char="q"/>
            </a:pPr>
            <a:r>
              <a:rPr lang="en-US" sz="4100" dirty="0">
                <a:latin typeface="Times New Roman" panose="02020603050405020304" pitchFamily="18" charset="0"/>
                <a:cs typeface="Times New Roman" panose="02020603050405020304" pitchFamily="18" charset="0"/>
              </a:rPr>
              <a:t>Motivation</a:t>
            </a:r>
            <a:endParaRPr lang="en-GH" sz="41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D51910E-4F60-37E7-14D7-65A556D88C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79" y="365125"/>
            <a:ext cx="1015041" cy="8115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BC41494B-F9EC-7653-4119-7838C1213C69}"/>
              </a:ext>
            </a:extLst>
          </p:cNvPr>
          <p:cNvPicPr>
            <a:picLocks noChangeAspect="1"/>
          </p:cNvPicPr>
          <p:nvPr/>
        </p:nvPicPr>
        <p:blipFill>
          <a:blip r:embed="rId3"/>
          <a:stretch>
            <a:fillRect/>
          </a:stretch>
        </p:blipFill>
        <p:spPr>
          <a:xfrm>
            <a:off x="10581745" y="365125"/>
            <a:ext cx="920221" cy="887830"/>
          </a:xfrm>
          <a:prstGeom prst="rect">
            <a:avLst/>
          </a:prstGeom>
        </p:spPr>
      </p:pic>
      <p:sp>
        <p:nvSpPr>
          <p:cNvPr id="8" name="Date Placeholder 7">
            <a:extLst>
              <a:ext uri="{FF2B5EF4-FFF2-40B4-BE49-F238E27FC236}">
                <a16:creationId xmlns:a16="http://schemas.microsoft.com/office/drawing/2014/main" id="{C88D909D-6CDC-C92B-0000-A99DA50D1B99}"/>
              </a:ext>
            </a:extLst>
          </p:cNvPr>
          <p:cNvSpPr>
            <a:spLocks noGrp="1"/>
          </p:cNvSpPr>
          <p:nvPr>
            <p:ph type="dt" sz="half" idx="10"/>
          </p:nvPr>
        </p:nvSpPr>
        <p:spPr/>
        <p:txBody>
          <a:bodyPr/>
          <a:lstStyle/>
          <a:p>
            <a:fld id="{948185E1-81D9-40E6-A356-72E86ACADFFB}" type="datetime8">
              <a:rPr lang="en-GH" smtClean="0"/>
              <a:t>24/10/2022 5:59 PM</a:t>
            </a:fld>
            <a:endParaRPr lang="en-GH"/>
          </a:p>
        </p:txBody>
      </p:sp>
      <p:sp>
        <p:nvSpPr>
          <p:cNvPr id="9" name="Slide Number Placeholder 8">
            <a:extLst>
              <a:ext uri="{FF2B5EF4-FFF2-40B4-BE49-F238E27FC236}">
                <a16:creationId xmlns:a16="http://schemas.microsoft.com/office/drawing/2014/main" id="{4B5258D4-354B-41DA-1C08-ECA6055B0FA7}"/>
              </a:ext>
            </a:extLst>
          </p:cNvPr>
          <p:cNvSpPr>
            <a:spLocks noGrp="1"/>
          </p:cNvSpPr>
          <p:nvPr>
            <p:ph type="sldNum" sz="quarter" idx="12"/>
          </p:nvPr>
        </p:nvSpPr>
        <p:spPr/>
        <p:txBody>
          <a:bodyPr/>
          <a:lstStyle/>
          <a:p>
            <a:fld id="{C93F927C-8733-124D-8548-BC952EA87BC8}" type="slidenum">
              <a:rPr lang="en-GH" smtClean="0"/>
              <a:t>15</a:t>
            </a:fld>
            <a:endParaRPr lang="en-GH"/>
          </a:p>
        </p:txBody>
      </p:sp>
      <p:sp>
        <p:nvSpPr>
          <p:cNvPr id="4" name="Footer Placeholder 3">
            <a:extLst>
              <a:ext uri="{FF2B5EF4-FFF2-40B4-BE49-F238E27FC236}">
                <a16:creationId xmlns:a16="http://schemas.microsoft.com/office/drawing/2014/main" id="{E820EE5B-E092-272F-0168-99AD691583AE}"/>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3344994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6C41-168A-996E-298A-5AA8C482F9A8}"/>
              </a:ext>
            </a:extLst>
          </p:cNvPr>
          <p:cNvSpPr>
            <a:spLocks noGrp="1"/>
          </p:cNvSpPr>
          <p:nvPr>
            <p:ph type="title"/>
          </p:nvPr>
        </p:nvSpPr>
        <p:spPr>
          <a:xfrm>
            <a:off x="838200" y="365125"/>
            <a:ext cx="10515600" cy="1063625"/>
          </a:xfrm>
        </p:spPr>
        <p:txBody>
          <a:bodyPr>
            <a:normAutofit/>
          </a:bodyPr>
          <a:lstStyle/>
          <a:p>
            <a:r>
              <a:rPr lang="en-US" sz="4800" b="1" dirty="0">
                <a:latin typeface="Times New Roman" panose="02020603050405020304" pitchFamily="18" charset="0"/>
                <a:cs typeface="Times New Roman" pitchFamily="18" charset="0"/>
              </a:rPr>
              <a:t>    </a:t>
            </a:r>
            <a:r>
              <a:rPr lang="en-US" sz="4100" b="1" dirty="0">
                <a:latin typeface="Times New Roman" panose="02020603050405020304" pitchFamily="18" charset="0"/>
                <a:cs typeface="Times New Roman" pitchFamily="18" charset="0"/>
              </a:rPr>
              <a:t>Factors Impacting Performance of PACs</a:t>
            </a:r>
            <a:r>
              <a:rPr lang="en-US" sz="3500" b="1" dirty="0">
                <a:latin typeface="Times New Roman" panose="02020603050405020304" pitchFamily="18" charset="0"/>
                <a:cs typeface="Times New Roman" pitchFamily="18" charset="0"/>
              </a:rPr>
              <a:t> </a:t>
            </a:r>
            <a:endParaRPr lang="en-GH" sz="3500" dirty="0"/>
          </a:p>
        </p:txBody>
      </p:sp>
      <p:sp>
        <p:nvSpPr>
          <p:cNvPr id="3" name="Content Placeholder 2">
            <a:extLst>
              <a:ext uri="{FF2B5EF4-FFF2-40B4-BE49-F238E27FC236}">
                <a16:creationId xmlns:a16="http://schemas.microsoft.com/office/drawing/2014/main" id="{75EC6EBA-6DC4-1C98-F3ED-D7958D335299}"/>
              </a:ext>
            </a:extLst>
          </p:cNvPr>
          <p:cNvSpPr>
            <a:spLocks noGrp="1"/>
          </p:cNvSpPr>
          <p:nvPr>
            <p:ph idx="1"/>
          </p:nvPr>
        </p:nvSpPr>
        <p:spPr>
          <a:xfrm>
            <a:off x="838200" y="1513417"/>
            <a:ext cx="10515600" cy="4663546"/>
          </a:xfrm>
        </p:spPr>
        <p:txBody>
          <a:bodyPr>
            <a:noAutofit/>
          </a:bodyPr>
          <a:lstStyle/>
          <a:p>
            <a:pPr algn="just">
              <a:buFont typeface="Wingdings" pitchFamily="2" charset="2"/>
              <a:buChar char="q"/>
            </a:pPr>
            <a:r>
              <a:rPr lang="en-US" b="1" i="1" dirty="0">
                <a:latin typeface="Times New Roman" panose="02020603050405020304" pitchFamily="18" charset="0"/>
                <a:cs typeface="Times New Roman" panose="02020603050405020304" pitchFamily="18" charset="0"/>
              </a:rPr>
              <a:t>Opportunity</a:t>
            </a:r>
          </a:p>
          <a:p>
            <a:pPr lvl="1" algn="just">
              <a:buFont typeface="Wingdings" pitchFamily="2" charset="2"/>
              <a:buChar char="q"/>
            </a:pPr>
            <a:r>
              <a:rPr lang="en-US" sz="2200" dirty="0">
                <a:latin typeface="Times New Roman" panose="02020603050405020304" pitchFamily="18" charset="0"/>
                <a:cs typeface="Times New Roman" panose="02020603050405020304" pitchFamily="18" charset="0"/>
              </a:rPr>
              <a:t>This factor refers to the institutional context that establishes the scope of the PAC’s work and the ability to execute its oversight function. This factor is about the Committee’s legal authority, its mandate and its powers to have access to the public entities.</a:t>
            </a:r>
          </a:p>
          <a:p>
            <a:pPr lvl="1" algn="just">
              <a:buFont typeface="Wingdings" pitchFamily="2" charset="2"/>
              <a:buChar char="q"/>
            </a:pPr>
            <a:r>
              <a:rPr lang="en-US" sz="2200" dirty="0">
                <a:latin typeface="Times New Roman" panose="02020603050405020304" pitchFamily="18" charset="0"/>
                <a:cs typeface="Times New Roman" panose="02020603050405020304" pitchFamily="18" charset="0"/>
              </a:rPr>
              <a:t>The factor also refers to the Committee’s relationship with the legislative audit institution (Auditor General)</a:t>
            </a:r>
          </a:p>
          <a:p>
            <a:pPr marL="457200" lvl="1" indent="0" algn="just">
              <a:buNone/>
            </a:pPr>
            <a:r>
              <a:rPr lang="en-US" sz="2200">
                <a:latin typeface="Times New Roman" panose="02020603050405020304" pitchFamily="18" charset="0"/>
                <a:cs typeface="Times New Roman" panose="02020603050405020304" pitchFamily="18" charset="0"/>
              </a:rPr>
              <a:t>So the </a:t>
            </a:r>
            <a:r>
              <a:rPr lang="en-US" sz="2200" dirty="0">
                <a:latin typeface="Times New Roman" panose="02020603050405020304" pitchFamily="18" charset="0"/>
                <a:cs typeface="Times New Roman" panose="02020603050405020304" pitchFamily="18" charset="0"/>
              </a:rPr>
              <a:t>Public Accounts </a:t>
            </a:r>
            <a:r>
              <a:rPr lang="en-US" sz="2200">
                <a:latin typeface="Times New Roman" panose="02020603050405020304" pitchFamily="18" charset="0"/>
                <a:cs typeface="Times New Roman" panose="02020603050405020304" pitchFamily="18" charset="0"/>
              </a:rPr>
              <a:t>Committee must have the following in order to function well;</a:t>
            </a:r>
            <a:endParaRPr lang="en-US" sz="2200" dirty="0">
              <a:latin typeface="Times New Roman" panose="02020603050405020304" pitchFamily="18" charset="0"/>
              <a:cs typeface="Times New Roman" panose="02020603050405020304" pitchFamily="18" charset="0"/>
            </a:endParaRPr>
          </a:p>
          <a:p>
            <a:pPr marL="457200" lvl="1" indent="0" algn="just">
              <a:buNone/>
            </a:pPr>
            <a:r>
              <a:rPr lang="en-US" sz="2200" dirty="0">
                <a:latin typeface="Times New Roman" panose="02020603050405020304" pitchFamily="18" charset="0"/>
                <a:cs typeface="Times New Roman" panose="02020603050405020304" pitchFamily="18" charset="0"/>
              </a:rPr>
              <a:t>	(1) Legal Authority</a:t>
            </a:r>
          </a:p>
          <a:p>
            <a:pPr marL="457200" lvl="1" indent="0" algn="just">
              <a:buNone/>
            </a:pPr>
            <a:r>
              <a:rPr lang="en-US" sz="2200" dirty="0">
                <a:latin typeface="Times New Roman" panose="02020603050405020304" pitchFamily="18" charset="0"/>
                <a:cs typeface="Times New Roman" panose="02020603050405020304" pitchFamily="18" charset="0"/>
              </a:rPr>
              <a:t>	(2) Mandate</a:t>
            </a:r>
          </a:p>
          <a:p>
            <a:pPr marL="457200" lvl="1" indent="0" algn="just">
              <a:buNone/>
            </a:pPr>
            <a:r>
              <a:rPr lang="en-US" sz="2200" dirty="0">
                <a:latin typeface="Times New Roman" panose="02020603050405020304" pitchFamily="18" charset="0"/>
                <a:cs typeface="Times New Roman" panose="02020603050405020304" pitchFamily="18" charset="0"/>
              </a:rPr>
              <a:t>	(3) Right of Access</a:t>
            </a:r>
          </a:p>
          <a:p>
            <a:pPr marL="457200" lvl="1" indent="0" algn="just">
              <a:buNone/>
            </a:pPr>
            <a:r>
              <a:rPr lang="en-US" sz="2200" dirty="0">
                <a:latin typeface="Times New Roman" panose="02020603050405020304" pitchFamily="18" charset="0"/>
                <a:cs typeface="Times New Roman" panose="02020603050405020304" pitchFamily="18" charset="0"/>
              </a:rPr>
              <a:t>	(4) Relationship with the legislative auditor (Auditor </a:t>
            </a:r>
            <a:r>
              <a:rPr lang="en-US" sz="2200">
                <a:latin typeface="Times New Roman" panose="02020603050405020304" pitchFamily="18" charset="0"/>
                <a:cs typeface="Times New Roman" panose="02020603050405020304" pitchFamily="18" charset="0"/>
              </a:rPr>
              <a:t>General)</a:t>
            </a:r>
          </a:p>
          <a:p>
            <a:pPr marL="457200" lvl="1" indent="0" algn="just">
              <a:buNone/>
            </a:pPr>
            <a:r>
              <a:rPr lang="en-US" sz="2200">
                <a:latin typeface="Times New Roman" panose="02020603050405020304" pitchFamily="18" charset="0"/>
                <a:cs typeface="Times New Roman" panose="02020603050405020304" pitchFamily="18" charset="0"/>
              </a:rPr>
              <a:t>	(5) Effective Auditor General</a:t>
            </a:r>
            <a:endParaRPr lang="en-US" sz="2200" dirty="0">
              <a:latin typeface="Times New Roman" panose="02020603050405020304" pitchFamily="18" charset="0"/>
              <a:cs typeface="Times New Roman" panose="02020603050405020304" pitchFamily="18" charset="0"/>
            </a:endParaRPr>
          </a:p>
          <a:p>
            <a:pPr lvl="1" algn="just">
              <a:buFont typeface="Wingdings" pitchFamily="2" charset="2"/>
              <a:buChar char="q"/>
            </a:pPr>
            <a:endParaRPr lang="en-GH" sz="18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D51910E-4F60-37E7-14D7-65A556D88C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79" y="365125"/>
            <a:ext cx="1015041" cy="8115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BC41494B-F9EC-7653-4119-7838C1213C69}"/>
              </a:ext>
            </a:extLst>
          </p:cNvPr>
          <p:cNvPicPr>
            <a:picLocks noChangeAspect="1"/>
          </p:cNvPicPr>
          <p:nvPr/>
        </p:nvPicPr>
        <p:blipFill>
          <a:blip r:embed="rId3"/>
          <a:stretch>
            <a:fillRect/>
          </a:stretch>
        </p:blipFill>
        <p:spPr>
          <a:xfrm>
            <a:off x="10581745" y="365125"/>
            <a:ext cx="920221" cy="887830"/>
          </a:xfrm>
          <a:prstGeom prst="rect">
            <a:avLst/>
          </a:prstGeom>
        </p:spPr>
      </p:pic>
      <p:sp>
        <p:nvSpPr>
          <p:cNvPr id="8" name="Date Placeholder 7">
            <a:extLst>
              <a:ext uri="{FF2B5EF4-FFF2-40B4-BE49-F238E27FC236}">
                <a16:creationId xmlns:a16="http://schemas.microsoft.com/office/drawing/2014/main" id="{C88D909D-6CDC-C92B-0000-A99DA50D1B99}"/>
              </a:ext>
            </a:extLst>
          </p:cNvPr>
          <p:cNvSpPr>
            <a:spLocks noGrp="1"/>
          </p:cNvSpPr>
          <p:nvPr>
            <p:ph type="dt" sz="half" idx="10"/>
          </p:nvPr>
        </p:nvSpPr>
        <p:spPr/>
        <p:txBody>
          <a:bodyPr/>
          <a:lstStyle/>
          <a:p>
            <a:fld id="{2E59D90E-0B90-4637-86A0-824C2CD5A1DF}" type="datetime8">
              <a:rPr lang="en-GH" smtClean="0"/>
              <a:t>24/10/2022 5:59 PM</a:t>
            </a:fld>
            <a:endParaRPr lang="en-GH"/>
          </a:p>
        </p:txBody>
      </p:sp>
      <p:sp>
        <p:nvSpPr>
          <p:cNvPr id="9" name="Slide Number Placeholder 8">
            <a:extLst>
              <a:ext uri="{FF2B5EF4-FFF2-40B4-BE49-F238E27FC236}">
                <a16:creationId xmlns:a16="http://schemas.microsoft.com/office/drawing/2014/main" id="{4B5258D4-354B-41DA-1C08-ECA6055B0FA7}"/>
              </a:ext>
            </a:extLst>
          </p:cNvPr>
          <p:cNvSpPr>
            <a:spLocks noGrp="1"/>
          </p:cNvSpPr>
          <p:nvPr>
            <p:ph type="sldNum" sz="quarter" idx="12"/>
          </p:nvPr>
        </p:nvSpPr>
        <p:spPr/>
        <p:txBody>
          <a:bodyPr/>
          <a:lstStyle/>
          <a:p>
            <a:fld id="{C93F927C-8733-124D-8548-BC952EA87BC8}" type="slidenum">
              <a:rPr lang="en-GH" smtClean="0"/>
              <a:t>16</a:t>
            </a:fld>
            <a:endParaRPr lang="en-GH"/>
          </a:p>
        </p:txBody>
      </p:sp>
      <p:sp>
        <p:nvSpPr>
          <p:cNvPr id="4" name="Footer Placeholder 3">
            <a:extLst>
              <a:ext uri="{FF2B5EF4-FFF2-40B4-BE49-F238E27FC236}">
                <a16:creationId xmlns:a16="http://schemas.microsoft.com/office/drawing/2014/main" id="{C1AE76FF-5FA6-6A03-156A-DEDBDBF326F1}"/>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2386816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6C41-168A-996E-298A-5AA8C482F9A8}"/>
              </a:ext>
            </a:extLst>
          </p:cNvPr>
          <p:cNvSpPr>
            <a:spLocks noGrp="1"/>
          </p:cNvSpPr>
          <p:nvPr>
            <p:ph type="title"/>
          </p:nvPr>
        </p:nvSpPr>
        <p:spPr/>
        <p:txBody>
          <a:bodyPr>
            <a:normAutofit fontScale="90000"/>
          </a:bodyPr>
          <a:lstStyle/>
          <a:p>
            <a:r>
              <a:rPr lang="en-US" sz="4800" b="1" dirty="0">
                <a:latin typeface="Times New Roman" panose="02020603050405020304" pitchFamily="18" charset="0"/>
                <a:cs typeface="Times New Roman" pitchFamily="18" charset="0"/>
              </a:rPr>
              <a:t>    </a:t>
            </a:r>
            <a:r>
              <a:rPr lang="en-US" sz="4600" b="1" dirty="0">
                <a:latin typeface="Times New Roman" panose="02020603050405020304" pitchFamily="18" charset="0"/>
                <a:cs typeface="Times New Roman" pitchFamily="18" charset="0"/>
              </a:rPr>
              <a:t>Factors Impacting Performance of PAC</a:t>
            </a:r>
            <a:r>
              <a:rPr lang="en-US" sz="4800" b="1" dirty="0">
                <a:latin typeface="Times New Roman" panose="02020603050405020304" pitchFamily="18" charset="0"/>
                <a:cs typeface="Times New Roman" pitchFamily="18" charset="0"/>
              </a:rPr>
              <a:t>s</a:t>
            </a:r>
            <a:r>
              <a:rPr lang="en-US" sz="3500" b="1" dirty="0">
                <a:latin typeface="Times New Roman" panose="02020603050405020304" pitchFamily="18" charset="0"/>
                <a:cs typeface="Times New Roman" pitchFamily="18" charset="0"/>
              </a:rPr>
              <a:t> </a:t>
            </a:r>
            <a:endParaRPr lang="en-GH" sz="3500" dirty="0"/>
          </a:p>
        </p:txBody>
      </p:sp>
      <p:sp>
        <p:nvSpPr>
          <p:cNvPr id="3" name="Content Placeholder 2">
            <a:extLst>
              <a:ext uri="{FF2B5EF4-FFF2-40B4-BE49-F238E27FC236}">
                <a16:creationId xmlns:a16="http://schemas.microsoft.com/office/drawing/2014/main" id="{75EC6EBA-6DC4-1C98-F3ED-D7958D335299}"/>
              </a:ext>
            </a:extLst>
          </p:cNvPr>
          <p:cNvSpPr>
            <a:spLocks noGrp="1"/>
          </p:cNvSpPr>
          <p:nvPr>
            <p:ph idx="1"/>
          </p:nvPr>
        </p:nvSpPr>
        <p:spPr>
          <a:xfrm>
            <a:off x="838200" y="1407583"/>
            <a:ext cx="10515600" cy="4769380"/>
          </a:xfrm>
        </p:spPr>
        <p:txBody>
          <a:bodyPr>
            <a:noAutofit/>
          </a:bodyPr>
          <a:lstStyle/>
          <a:p>
            <a:pPr algn="just">
              <a:buFont typeface="Wingdings" pitchFamily="2" charset="2"/>
              <a:buChar char="q"/>
            </a:pPr>
            <a:r>
              <a:rPr lang="en-US" sz="3700" b="1" i="1">
                <a:latin typeface="Times New Roman" panose="02020603050405020304" pitchFamily="18" charset="0"/>
                <a:cs typeface="Times New Roman" panose="02020603050405020304" pitchFamily="18" charset="0"/>
              </a:rPr>
              <a:t>Capacity</a:t>
            </a:r>
          </a:p>
          <a:p>
            <a:pPr lvl="1" algn="just">
              <a:buFont typeface="Wingdings" pitchFamily="2" charset="2"/>
              <a:buChar char="q"/>
            </a:pPr>
            <a:r>
              <a:rPr lang="en-US" sz="2600">
                <a:latin typeface="Times New Roman" panose="02020603050405020304" pitchFamily="18" charset="0"/>
                <a:cs typeface="Times New Roman" panose="02020603050405020304" pitchFamily="18" charset="0"/>
              </a:rPr>
              <a:t>The second factor refers to the PAC’s ability to fulfill its mandate and undertake its oversight function. </a:t>
            </a:r>
          </a:p>
          <a:p>
            <a:pPr lvl="1" algn="just">
              <a:buFont typeface="Wingdings" pitchFamily="2" charset="2"/>
              <a:buChar char="q"/>
            </a:pPr>
            <a:r>
              <a:rPr lang="en-US" sz="2600">
                <a:latin typeface="Times New Roman" panose="02020603050405020304" pitchFamily="18" charset="0"/>
                <a:cs typeface="Times New Roman" panose="02020603050405020304" pitchFamily="18" charset="0"/>
              </a:rPr>
              <a:t>Historically, efforts aimed at parliamentary capacity building tended to focus on human resources, with regards to the skills/expertise of Committee members and staff.</a:t>
            </a:r>
          </a:p>
          <a:p>
            <a:pPr lvl="1" algn="just">
              <a:buFont typeface="Wingdings" pitchFamily="2" charset="2"/>
              <a:buChar char="q"/>
            </a:pPr>
            <a:r>
              <a:rPr lang="en-US" sz="2600">
                <a:latin typeface="Times New Roman" panose="02020603050405020304" pitchFamily="18" charset="0"/>
                <a:cs typeface="Times New Roman" panose="02020603050405020304" pitchFamily="18" charset="0"/>
              </a:rPr>
              <a:t> Material resources such as research libraries are important. </a:t>
            </a:r>
          </a:p>
          <a:p>
            <a:pPr lvl="1" algn="just">
              <a:buFont typeface="Wingdings" pitchFamily="2" charset="2"/>
              <a:buChar char="q"/>
            </a:pPr>
            <a:r>
              <a:rPr lang="en-US" sz="2600">
                <a:latin typeface="Times New Roman" panose="02020603050405020304" pitchFamily="18" charset="0"/>
                <a:cs typeface="Times New Roman" panose="02020603050405020304" pitchFamily="18" charset="0"/>
              </a:rPr>
              <a:t>It also refers to the size of the Committee and the available resources to conduct training.</a:t>
            </a:r>
          </a:p>
          <a:p>
            <a:pPr algn="just">
              <a:buFont typeface="Wingdings" pitchFamily="2" charset="2"/>
              <a:buChar char="q"/>
            </a:pPr>
            <a:r>
              <a:rPr lang="en-US" sz="2600">
                <a:latin typeface="Times New Roman" panose="02020603050405020304" pitchFamily="18" charset="0"/>
                <a:cs typeface="Times New Roman" panose="02020603050405020304" pitchFamily="18" charset="0"/>
              </a:rPr>
              <a:t>Thus, the PAC’s capacity refers to Committee Size, Members’ Skills and Resources</a:t>
            </a:r>
          </a:p>
          <a:p>
            <a:pPr lvl="1" algn="just">
              <a:buFont typeface="Wingdings" pitchFamily="2" charset="2"/>
              <a:buChar char="q"/>
            </a:pPr>
            <a:endParaRPr lang="en-US" sz="22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D51910E-4F60-37E7-14D7-65A556D88C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79" y="365125"/>
            <a:ext cx="1015041" cy="8115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BC41494B-F9EC-7653-4119-7838C1213C69}"/>
              </a:ext>
            </a:extLst>
          </p:cNvPr>
          <p:cNvPicPr>
            <a:picLocks noChangeAspect="1"/>
          </p:cNvPicPr>
          <p:nvPr/>
        </p:nvPicPr>
        <p:blipFill>
          <a:blip r:embed="rId3"/>
          <a:stretch>
            <a:fillRect/>
          </a:stretch>
        </p:blipFill>
        <p:spPr>
          <a:xfrm>
            <a:off x="10581745" y="365125"/>
            <a:ext cx="920221" cy="887830"/>
          </a:xfrm>
          <a:prstGeom prst="rect">
            <a:avLst/>
          </a:prstGeom>
        </p:spPr>
      </p:pic>
      <p:sp>
        <p:nvSpPr>
          <p:cNvPr id="8" name="Date Placeholder 7">
            <a:extLst>
              <a:ext uri="{FF2B5EF4-FFF2-40B4-BE49-F238E27FC236}">
                <a16:creationId xmlns:a16="http://schemas.microsoft.com/office/drawing/2014/main" id="{C88D909D-6CDC-C92B-0000-A99DA50D1B99}"/>
              </a:ext>
            </a:extLst>
          </p:cNvPr>
          <p:cNvSpPr>
            <a:spLocks noGrp="1"/>
          </p:cNvSpPr>
          <p:nvPr>
            <p:ph type="dt" sz="half" idx="10"/>
          </p:nvPr>
        </p:nvSpPr>
        <p:spPr/>
        <p:txBody>
          <a:bodyPr/>
          <a:lstStyle/>
          <a:p>
            <a:fld id="{2A87292A-C660-4F6D-8662-15376B18A207}" type="datetime8">
              <a:rPr lang="en-GH" smtClean="0"/>
              <a:t>24/10/2022 5:59 PM</a:t>
            </a:fld>
            <a:endParaRPr lang="en-GH"/>
          </a:p>
        </p:txBody>
      </p:sp>
      <p:sp>
        <p:nvSpPr>
          <p:cNvPr id="9" name="Slide Number Placeholder 8">
            <a:extLst>
              <a:ext uri="{FF2B5EF4-FFF2-40B4-BE49-F238E27FC236}">
                <a16:creationId xmlns:a16="http://schemas.microsoft.com/office/drawing/2014/main" id="{4B5258D4-354B-41DA-1C08-ECA6055B0FA7}"/>
              </a:ext>
            </a:extLst>
          </p:cNvPr>
          <p:cNvSpPr>
            <a:spLocks noGrp="1"/>
          </p:cNvSpPr>
          <p:nvPr>
            <p:ph type="sldNum" sz="quarter" idx="12"/>
          </p:nvPr>
        </p:nvSpPr>
        <p:spPr/>
        <p:txBody>
          <a:bodyPr/>
          <a:lstStyle/>
          <a:p>
            <a:fld id="{C93F927C-8733-124D-8548-BC952EA87BC8}" type="slidenum">
              <a:rPr lang="en-GH" smtClean="0"/>
              <a:t>17</a:t>
            </a:fld>
            <a:endParaRPr lang="en-GH"/>
          </a:p>
        </p:txBody>
      </p:sp>
      <p:sp>
        <p:nvSpPr>
          <p:cNvPr id="4" name="Footer Placeholder 3">
            <a:extLst>
              <a:ext uri="{FF2B5EF4-FFF2-40B4-BE49-F238E27FC236}">
                <a16:creationId xmlns:a16="http://schemas.microsoft.com/office/drawing/2014/main" id="{5CB708BF-A5E2-1EC2-A7FF-8D756B7143DF}"/>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3546784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6C41-168A-996E-298A-5AA8C482F9A8}"/>
              </a:ext>
            </a:extLst>
          </p:cNvPr>
          <p:cNvSpPr>
            <a:spLocks noGrp="1"/>
          </p:cNvSpPr>
          <p:nvPr>
            <p:ph type="title"/>
          </p:nvPr>
        </p:nvSpPr>
        <p:spPr/>
        <p:txBody>
          <a:bodyPr>
            <a:normAutofit/>
          </a:bodyPr>
          <a:lstStyle/>
          <a:p>
            <a:r>
              <a:rPr lang="en-US" sz="4800" b="1" dirty="0">
                <a:latin typeface="Times New Roman" panose="02020603050405020304" pitchFamily="18" charset="0"/>
                <a:cs typeface="Times New Roman" pitchFamily="18" charset="0"/>
              </a:rPr>
              <a:t>    </a:t>
            </a:r>
            <a:r>
              <a:rPr lang="en-US" sz="3900" b="1" dirty="0">
                <a:latin typeface="Times New Roman" panose="02020603050405020304" pitchFamily="18" charset="0"/>
                <a:cs typeface="Times New Roman" pitchFamily="18" charset="0"/>
              </a:rPr>
              <a:t>Factors Impacting Performance of PACs</a:t>
            </a:r>
            <a:r>
              <a:rPr lang="en-US" sz="3500" b="1" dirty="0">
                <a:latin typeface="Times New Roman" panose="02020603050405020304" pitchFamily="18" charset="0"/>
                <a:cs typeface="Times New Roman" pitchFamily="18" charset="0"/>
              </a:rPr>
              <a:t> </a:t>
            </a:r>
            <a:endParaRPr lang="en-GH" sz="3500" dirty="0"/>
          </a:p>
        </p:txBody>
      </p:sp>
      <p:sp>
        <p:nvSpPr>
          <p:cNvPr id="3" name="Content Placeholder 2">
            <a:extLst>
              <a:ext uri="{FF2B5EF4-FFF2-40B4-BE49-F238E27FC236}">
                <a16:creationId xmlns:a16="http://schemas.microsoft.com/office/drawing/2014/main" id="{75EC6EBA-6DC4-1C98-F3ED-D7958D335299}"/>
              </a:ext>
            </a:extLst>
          </p:cNvPr>
          <p:cNvSpPr>
            <a:spLocks noGrp="1"/>
          </p:cNvSpPr>
          <p:nvPr>
            <p:ph idx="1"/>
          </p:nvPr>
        </p:nvSpPr>
        <p:spPr/>
        <p:txBody>
          <a:bodyPr>
            <a:noAutofit/>
          </a:bodyPr>
          <a:lstStyle/>
          <a:p>
            <a:pPr algn="just">
              <a:buFont typeface="Wingdings" pitchFamily="2" charset="2"/>
              <a:buChar char="q"/>
            </a:pPr>
            <a:r>
              <a:rPr lang="en-US" sz="3300" b="1" i="1">
                <a:latin typeface="Times New Roman" panose="02020603050405020304" pitchFamily="18" charset="0"/>
                <a:cs typeface="Times New Roman" panose="02020603050405020304" pitchFamily="18" charset="0"/>
              </a:rPr>
              <a:t>Motivation</a:t>
            </a:r>
          </a:p>
          <a:p>
            <a:pPr lvl="1" algn="just">
              <a:buFont typeface="Wingdings" pitchFamily="2" charset="2"/>
              <a:buChar char="q"/>
            </a:pPr>
            <a:r>
              <a:rPr lang="en-US" sz="2800">
                <a:latin typeface="Times New Roman" panose="02020603050405020304" pitchFamily="18" charset="0"/>
                <a:cs typeface="Times New Roman" panose="02020603050405020304" pitchFamily="18" charset="0"/>
              </a:rPr>
              <a:t>The third factor refers to the willingness of the Committee and its members to effectively fulfill its mandate and undertake its oversight function. Beyond availability of tools, supporting institutions and other facilitating conditions, the willingness is dictated by the voluntaristic, human element of political activity and the dynamism of the Committee’s leadership and non-partisan nature of the committee.</a:t>
            </a:r>
          </a:p>
          <a:p>
            <a:pPr lvl="1" algn="just">
              <a:buFont typeface="Wingdings" pitchFamily="2" charset="2"/>
              <a:buChar char="q"/>
            </a:pPr>
            <a:r>
              <a:rPr lang="en-US" sz="2800">
                <a:latin typeface="Times New Roman" panose="02020603050405020304" pitchFamily="18" charset="0"/>
                <a:cs typeface="Times New Roman" panose="02020603050405020304" pitchFamily="18" charset="0"/>
              </a:rPr>
              <a:t>Thus, the PAC’s motivation factor refers to; Committee Leadership, Partisan Representation and Political Will</a:t>
            </a:r>
          </a:p>
          <a:p>
            <a:pPr lvl="1" algn="just">
              <a:buFont typeface="Wingdings" pitchFamily="2" charset="2"/>
              <a:buChar char="q"/>
            </a:pPr>
            <a:endParaRPr lang="en-US" sz="2200">
              <a:latin typeface="Times New Roman" panose="02020603050405020304" pitchFamily="18" charset="0"/>
              <a:cs typeface="Times New Roman" panose="02020603050405020304" pitchFamily="18" charset="0"/>
            </a:endParaRPr>
          </a:p>
          <a:p>
            <a:pPr lvl="1" algn="just">
              <a:buFont typeface="Wingdings" pitchFamily="2" charset="2"/>
              <a:buChar char="q"/>
            </a:pPr>
            <a:endParaRPr lang="en-US" sz="22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D51910E-4F60-37E7-14D7-65A556D88C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79" y="365125"/>
            <a:ext cx="1015041" cy="8115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BC41494B-F9EC-7653-4119-7838C1213C69}"/>
              </a:ext>
            </a:extLst>
          </p:cNvPr>
          <p:cNvPicPr>
            <a:picLocks noChangeAspect="1"/>
          </p:cNvPicPr>
          <p:nvPr/>
        </p:nvPicPr>
        <p:blipFill>
          <a:blip r:embed="rId3"/>
          <a:stretch>
            <a:fillRect/>
          </a:stretch>
        </p:blipFill>
        <p:spPr>
          <a:xfrm>
            <a:off x="10581745" y="365125"/>
            <a:ext cx="920221" cy="887830"/>
          </a:xfrm>
          <a:prstGeom prst="rect">
            <a:avLst/>
          </a:prstGeom>
        </p:spPr>
      </p:pic>
      <p:sp>
        <p:nvSpPr>
          <p:cNvPr id="8" name="Date Placeholder 7">
            <a:extLst>
              <a:ext uri="{FF2B5EF4-FFF2-40B4-BE49-F238E27FC236}">
                <a16:creationId xmlns:a16="http://schemas.microsoft.com/office/drawing/2014/main" id="{C88D909D-6CDC-C92B-0000-A99DA50D1B99}"/>
              </a:ext>
            </a:extLst>
          </p:cNvPr>
          <p:cNvSpPr>
            <a:spLocks noGrp="1"/>
          </p:cNvSpPr>
          <p:nvPr>
            <p:ph type="dt" sz="half" idx="10"/>
          </p:nvPr>
        </p:nvSpPr>
        <p:spPr/>
        <p:txBody>
          <a:bodyPr/>
          <a:lstStyle/>
          <a:p>
            <a:fld id="{F8804F88-A14D-4BB4-885D-DEAA22FFDC07}" type="datetime8">
              <a:rPr lang="en-GH" smtClean="0"/>
              <a:t>24/10/2022 5:59 PM</a:t>
            </a:fld>
            <a:endParaRPr lang="en-GH"/>
          </a:p>
        </p:txBody>
      </p:sp>
      <p:sp>
        <p:nvSpPr>
          <p:cNvPr id="9" name="Slide Number Placeholder 8">
            <a:extLst>
              <a:ext uri="{FF2B5EF4-FFF2-40B4-BE49-F238E27FC236}">
                <a16:creationId xmlns:a16="http://schemas.microsoft.com/office/drawing/2014/main" id="{4B5258D4-354B-41DA-1C08-ECA6055B0FA7}"/>
              </a:ext>
            </a:extLst>
          </p:cNvPr>
          <p:cNvSpPr>
            <a:spLocks noGrp="1"/>
          </p:cNvSpPr>
          <p:nvPr>
            <p:ph type="sldNum" sz="quarter" idx="12"/>
          </p:nvPr>
        </p:nvSpPr>
        <p:spPr/>
        <p:txBody>
          <a:bodyPr/>
          <a:lstStyle/>
          <a:p>
            <a:fld id="{C93F927C-8733-124D-8548-BC952EA87BC8}" type="slidenum">
              <a:rPr lang="en-GH" smtClean="0"/>
              <a:t>18</a:t>
            </a:fld>
            <a:endParaRPr lang="en-GH"/>
          </a:p>
        </p:txBody>
      </p:sp>
      <p:sp>
        <p:nvSpPr>
          <p:cNvPr id="4" name="Footer Placeholder 3">
            <a:extLst>
              <a:ext uri="{FF2B5EF4-FFF2-40B4-BE49-F238E27FC236}">
                <a16:creationId xmlns:a16="http://schemas.microsoft.com/office/drawing/2014/main" id="{A06076BC-6846-8A51-A52E-47231FE36F1D}"/>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1655366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6C41-168A-996E-298A-5AA8C482F9A8}"/>
              </a:ext>
            </a:extLst>
          </p:cNvPr>
          <p:cNvSpPr>
            <a:spLocks noGrp="1"/>
          </p:cNvSpPr>
          <p:nvPr>
            <p:ph type="title"/>
          </p:nvPr>
        </p:nvSpPr>
        <p:spPr/>
        <p:txBody>
          <a:bodyPr>
            <a:normAutofit/>
          </a:bodyPr>
          <a:lstStyle/>
          <a:p>
            <a:r>
              <a:rPr lang="en-US" sz="4800" b="1">
                <a:latin typeface="Times New Roman" panose="02020603050405020304" pitchFamily="18" charset="0"/>
                <a:cs typeface="Times New Roman" pitchFamily="18" charset="0"/>
              </a:rPr>
              <a:t>    </a:t>
            </a:r>
            <a:r>
              <a:rPr lang="en-US" sz="3500" b="1">
                <a:latin typeface="Times New Roman" panose="02020603050405020304" pitchFamily="18" charset="0"/>
                <a:cs typeface="Times New Roman" pitchFamily="18" charset="0"/>
              </a:rPr>
              <a:t>Best Practices to enhance Performance of PACs </a:t>
            </a:r>
            <a:endParaRPr lang="en-GH" sz="3500" dirty="0"/>
          </a:p>
        </p:txBody>
      </p:sp>
      <p:sp>
        <p:nvSpPr>
          <p:cNvPr id="3" name="Content Placeholder 2">
            <a:extLst>
              <a:ext uri="{FF2B5EF4-FFF2-40B4-BE49-F238E27FC236}">
                <a16:creationId xmlns:a16="http://schemas.microsoft.com/office/drawing/2014/main" id="{75EC6EBA-6DC4-1C98-F3ED-D7958D335299}"/>
              </a:ext>
            </a:extLst>
          </p:cNvPr>
          <p:cNvSpPr>
            <a:spLocks noGrp="1"/>
          </p:cNvSpPr>
          <p:nvPr>
            <p:ph idx="1"/>
          </p:nvPr>
        </p:nvSpPr>
        <p:spPr>
          <a:xfrm>
            <a:off x="838199" y="1690688"/>
            <a:ext cx="10515600" cy="5030787"/>
          </a:xfrm>
        </p:spPr>
        <p:txBody>
          <a:bodyPr>
            <a:noAutofit/>
          </a:bodyPr>
          <a:lstStyle/>
          <a:p>
            <a:pPr algn="just">
              <a:buFont typeface="Wingdings" pitchFamily="2" charset="2"/>
              <a:buChar char="q"/>
            </a:pPr>
            <a:r>
              <a:rPr lang="en-US" sz="2300">
                <a:latin typeface="Times New Roman" panose="02020603050405020304" pitchFamily="18" charset="0"/>
                <a:cs typeface="Times New Roman" panose="02020603050405020304" pitchFamily="18" charset="0"/>
              </a:rPr>
              <a:t>For PACs to perform adequately, the three factors: opportunity, capacity and motivation must be present. Absence of one or more of the factors, the others cannot be sufficiently utilized. If there is lack of </a:t>
            </a:r>
            <a:r>
              <a:rPr lang="en-US" sz="2300" b="1" i="1">
                <a:latin typeface="Times New Roman" panose="02020603050405020304" pitchFamily="18" charset="0"/>
                <a:cs typeface="Times New Roman" panose="02020603050405020304" pitchFamily="18" charset="0"/>
              </a:rPr>
              <a:t>opportunity</a:t>
            </a:r>
            <a:r>
              <a:rPr lang="en-US" sz="2300">
                <a:latin typeface="Times New Roman" panose="02020603050405020304" pitchFamily="18" charset="0"/>
                <a:cs typeface="Times New Roman" panose="02020603050405020304" pitchFamily="18" charset="0"/>
              </a:rPr>
              <a:t>: a Committee cannot effectively exploit sufficient resources and the will to conduct inquiries without the legal and constitutional authority. </a:t>
            </a:r>
          </a:p>
          <a:p>
            <a:pPr algn="just">
              <a:buFont typeface="Wingdings" pitchFamily="2" charset="2"/>
              <a:buChar char="q"/>
            </a:pPr>
            <a:r>
              <a:rPr lang="en-US" sz="2300">
                <a:latin typeface="Times New Roman" panose="02020603050405020304" pitchFamily="18" charset="0"/>
                <a:cs typeface="Times New Roman" panose="02020603050405020304" pitchFamily="18" charset="0"/>
              </a:rPr>
              <a:t>Similarly, is the importance of </a:t>
            </a:r>
            <a:r>
              <a:rPr lang="en-US" sz="2300" b="1" i="1">
                <a:latin typeface="Times New Roman" panose="02020603050405020304" pitchFamily="18" charset="0"/>
                <a:cs typeface="Times New Roman" panose="02020603050405020304" pitchFamily="18" charset="0"/>
              </a:rPr>
              <a:t>capacity</a:t>
            </a:r>
            <a:r>
              <a:rPr lang="en-US" sz="2300">
                <a:latin typeface="Times New Roman" panose="02020603050405020304" pitchFamily="18" charset="0"/>
                <a:cs typeface="Times New Roman" panose="02020603050405020304" pitchFamily="18" charset="0"/>
              </a:rPr>
              <a:t>: a Committee will struggle to make use of a broad mandate and strong motivation in the absence of sufficient resources and skills to undertake oversight. </a:t>
            </a:r>
          </a:p>
          <a:p>
            <a:pPr algn="just">
              <a:buFont typeface="Wingdings" pitchFamily="2" charset="2"/>
              <a:buChar char="q"/>
            </a:pPr>
            <a:r>
              <a:rPr lang="en-US" sz="2300">
                <a:latin typeface="Times New Roman" panose="02020603050405020304" pitchFamily="18" charset="0"/>
                <a:cs typeface="Times New Roman" panose="02020603050405020304" pitchFamily="18" charset="0"/>
              </a:rPr>
              <a:t>Finally, the necessity of </a:t>
            </a:r>
            <a:r>
              <a:rPr lang="en-US" sz="2300" b="1" i="1">
                <a:latin typeface="Times New Roman" panose="02020603050405020304" pitchFamily="18" charset="0"/>
                <a:cs typeface="Times New Roman" panose="02020603050405020304" pitchFamily="18" charset="0"/>
              </a:rPr>
              <a:t>motivation:</a:t>
            </a:r>
            <a:r>
              <a:rPr lang="en-US" sz="2300">
                <a:latin typeface="Times New Roman" panose="02020603050405020304" pitchFamily="18" charset="0"/>
                <a:cs typeface="Times New Roman" panose="02020603050405020304" pitchFamily="18" charset="0"/>
              </a:rPr>
              <a:t> in the absence of the political will to diligently scrutinize the executive, the presence of a broad mandate and ample resources will not be enough to ensure that a PAC undertakes effective oversight. Therefore, it is important to note that these factors are interdependent mechanisms that support one another in promoting effective PACs and public accountability.</a:t>
            </a:r>
          </a:p>
          <a:p>
            <a:pPr lvl="1" algn="just">
              <a:buFont typeface="Wingdings" pitchFamily="2" charset="2"/>
              <a:buChar char="q"/>
            </a:pPr>
            <a:endParaRPr lang="en-US" sz="2200">
              <a:latin typeface="Times New Roman" panose="02020603050405020304" pitchFamily="18" charset="0"/>
              <a:cs typeface="Times New Roman" panose="02020603050405020304" pitchFamily="18" charset="0"/>
            </a:endParaRPr>
          </a:p>
          <a:p>
            <a:pPr lvl="1" algn="just">
              <a:buFont typeface="Wingdings" pitchFamily="2" charset="2"/>
              <a:buChar char="q"/>
            </a:pPr>
            <a:endParaRPr lang="en-US" sz="22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D51910E-4F60-37E7-14D7-65A556D88C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79" y="365125"/>
            <a:ext cx="1015041" cy="8115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BC41494B-F9EC-7653-4119-7838C1213C69}"/>
              </a:ext>
            </a:extLst>
          </p:cNvPr>
          <p:cNvPicPr>
            <a:picLocks noChangeAspect="1"/>
          </p:cNvPicPr>
          <p:nvPr/>
        </p:nvPicPr>
        <p:blipFill>
          <a:blip r:embed="rId3"/>
          <a:stretch>
            <a:fillRect/>
          </a:stretch>
        </p:blipFill>
        <p:spPr>
          <a:xfrm>
            <a:off x="10581745" y="365125"/>
            <a:ext cx="920221" cy="887830"/>
          </a:xfrm>
          <a:prstGeom prst="rect">
            <a:avLst/>
          </a:prstGeom>
        </p:spPr>
      </p:pic>
      <p:sp>
        <p:nvSpPr>
          <p:cNvPr id="8" name="Date Placeholder 7">
            <a:extLst>
              <a:ext uri="{FF2B5EF4-FFF2-40B4-BE49-F238E27FC236}">
                <a16:creationId xmlns:a16="http://schemas.microsoft.com/office/drawing/2014/main" id="{C88D909D-6CDC-C92B-0000-A99DA50D1B99}"/>
              </a:ext>
            </a:extLst>
          </p:cNvPr>
          <p:cNvSpPr>
            <a:spLocks noGrp="1"/>
          </p:cNvSpPr>
          <p:nvPr>
            <p:ph type="dt" sz="half" idx="10"/>
          </p:nvPr>
        </p:nvSpPr>
        <p:spPr/>
        <p:txBody>
          <a:bodyPr/>
          <a:lstStyle/>
          <a:p>
            <a:fld id="{F8804F88-A14D-4BB4-885D-DEAA22FFDC07}" type="datetime8">
              <a:rPr lang="en-GH" smtClean="0"/>
              <a:t>24/10/2022 5:59 PM</a:t>
            </a:fld>
            <a:endParaRPr lang="en-GH"/>
          </a:p>
        </p:txBody>
      </p:sp>
      <p:sp>
        <p:nvSpPr>
          <p:cNvPr id="9" name="Slide Number Placeholder 8">
            <a:extLst>
              <a:ext uri="{FF2B5EF4-FFF2-40B4-BE49-F238E27FC236}">
                <a16:creationId xmlns:a16="http://schemas.microsoft.com/office/drawing/2014/main" id="{4B5258D4-354B-41DA-1C08-ECA6055B0FA7}"/>
              </a:ext>
            </a:extLst>
          </p:cNvPr>
          <p:cNvSpPr>
            <a:spLocks noGrp="1"/>
          </p:cNvSpPr>
          <p:nvPr>
            <p:ph type="sldNum" sz="quarter" idx="12"/>
          </p:nvPr>
        </p:nvSpPr>
        <p:spPr/>
        <p:txBody>
          <a:bodyPr/>
          <a:lstStyle/>
          <a:p>
            <a:fld id="{C93F927C-8733-124D-8548-BC952EA87BC8}" type="slidenum">
              <a:rPr lang="en-GH" smtClean="0"/>
              <a:t>19</a:t>
            </a:fld>
            <a:endParaRPr lang="en-GH"/>
          </a:p>
        </p:txBody>
      </p:sp>
      <p:sp>
        <p:nvSpPr>
          <p:cNvPr id="4" name="Footer Placeholder 3">
            <a:extLst>
              <a:ext uri="{FF2B5EF4-FFF2-40B4-BE49-F238E27FC236}">
                <a16:creationId xmlns:a16="http://schemas.microsoft.com/office/drawing/2014/main" id="{A06076BC-6846-8A51-A52E-47231FE36F1D}"/>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760284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00D93B6-B754-ADD1-1151-6FC94997A6DF}"/>
              </a:ext>
            </a:extLst>
          </p:cNvPr>
          <p:cNvSpPr>
            <a:spLocks noGrp="1"/>
          </p:cNvSpPr>
          <p:nvPr>
            <p:ph type="title"/>
          </p:nvPr>
        </p:nvSpPr>
        <p:spPr>
          <a:xfrm>
            <a:off x="643467" y="321734"/>
            <a:ext cx="10905066" cy="1135737"/>
          </a:xfrm>
        </p:spPr>
        <p:txBody>
          <a:bodyPr>
            <a:normAutofit/>
          </a:bodyPr>
          <a:lstStyle/>
          <a:p>
            <a:r>
              <a:rPr lang="en-US" sz="3600" dirty="0"/>
              <a:t>        </a:t>
            </a:r>
            <a:r>
              <a:rPr lang="en-US" sz="5300" b="1" dirty="0">
                <a:latin typeface="Times New Roman" panose="02020603050405020304" pitchFamily="18" charset="0"/>
                <a:cs typeface="Times New Roman" panose="02020603050405020304" pitchFamily="18" charset="0"/>
              </a:rPr>
              <a:t>Outline of Presentation</a:t>
            </a:r>
            <a:endParaRPr lang="en-GH" sz="5300" b="1" dirty="0">
              <a:latin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Rectangle 20">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5">
            <a:extLst>
              <a:ext uri="{FF2B5EF4-FFF2-40B4-BE49-F238E27FC236}">
                <a16:creationId xmlns:a16="http://schemas.microsoft.com/office/drawing/2014/main" id="{85DC2E9C-EC1C-049C-4A7C-2A94C0E07699}"/>
              </a:ext>
            </a:extLst>
          </p:cNvPr>
          <p:cNvPicPr>
            <a:picLocks noGrp="1" noChangeAspect="1"/>
          </p:cNvPicPr>
          <p:nvPr>
            <p:ph sz="half" idx="4294967295"/>
          </p:nvPr>
        </p:nvPicPr>
        <p:blipFill>
          <a:blip r:embed="rId3"/>
          <a:stretch>
            <a:fillRect/>
          </a:stretch>
        </p:blipFill>
        <p:spPr>
          <a:xfrm>
            <a:off x="10361613" y="365652"/>
            <a:ext cx="992187" cy="957263"/>
          </a:xfrm>
        </p:spPr>
      </p:pic>
      <p:sp>
        <p:nvSpPr>
          <p:cNvPr id="7" name="Content Placeholder 2">
            <a:extLst>
              <a:ext uri="{FF2B5EF4-FFF2-40B4-BE49-F238E27FC236}">
                <a16:creationId xmlns:a16="http://schemas.microsoft.com/office/drawing/2014/main" id="{59ED005E-5E36-F8C1-3FC6-AAA188B0E16B}"/>
              </a:ext>
            </a:extLst>
          </p:cNvPr>
          <p:cNvSpPr>
            <a:spLocks noGrp="1"/>
          </p:cNvSpPr>
          <p:nvPr>
            <p:ph idx="1"/>
          </p:nvPr>
        </p:nvSpPr>
        <p:spPr>
          <a:xfrm>
            <a:off x="679314" y="1345705"/>
            <a:ext cx="10906125" cy="4969147"/>
          </a:xfrm>
          <a:prstGeom prst="rect">
            <a:avLst/>
          </a:prstGeom>
        </p:spPr>
        <p:txBody>
          <a:bodyPr vert="horz" lIns="91440" tIns="45720" rIns="91440" bIns="45720" rtlCol="0">
            <a:no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pPr marL="342900" indent="-342900" algn="just">
              <a:buFont typeface="Wingdings" pitchFamily="2" charset="2"/>
              <a:buChar char="q"/>
            </a:pPr>
            <a:r>
              <a:rPr lang="en-US" b="0">
                <a:latin typeface="Times New Roman" panose="02020603050405020304" pitchFamily="18" charset="0"/>
                <a:cs typeface="Times New Roman" pitchFamily="18" charset="0"/>
              </a:rPr>
              <a:t>Introduction</a:t>
            </a:r>
            <a:endParaRPr lang="en-US" b="0" dirty="0">
              <a:latin typeface="Times New Roman" panose="02020603050405020304" pitchFamily="18" charset="0"/>
              <a:cs typeface="Times New Roman" pitchFamily="18" charset="0"/>
            </a:endParaRPr>
          </a:p>
          <a:p>
            <a:pPr marL="342900" indent="-342900" algn="just">
              <a:buFont typeface="Wingdings" pitchFamily="2" charset="2"/>
              <a:buChar char="q"/>
            </a:pPr>
            <a:r>
              <a:rPr lang="en-US" b="0" dirty="0">
                <a:latin typeface="Times New Roman" panose="02020603050405020304" pitchFamily="18" charset="0"/>
                <a:cs typeface="Times New Roman" pitchFamily="18" charset="0"/>
              </a:rPr>
              <a:t>Audit of Public Accounts</a:t>
            </a:r>
          </a:p>
          <a:p>
            <a:pPr marL="342900" indent="-342900" algn="just">
              <a:buFont typeface="Wingdings" pitchFamily="2" charset="2"/>
              <a:buChar char="q"/>
            </a:pPr>
            <a:r>
              <a:rPr lang="en-US" b="0" dirty="0">
                <a:latin typeface="Times New Roman" panose="02020603050405020304" pitchFamily="18" charset="0"/>
                <a:cs typeface="Times New Roman" pitchFamily="18" charset="0"/>
              </a:rPr>
              <a:t>The Role of the Auditor General</a:t>
            </a:r>
          </a:p>
          <a:p>
            <a:pPr marL="342900" indent="-342900" algn="just">
              <a:buFont typeface="Wingdings" pitchFamily="2" charset="2"/>
              <a:buChar char="q"/>
            </a:pPr>
            <a:r>
              <a:rPr lang="en-US" b="0" dirty="0">
                <a:latin typeface="Times New Roman" panose="02020603050405020304" pitchFamily="18" charset="0"/>
                <a:cs typeface="Times New Roman" pitchFamily="18" charset="0"/>
              </a:rPr>
              <a:t>Types of Audit of the Auditor General</a:t>
            </a:r>
          </a:p>
          <a:p>
            <a:pPr marL="342900" indent="-342900" algn="just">
              <a:buFont typeface="Wingdings" pitchFamily="2" charset="2"/>
              <a:buChar char="q"/>
            </a:pPr>
            <a:r>
              <a:rPr lang="en-US" b="0">
                <a:latin typeface="Times New Roman" panose="02020603050405020304" pitchFamily="18" charset="0"/>
                <a:cs typeface="Times New Roman" pitchFamily="18" charset="0"/>
              </a:rPr>
              <a:t>Audit </a:t>
            </a:r>
            <a:r>
              <a:rPr lang="en-US" b="0" dirty="0">
                <a:latin typeface="Times New Roman" panose="02020603050405020304" pitchFamily="18" charset="0"/>
                <a:cs typeface="Times New Roman" pitchFamily="18" charset="0"/>
              </a:rPr>
              <a:t>Reports of the Auditor General</a:t>
            </a:r>
          </a:p>
          <a:p>
            <a:pPr marL="342900" indent="-342900" algn="just">
              <a:buFont typeface="Wingdings" pitchFamily="2" charset="2"/>
              <a:buChar char="q"/>
            </a:pPr>
            <a:r>
              <a:rPr lang="en-US" b="0" dirty="0">
                <a:latin typeface="Times New Roman" panose="02020603050405020304" pitchFamily="18" charset="0"/>
                <a:cs typeface="Times New Roman" pitchFamily="18" charset="0"/>
              </a:rPr>
              <a:t>Mandate of Public </a:t>
            </a:r>
            <a:r>
              <a:rPr lang="en-US" b="0">
                <a:latin typeface="Times New Roman" panose="02020603050405020304" pitchFamily="18" charset="0"/>
                <a:cs typeface="Times New Roman" pitchFamily="18" charset="0"/>
              </a:rPr>
              <a:t>Accounts Committees</a:t>
            </a:r>
          </a:p>
          <a:p>
            <a:pPr marL="342900" indent="-342900" algn="just">
              <a:buFont typeface="Wingdings" pitchFamily="2" charset="2"/>
              <a:buChar char="q"/>
            </a:pPr>
            <a:r>
              <a:rPr lang="en-US" b="0">
                <a:latin typeface="Times New Roman" panose="02020603050405020304" pitchFamily="18" charset="0"/>
                <a:cs typeface="Times New Roman" pitchFamily="18" charset="0"/>
              </a:rPr>
              <a:t>Factors Impacting Performance of PACs</a:t>
            </a:r>
          </a:p>
          <a:p>
            <a:pPr marL="342900" indent="-342900" algn="just">
              <a:buFont typeface="Wingdings" pitchFamily="2" charset="2"/>
              <a:buChar char="q"/>
            </a:pPr>
            <a:r>
              <a:rPr lang="en-US" b="0">
                <a:latin typeface="Times New Roman" panose="02020603050405020304" pitchFamily="18" charset="0"/>
                <a:cs typeface="Times New Roman" pitchFamily="18" charset="0"/>
              </a:rPr>
              <a:t>Best Practices to enhance Performance of PACs</a:t>
            </a:r>
            <a:endParaRPr lang="en-US" b="0" dirty="0">
              <a:latin typeface="Times New Roman" panose="02020603050405020304" pitchFamily="18" charset="0"/>
              <a:cs typeface="Times New Roman" pitchFamily="18" charset="0"/>
            </a:endParaRPr>
          </a:p>
          <a:p>
            <a:pPr marL="342900" indent="-342900" algn="just">
              <a:buFont typeface="Wingdings" pitchFamily="2" charset="2"/>
              <a:buChar char="q"/>
            </a:pPr>
            <a:r>
              <a:rPr lang="en-US" b="0" dirty="0">
                <a:latin typeface="Times New Roman" panose="02020603050405020304" pitchFamily="18" charset="0"/>
                <a:cs typeface="Times New Roman" pitchFamily="18" charset="0"/>
              </a:rPr>
              <a:t>Examination of Auditor </a:t>
            </a:r>
            <a:r>
              <a:rPr lang="en-US" b="0">
                <a:latin typeface="Times New Roman" panose="02020603050405020304" pitchFamily="18" charset="0"/>
                <a:cs typeface="Times New Roman" pitchFamily="18" charset="0"/>
              </a:rPr>
              <a:t>General’s Reports</a:t>
            </a:r>
          </a:p>
          <a:p>
            <a:pPr marL="342900" indent="-342900" algn="just">
              <a:buFont typeface="Wingdings" pitchFamily="2" charset="2"/>
              <a:buChar char="q"/>
            </a:pPr>
            <a:r>
              <a:rPr lang="en-US" b="0">
                <a:latin typeface="Times New Roman" panose="02020603050405020304" pitchFamily="18" charset="0"/>
                <a:cs typeface="Times New Roman" pitchFamily="18" charset="0"/>
              </a:rPr>
              <a:t>PAC Recommendations/Audit Committees</a:t>
            </a:r>
          </a:p>
          <a:p>
            <a:pPr marL="342900" indent="-342900" algn="just">
              <a:buFont typeface="Wingdings" pitchFamily="2" charset="2"/>
              <a:buChar char="q"/>
            </a:pPr>
            <a:r>
              <a:rPr lang="en-US" b="0">
                <a:latin typeface="Times New Roman" panose="02020603050405020304" pitchFamily="18" charset="0"/>
                <a:cs typeface="Times New Roman" pitchFamily="18" charset="0"/>
              </a:rPr>
              <a:t>PAC Recommendations and flow ups</a:t>
            </a:r>
          </a:p>
          <a:p>
            <a:pPr marL="342900" indent="-342900" algn="just">
              <a:buFont typeface="Wingdings" pitchFamily="2" charset="2"/>
              <a:buChar char="q"/>
            </a:pPr>
            <a:r>
              <a:rPr lang="en-US" b="0">
                <a:latin typeface="Times New Roman" panose="02020603050405020304" pitchFamily="18" charset="0"/>
                <a:cs typeface="Times New Roman" pitchFamily="18" charset="0"/>
              </a:rPr>
              <a:t>Conclusion</a:t>
            </a:r>
            <a:endParaRPr lang="en-US" b="0" dirty="0">
              <a:latin typeface="Times New Roman" panose="02020603050405020304" pitchFamily="18" charset="0"/>
              <a:cs typeface="Times New Roman" pitchFamily="18" charset="0"/>
            </a:endParaRPr>
          </a:p>
          <a:p>
            <a:pPr marL="342900" indent="-342900" algn="just">
              <a:buFont typeface="Wingdings" pitchFamily="2" charset="2"/>
              <a:buChar char="q"/>
            </a:pPr>
            <a:endParaRPr lang="en-GB" sz="3000" b="0" dirty="0">
              <a:latin typeface="Times New Roman" panose="02020603050405020304" pitchFamily="18" charset="0"/>
              <a:cs typeface="Times New Roman" pitchFamily="18" charset="0"/>
            </a:endParaRPr>
          </a:p>
          <a:p>
            <a:pPr lvl="1"/>
            <a:endParaRPr lang="en-GB" sz="2800" dirty="0"/>
          </a:p>
        </p:txBody>
      </p:sp>
      <p:pic>
        <p:nvPicPr>
          <p:cNvPr id="6" name="Picture 5">
            <a:extLst>
              <a:ext uri="{FF2B5EF4-FFF2-40B4-BE49-F238E27FC236}">
                <a16:creationId xmlns:a16="http://schemas.microsoft.com/office/drawing/2014/main" id="{24812F32-1361-6374-9214-81AC4B49950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4262" y="411956"/>
            <a:ext cx="1015041" cy="811586"/>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a:extLst>
              <a:ext uri="{FF2B5EF4-FFF2-40B4-BE49-F238E27FC236}">
                <a16:creationId xmlns:a16="http://schemas.microsoft.com/office/drawing/2014/main" id="{7FE4BFF0-8E36-25A3-7CA4-355A2B5618F6}"/>
              </a:ext>
            </a:extLst>
          </p:cNvPr>
          <p:cNvSpPr>
            <a:spLocks noGrp="1"/>
          </p:cNvSpPr>
          <p:nvPr>
            <p:ph type="dt" sz="half" idx="10"/>
          </p:nvPr>
        </p:nvSpPr>
        <p:spPr/>
        <p:txBody>
          <a:bodyPr/>
          <a:lstStyle/>
          <a:p>
            <a:fld id="{529D3401-1305-42E2-88EE-A3F787EB037E}" type="datetime8">
              <a:rPr lang="en-GH" smtClean="0"/>
              <a:t>24/10/2022 5:59 PM</a:t>
            </a:fld>
            <a:endParaRPr lang="en-GH"/>
          </a:p>
        </p:txBody>
      </p:sp>
      <p:sp>
        <p:nvSpPr>
          <p:cNvPr id="8" name="Slide Number Placeholder 7">
            <a:extLst>
              <a:ext uri="{FF2B5EF4-FFF2-40B4-BE49-F238E27FC236}">
                <a16:creationId xmlns:a16="http://schemas.microsoft.com/office/drawing/2014/main" id="{FDFEF0EB-94A8-A560-6A6D-12998FFB9B0A}"/>
              </a:ext>
            </a:extLst>
          </p:cNvPr>
          <p:cNvSpPr>
            <a:spLocks noGrp="1"/>
          </p:cNvSpPr>
          <p:nvPr>
            <p:ph type="sldNum" sz="quarter" idx="12"/>
          </p:nvPr>
        </p:nvSpPr>
        <p:spPr/>
        <p:txBody>
          <a:bodyPr/>
          <a:lstStyle/>
          <a:p>
            <a:fld id="{C93F927C-8733-124D-8548-BC952EA87BC8}" type="slidenum">
              <a:rPr lang="en-GH" smtClean="0"/>
              <a:t>2</a:t>
            </a:fld>
            <a:endParaRPr lang="en-GH"/>
          </a:p>
        </p:txBody>
      </p:sp>
      <p:sp>
        <p:nvSpPr>
          <p:cNvPr id="3" name="Footer Placeholder 2">
            <a:extLst>
              <a:ext uri="{FF2B5EF4-FFF2-40B4-BE49-F238E27FC236}">
                <a16:creationId xmlns:a16="http://schemas.microsoft.com/office/drawing/2014/main" id="{6DE18988-450F-842C-B92F-80A89E9A7831}"/>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4124659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6C41-168A-996E-298A-5AA8C482F9A8}"/>
              </a:ext>
            </a:extLst>
          </p:cNvPr>
          <p:cNvSpPr>
            <a:spLocks noGrp="1"/>
          </p:cNvSpPr>
          <p:nvPr>
            <p:ph type="title"/>
          </p:nvPr>
        </p:nvSpPr>
        <p:spPr>
          <a:xfrm>
            <a:off x="838200" y="365125"/>
            <a:ext cx="10515600" cy="1008547"/>
          </a:xfrm>
        </p:spPr>
        <p:txBody>
          <a:bodyPr>
            <a:normAutofit/>
          </a:bodyPr>
          <a:lstStyle/>
          <a:p>
            <a:r>
              <a:rPr lang="en-US" sz="4800" b="1">
                <a:latin typeface="Times New Roman" panose="02020603050405020304" pitchFamily="18" charset="0"/>
                <a:cs typeface="Times New Roman" pitchFamily="18" charset="0"/>
              </a:rPr>
              <a:t>    </a:t>
            </a:r>
            <a:r>
              <a:rPr lang="en-US" sz="3600" b="1">
                <a:latin typeface="Times New Roman" panose="02020603050405020304" pitchFamily="18" charset="0"/>
                <a:cs typeface="Times New Roman" pitchFamily="18" charset="0"/>
              </a:rPr>
              <a:t>Examination of Auditor General’s Reports</a:t>
            </a:r>
            <a:endParaRPr lang="en-GH" sz="3500" b="1" dirty="0"/>
          </a:p>
        </p:txBody>
      </p:sp>
      <p:sp>
        <p:nvSpPr>
          <p:cNvPr id="3" name="Content Placeholder 2">
            <a:extLst>
              <a:ext uri="{FF2B5EF4-FFF2-40B4-BE49-F238E27FC236}">
                <a16:creationId xmlns:a16="http://schemas.microsoft.com/office/drawing/2014/main" id="{75EC6EBA-6DC4-1C98-F3ED-D7958D335299}"/>
              </a:ext>
            </a:extLst>
          </p:cNvPr>
          <p:cNvSpPr>
            <a:spLocks noGrp="1"/>
          </p:cNvSpPr>
          <p:nvPr>
            <p:ph idx="1"/>
          </p:nvPr>
        </p:nvSpPr>
        <p:spPr>
          <a:xfrm>
            <a:off x="838200" y="1449916"/>
            <a:ext cx="10515600" cy="4906433"/>
          </a:xfrm>
        </p:spPr>
        <p:txBody>
          <a:bodyPr>
            <a:noAutofit/>
          </a:bodyPr>
          <a:lstStyle/>
          <a:p>
            <a:pPr algn="just">
              <a:buFont typeface="Wingdings" pitchFamily="2" charset="2"/>
              <a:buChar char="q"/>
            </a:pPr>
            <a:r>
              <a:rPr lang="en-GB" sz="3000" b="1">
                <a:latin typeface="Times New Roman" panose="02020603050405020304" pitchFamily="18" charset="0"/>
                <a:cs typeface="Times New Roman" panose="02020603050405020304" pitchFamily="18" charset="0"/>
              </a:rPr>
              <a:t>Committee Objectives</a:t>
            </a:r>
            <a:r>
              <a:rPr lang="en-US" sz="3000" b="1">
                <a:latin typeface="Times New Roman" panose="02020603050405020304" pitchFamily="18" charset="0"/>
                <a:cs typeface="Times New Roman" panose="02020603050405020304" pitchFamily="18" charset="0"/>
              </a:rPr>
              <a:t>/Procedure;</a:t>
            </a:r>
          </a:p>
          <a:p>
            <a:pPr algn="just">
              <a:buFont typeface="Wingdings" pitchFamily="2" charset="2"/>
              <a:buChar char="q"/>
            </a:pPr>
            <a:r>
              <a:rPr lang="en-GB" sz="2600">
                <a:latin typeface="Times New Roman" panose="02020603050405020304" pitchFamily="18" charset="0"/>
                <a:cs typeface="Times New Roman" panose="02020603050405020304" pitchFamily="18" charset="0"/>
              </a:rPr>
              <a:t>The Committee must have a common objective</a:t>
            </a:r>
            <a:r>
              <a:rPr lang="en-US" sz="2600">
                <a:latin typeface="Times New Roman" panose="02020603050405020304" pitchFamily="18" charset="0"/>
                <a:cs typeface="Times New Roman" panose="02020603050405020304" pitchFamily="18" charset="0"/>
              </a:rPr>
              <a:t>s</a:t>
            </a:r>
            <a:r>
              <a:rPr lang="en-GB" sz="2600">
                <a:latin typeface="Times New Roman" panose="02020603050405020304" pitchFamily="18" charset="0"/>
                <a:cs typeface="Times New Roman" panose="02020603050405020304" pitchFamily="18" charset="0"/>
              </a:rPr>
              <a:t> that</a:t>
            </a:r>
            <a:r>
              <a:rPr lang="en-US" sz="2600">
                <a:latin typeface="Times New Roman" panose="02020603050405020304" pitchFamily="18" charset="0"/>
                <a:cs typeface="Times New Roman" panose="02020603050405020304" pitchFamily="18" charset="0"/>
              </a:rPr>
              <a:t> will ensure that</a:t>
            </a:r>
            <a:r>
              <a:rPr lang="en-GB" sz="2600">
                <a:latin typeface="Times New Roman" panose="02020603050405020304" pitchFamily="18" charset="0"/>
                <a:cs typeface="Times New Roman" panose="02020603050405020304" pitchFamily="18" charset="0"/>
              </a:rPr>
              <a:t>;</a:t>
            </a:r>
            <a:endParaRPr lang="en-US" sz="2600">
              <a:latin typeface="Times New Roman" panose="02020603050405020304" pitchFamily="18" charset="0"/>
              <a:cs typeface="Times New Roman" panose="02020603050405020304" pitchFamily="18" charset="0"/>
            </a:endParaRPr>
          </a:p>
          <a:p>
            <a:pPr lvl="1" algn="just">
              <a:buFont typeface="Wingdings" pitchFamily="2" charset="2"/>
              <a:buChar char="q"/>
            </a:pPr>
            <a:r>
              <a:rPr lang="en-GB" sz="2200">
                <a:latin typeface="Times New Roman" panose="02020603050405020304" pitchFamily="18" charset="0"/>
                <a:cs typeface="Times New Roman" panose="02020603050405020304" pitchFamily="18" charset="0"/>
              </a:rPr>
              <a:t>Public financial management laws are complied with</a:t>
            </a:r>
            <a:r>
              <a:rPr lang="en-US" sz="2200">
                <a:latin typeface="Times New Roman" panose="02020603050405020304" pitchFamily="18" charset="0"/>
                <a:cs typeface="Times New Roman" panose="02020603050405020304" pitchFamily="18" charset="0"/>
              </a:rPr>
              <a:t>,</a:t>
            </a:r>
          </a:p>
          <a:p>
            <a:pPr lvl="1" algn="just">
              <a:buFont typeface="Wingdings" pitchFamily="2" charset="2"/>
              <a:buChar char="q"/>
            </a:pPr>
            <a:r>
              <a:rPr lang="en-US" sz="2200">
                <a:latin typeface="Times New Roman" panose="02020603050405020304" pitchFamily="18" charset="0"/>
                <a:cs typeface="Times New Roman" panose="02020603050405020304" pitchFamily="18" charset="0"/>
              </a:rPr>
              <a:t>Public resources are used for economic development of the Country,</a:t>
            </a:r>
          </a:p>
          <a:p>
            <a:pPr lvl="1" algn="just">
              <a:buFont typeface="Wingdings" pitchFamily="2" charset="2"/>
              <a:buChar char="q"/>
            </a:pPr>
            <a:r>
              <a:rPr lang="en-US" sz="2200">
                <a:latin typeface="Times New Roman" panose="02020603050405020304" pitchFamily="18" charset="0"/>
                <a:cs typeface="Times New Roman" panose="02020603050405020304" pitchFamily="18" charset="0"/>
              </a:rPr>
              <a:t>Public resources are adequately safeguarded</a:t>
            </a:r>
          </a:p>
          <a:p>
            <a:pPr lvl="1" algn="just">
              <a:buFont typeface="Wingdings" pitchFamily="2" charset="2"/>
              <a:buChar char="q"/>
            </a:pPr>
            <a:r>
              <a:rPr lang="en-GB" sz="2200">
                <a:latin typeface="Times New Roman" panose="02020603050405020304" pitchFamily="18" charset="0"/>
                <a:cs typeface="Times New Roman" panose="02020603050405020304" pitchFamily="18" charset="0"/>
              </a:rPr>
              <a:t>There is value for money</a:t>
            </a:r>
            <a:endParaRPr lang="en-US" sz="2200">
              <a:latin typeface="Times New Roman" panose="02020603050405020304" pitchFamily="18" charset="0"/>
              <a:cs typeface="Times New Roman" panose="02020603050405020304" pitchFamily="18" charset="0"/>
            </a:endParaRPr>
          </a:p>
          <a:p>
            <a:pPr lvl="1" algn="just">
              <a:buFont typeface="Wingdings" pitchFamily="2" charset="2"/>
              <a:buChar char="q"/>
            </a:pPr>
            <a:r>
              <a:rPr lang="en-GB" sz="2200">
                <a:latin typeface="Times New Roman" panose="02020603050405020304" pitchFamily="18" charset="0"/>
                <a:cs typeface="Times New Roman" panose="02020603050405020304" pitchFamily="18" charset="0"/>
              </a:rPr>
              <a:t>Public officers are punished</a:t>
            </a:r>
            <a:endParaRPr lang="en-US" sz="3000">
              <a:latin typeface="Times New Roman" panose="02020603050405020304" pitchFamily="18" charset="0"/>
              <a:cs typeface="Times New Roman" panose="02020603050405020304" pitchFamily="18" charset="0"/>
            </a:endParaRPr>
          </a:p>
          <a:p>
            <a:pPr algn="just">
              <a:buFont typeface="Wingdings" pitchFamily="2" charset="2"/>
              <a:buChar char="q"/>
            </a:pPr>
            <a:r>
              <a:rPr lang="en-US" sz="3400" b="1" i="1">
                <a:latin typeface="Times New Roman" panose="02020603050405020304" pitchFamily="18" charset="0"/>
                <a:cs typeface="Times New Roman" panose="02020603050405020304" pitchFamily="18" charset="0"/>
              </a:rPr>
              <a:t>To achieve the above;</a:t>
            </a:r>
          </a:p>
          <a:p>
            <a:pPr lvl="1" algn="just">
              <a:buFont typeface="Wingdings" pitchFamily="2" charset="2"/>
              <a:buChar char="q"/>
            </a:pPr>
            <a:r>
              <a:rPr lang="en-GB" sz="2100">
                <a:latin typeface="Times New Roman" panose="02020603050405020304" pitchFamily="18" charset="0"/>
                <a:cs typeface="Times New Roman" panose="02020603050405020304" pitchFamily="18" charset="0"/>
              </a:rPr>
              <a:t>PAC members must prepare adequately on the findings of the A</a:t>
            </a:r>
            <a:r>
              <a:rPr lang="en-US" sz="2100">
                <a:latin typeface="Times New Roman" panose="02020603050405020304" pitchFamily="18" charset="0"/>
                <a:cs typeface="Times New Roman" panose="02020603050405020304" pitchFamily="18" charset="0"/>
              </a:rPr>
              <a:t>uditor General</a:t>
            </a:r>
            <a:r>
              <a:rPr lang="en-GB" sz="2100">
                <a:latin typeface="Times New Roman" panose="02020603050405020304" pitchFamily="18" charset="0"/>
                <a:cs typeface="Times New Roman" panose="02020603050405020304" pitchFamily="18" charset="0"/>
              </a:rPr>
              <a:t>.</a:t>
            </a:r>
            <a:endParaRPr lang="en-US" sz="2100">
              <a:latin typeface="Times New Roman" panose="02020603050405020304" pitchFamily="18" charset="0"/>
              <a:cs typeface="Times New Roman" panose="02020603050405020304" pitchFamily="18" charset="0"/>
            </a:endParaRPr>
          </a:p>
          <a:p>
            <a:pPr lvl="1" algn="just">
              <a:buFont typeface="Wingdings" pitchFamily="2" charset="2"/>
              <a:buChar char="q"/>
            </a:pPr>
            <a:r>
              <a:rPr lang="en-US" sz="2100">
                <a:latin typeface="Times New Roman" panose="02020603050405020304" pitchFamily="18" charset="0"/>
                <a:cs typeface="Times New Roman" panose="02020603050405020304" pitchFamily="18" charset="0"/>
              </a:rPr>
              <a:t>The Committee chairman allots issues to members to handle.</a:t>
            </a:r>
            <a:endParaRPr lang="en-GB" sz="2100">
              <a:latin typeface="Times New Roman" panose="02020603050405020304" pitchFamily="18" charset="0"/>
              <a:cs typeface="Times New Roman" panose="02020603050405020304" pitchFamily="18" charset="0"/>
            </a:endParaRPr>
          </a:p>
          <a:p>
            <a:pPr lvl="1" algn="just">
              <a:buFont typeface="Wingdings" pitchFamily="2" charset="2"/>
              <a:buChar char="q"/>
            </a:pPr>
            <a:r>
              <a:rPr lang="en-GB" sz="2100">
                <a:latin typeface="Times New Roman" panose="02020603050405020304" pitchFamily="18" charset="0"/>
                <a:cs typeface="Times New Roman" panose="02020603050405020304" pitchFamily="18" charset="0"/>
              </a:rPr>
              <a:t>Meeting</a:t>
            </a:r>
            <a:r>
              <a:rPr lang="en-US" sz="2100">
                <a:latin typeface="Times New Roman" panose="02020603050405020304" pitchFamily="18" charset="0"/>
                <a:cs typeface="Times New Roman" panose="02020603050405020304" pitchFamily="18" charset="0"/>
              </a:rPr>
              <a:t>s</a:t>
            </a:r>
            <a:r>
              <a:rPr lang="en-GB" sz="2100">
                <a:latin typeface="Times New Roman" panose="02020603050405020304" pitchFamily="18" charset="0"/>
                <a:cs typeface="Times New Roman" panose="02020603050405020304" pitchFamily="18" charset="0"/>
              </a:rPr>
              <a:t> are opened to the public- ‘Public Hearing’</a:t>
            </a:r>
          </a:p>
          <a:p>
            <a:pPr lvl="1" algn="just">
              <a:buFont typeface="Wingdings" pitchFamily="2" charset="2"/>
              <a:buChar char="q"/>
            </a:pPr>
            <a:r>
              <a:rPr lang="en-GB" sz="2100">
                <a:latin typeface="Times New Roman" panose="02020603050405020304" pitchFamily="18" charset="0"/>
                <a:cs typeface="Times New Roman" panose="02020603050405020304" pitchFamily="18" charset="0"/>
              </a:rPr>
              <a:t>State media </a:t>
            </a:r>
            <a:r>
              <a:rPr lang="en-US" sz="2100">
                <a:latin typeface="Times New Roman" panose="02020603050405020304" pitchFamily="18" charset="0"/>
                <a:cs typeface="Times New Roman" panose="02020603050405020304" pitchFamily="18" charset="0"/>
              </a:rPr>
              <a:t>both Public and P</a:t>
            </a:r>
            <a:r>
              <a:rPr lang="en-GB" sz="2100">
                <a:latin typeface="Times New Roman" panose="02020603050405020304" pitchFamily="18" charset="0"/>
                <a:cs typeface="Times New Roman" panose="02020603050405020304" pitchFamily="18" charset="0"/>
              </a:rPr>
              <a:t>rivate are allowed to cover </a:t>
            </a:r>
            <a:r>
              <a:rPr lang="en-US" sz="2100">
                <a:latin typeface="Times New Roman" panose="02020603050405020304" pitchFamily="18" charset="0"/>
                <a:cs typeface="Times New Roman" panose="02020603050405020304" pitchFamily="18" charset="0"/>
              </a:rPr>
              <a:t>committee </a:t>
            </a:r>
            <a:r>
              <a:rPr lang="en-GB" sz="2100">
                <a:latin typeface="Times New Roman" panose="02020603050405020304" pitchFamily="18" charset="0"/>
                <a:cs typeface="Times New Roman" panose="02020603050405020304" pitchFamily="18" charset="0"/>
              </a:rPr>
              <a:t>proceedings. </a:t>
            </a:r>
            <a:endParaRPr lang="en-US" sz="2100" b="1" i="1">
              <a:latin typeface="Times New Roman" panose="02020603050405020304" pitchFamily="18" charset="0"/>
              <a:cs typeface="Times New Roman" panose="02020603050405020304" pitchFamily="18" charset="0"/>
            </a:endParaRPr>
          </a:p>
          <a:p>
            <a:endParaRPr lang="en-US" sz="3200" b="1">
              <a:latin typeface="Times New Roman" panose="02020603050405020304" pitchFamily="18" charset="0"/>
              <a:cs typeface="Times New Roman" panose="02020603050405020304" pitchFamily="18" charset="0"/>
            </a:endParaRPr>
          </a:p>
          <a:p>
            <a:pPr lvl="1" algn="just">
              <a:buFont typeface="Wingdings" pitchFamily="2" charset="2"/>
              <a:buChar char="q"/>
            </a:pPr>
            <a:endParaRPr lang="en-US" sz="190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D51910E-4F60-37E7-14D7-65A556D88C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79" y="365125"/>
            <a:ext cx="1015041" cy="8115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BC41494B-F9EC-7653-4119-7838C1213C69}"/>
              </a:ext>
            </a:extLst>
          </p:cNvPr>
          <p:cNvPicPr>
            <a:picLocks noChangeAspect="1"/>
          </p:cNvPicPr>
          <p:nvPr/>
        </p:nvPicPr>
        <p:blipFill>
          <a:blip r:embed="rId3"/>
          <a:stretch>
            <a:fillRect/>
          </a:stretch>
        </p:blipFill>
        <p:spPr>
          <a:xfrm>
            <a:off x="10581745" y="365125"/>
            <a:ext cx="920221" cy="887830"/>
          </a:xfrm>
          <a:prstGeom prst="rect">
            <a:avLst/>
          </a:prstGeom>
        </p:spPr>
      </p:pic>
      <p:sp>
        <p:nvSpPr>
          <p:cNvPr id="8" name="Date Placeholder 7">
            <a:extLst>
              <a:ext uri="{FF2B5EF4-FFF2-40B4-BE49-F238E27FC236}">
                <a16:creationId xmlns:a16="http://schemas.microsoft.com/office/drawing/2014/main" id="{C88D909D-6CDC-C92B-0000-A99DA50D1B99}"/>
              </a:ext>
            </a:extLst>
          </p:cNvPr>
          <p:cNvSpPr>
            <a:spLocks noGrp="1"/>
          </p:cNvSpPr>
          <p:nvPr>
            <p:ph type="dt" sz="half" idx="10"/>
          </p:nvPr>
        </p:nvSpPr>
        <p:spPr/>
        <p:txBody>
          <a:bodyPr/>
          <a:lstStyle/>
          <a:p>
            <a:fld id="{F8804F88-A14D-4BB4-885D-DEAA22FFDC07}" type="datetime8">
              <a:rPr lang="en-GH" smtClean="0"/>
              <a:t>24/10/2022 5:59 PM</a:t>
            </a:fld>
            <a:endParaRPr lang="en-GH"/>
          </a:p>
        </p:txBody>
      </p:sp>
      <p:sp>
        <p:nvSpPr>
          <p:cNvPr id="9" name="Slide Number Placeholder 8">
            <a:extLst>
              <a:ext uri="{FF2B5EF4-FFF2-40B4-BE49-F238E27FC236}">
                <a16:creationId xmlns:a16="http://schemas.microsoft.com/office/drawing/2014/main" id="{4B5258D4-354B-41DA-1C08-ECA6055B0FA7}"/>
              </a:ext>
            </a:extLst>
          </p:cNvPr>
          <p:cNvSpPr>
            <a:spLocks noGrp="1"/>
          </p:cNvSpPr>
          <p:nvPr>
            <p:ph type="sldNum" sz="quarter" idx="12"/>
          </p:nvPr>
        </p:nvSpPr>
        <p:spPr/>
        <p:txBody>
          <a:bodyPr/>
          <a:lstStyle/>
          <a:p>
            <a:fld id="{C93F927C-8733-124D-8548-BC952EA87BC8}" type="slidenum">
              <a:rPr lang="en-GH" smtClean="0"/>
              <a:t>20</a:t>
            </a:fld>
            <a:endParaRPr lang="en-GH"/>
          </a:p>
        </p:txBody>
      </p:sp>
      <p:sp>
        <p:nvSpPr>
          <p:cNvPr id="4" name="Footer Placeholder 3">
            <a:extLst>
              <a:ext uri="{FF2B5EF4-FFF2-40B4-BE49-F238E27FC236}">
                <a16:creationId xmlns:a16="http://schemas.microsoft.com/office/drawing/2014/main" id="{A06076BC-6846-8A51-A52E-47231FE36F1D}"/>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1514616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6C41-168A-996E-298A-5AA8C482F9A8}"/>
              </a:ext>
            </a:extLst>
          </p:cNvPr>
          <p:cNvSpPr>
            <a:spLocks noGrp="1"/>
          </p:cNvSpPr>
          <p:nvPr>
            <p:ph type="title"/>
          </p:nvPr>
        </p:nvSpPr>
        <p:spPr/>
        <p:txBody>
          <a:bodyPr>
            <a:normAutofit/>
          </a:bodyPr>
          <a:lstStyle/>
          <a:p>
            <a:r>
              <a:rPr lang="en-US" sz="4800" b="1">
                <a:latin typeface="Times New Roman" panose="02020603050405020304" pitchFamily="18" charset="0"/>
                <a:cs typeface="Times New Roman" pitchFamily="18" charset="0"/>
              </a:rPr>
              <a:t>    </a:t>
            </a:r>
            <a:r>
              <a:rPr lang="en-US" sz="3600" b="1">
                <a:latin typeface="Times New Roman" panose="02020603050405020304" pitchFamily="18" charset="0"/>
                <a:cs typeface="Times New Roman" pitchFamily="18" charset="0"/>
              </a:rPr>
              <a:t>Examination of Auditor General’s Reports</a:t>
            </a:r>
            <a:endParaRPr lang="en-GH" sz="3500" b="1" dirty="0"/>
          </a:p>
        </p:txBody>
      </p:sp>
      <p:sp>
        <p:nvSpPr>
          <p:cNvPr id="3" name="Content Placeholder 2">
            <a:extLst>
              <a:ext uri="{FF2B5EF4-FFF2-40B4-BE49-F238E27FC236}">
                <a16:creationId xmlns:a16="http://schemas.microsoft.com/office/drawing/2014/main" id="{75EC6EBA-6DC4-1C98-F3ED-D7958D335299}"/>
              </a:ext>
            </a:extLst>
          </p:cNvPr>
          <p:cNvSpPr>
            <a:spLocks noGrp="1"/>
          </p:cNvSpPr>
          <p:nvPr>
            <p:ph idx="1"/>
          </p:nvPr>
        </p:nvSpPr>
        <p:spPr/>
        <p:txBody>
          <a:bodyPr>
            <a:noAutofit/>
          </a:bodyPr>
          <a:lstStyle/>
          <a:p>
            <a:pPr marL="530352" indent="-457200" algn="just">
              <a:buFont typeface="Wingdings" pitchFamily="2" charset="2"/>
              <a:buChar char="q"/>
            </a:pPr>
            <a:r>
              <a:rPr lang="en-GB" sz="3300">
                <a:latin typeface="Times New Roman" panose="02020603050405020304" pitchFamily="18" charset="0"/>
                <a:cs typeface="Times New Roman" panose="02020603050405020304" pitchFamily="18" charset="0"/>
              </a:rPr>
              <a:t>In Ghana,</a:t>
            </a:r>
            <a:r>
              <a:rPr lang="en-US" sz="3300" b="1">
                <a:latin typeface="Times New Roman" panose="02020603050405020304" pitchFamily="18" charset="0"/>
                <a:cs typeface="Times New Roman" panose="02020603050405020304" pitchFamily="18" charset="0"/>
              </a:rPr>
              <a:t> </a:t>
            </a:r>
            <a:r>
              <a:rPr lang="en-US" sz="3300">
                <a:latin typeface="Times New Roman" panose="02020603050405020304" pitchFamily="18" charset="0"/>
                <a:cs typeface="Times New Roman" panose="02020603050405020304" pitchFamily="18" charset="0"/>
              </a:rPr>
              <a:t>the</a:t>
            </a:r>
            <a:r>
              <a:rPr lang="en-US" sz="3300" b="1">
                <a:latin typeface="Times New Roman" panose="02020603050405020304" pitchFamily="18" charset="0"/>
                <a:cs typeface="Times New Roman" panose="02020603050405020304" pitchFamily="18" charset="0"/>
              </a:rPr>
              <a:t> </a:t>
            </a:r>
            <a:r>
              <a:rPr lang="en-GB" sz="3300">
                <a:latin typeface="Times New Roman" panose="02020603050405020304" pitchFamily="18" charset="0"/>
                <a:cs typeface="Times New Roman" panose="02020603050405020304" pitchFamily="18" charset="0"/>
              </a:rPr>
              <a:t>Committee meets with the Auditor-General for review of his report before it begins public hearings</a:t>
            </a:r>
            <a:r>
              <a:rPr lang="en-US" sz="3300">
                <a:latin typeface="Times New Roman" panose="02020603050405020304" pitchFamily="18" charset="0"/>
                <a:cs typeface="Times New Roman" panose="02020603050405020304" pitchFamily="18" charset="0"/>
              </a:rPr>
              <a:t>;</a:t>
            </a:r>
          </a:p>
          <a:p>
            <a:pPr marL="530352" indent="-457200" algn="just">
              <a:buFont typeface="Wingdings" pitchFamily="2" charset="2"/>
              <a:buChar char="q"/>
            </a:pPr>
            <a:r>
              <a:rPr lang="en-US" sz="3300">
                <a:latin typeface="Times New Roman" panose="02020603050405020304" pitchFamily="18" charset="0"/>
                <a:cs typeface="Times New Roman" panose="02020603050405020304" pitchFamily="18" charset="0"/>
              </a:rPr>
              <a:t>In considering reports that cut across the entire country;</a:t>
            </a:r>
          </a:p>
          <a:p>
            <a:pPr marL="987552" lvl="1" indent="-457200" algn="just">
              <a:buFont typeface="Wingdings" pitchFamily="2" charset="2"/>
              <a:buChar char="q"/>
            </a:pPr>
            <a:r>
              <a:rPr lang="en-GB" sz="2900">
                <a:latin typeface="Times New Roman" panose="02020603050405020304" pitchFamily="18" charset="0"/>
                <a:cs typeface="Times New Roman" panose="02020603050405020304" pitchFamily="18" charset="0"/>
              </a:rPr>
              <a:t>Public hearing is conducted at zonal centre</a:t>
            </a:r>
            <a:r>
              <a:rPr lang="en-US" sz="2900">
                <a:latin typeface="Times New Roman" panose="02020603050405020304" pitchFamily="18" charset="0"/>
                <a:cs typeface="Times New Roman" panose="02020603050405020304" pitchFamily="18" charset="0"/>
              </a:rPr>
              <a:t>s</a:t>
            </a:r>
            <a:r>
              <a:rPr lang="en-GB" sz="2900">
                <a:latin typeface="Times New Roman" panose="02020603050405020304" pitchFamily="18" charset="0"/>
                <a:cs typeface="Times New Roman" panose="02020603050405020304" pitchFamily="18" charset="0"/>
              </a:rPr>
              <a:t> to give opportunity to the people in the </a:t>
            </a:r>
            <a:r>
              <a:rPr lang="en-US" sz="2900">
                <a:latin typeface="Times New Roman" panose="02020603050405020304" pitchFamily="18" charset="0"/>
                <a:cs typeface="Times New Roman" panose="02020603050405020304" pitchFamily="18" charset="0"/>
              </a:rPr>
              <a:t>zonal </a:t>
            </a:r>
            <a:r>
              <a:rPr lang="en-GB" sz="2900">
                <a:latin typeface="Times New Roman" panose="02020603050405020304" pitchFamily="18" charset="0"/>
                <a:cs typeface="Times New Roman" panose="02020603050405020304" pitchFamily="18" charset="0"/>
              </a:rPr>
              <a:t>area</a:t>
            </a:r>
            <a:r>
              <a:rPr lang="en-US" sz="2900">
                <a:latin typeface="Times New Roman" panose="02020603050405020304" pitchFamily="18" charset="0"/>
                <a:cs typeface="Times New Roman" panose="02020603050405020304" pitchFamily="18" charset="0"/>
              </a:rPr>
              <a:t>s to participate physically</a:t>
            </a:r>
            <a:r>
              <a:rPr lang="en-GB" sz="2900">
                <a:latin typeface="Times New Roman" panose="02020603050405020304" pitchFamily="18" charset="0"/>
                <a:cs typeface="Times New Roman" panose="02020603050405020304" pitchFamily="18" charset="0"/>
              </a:rPr>
              <a:t>.</a:t>
            </a:r>
            <a:endParaRPr lang="en-US" sz="2900">
              <a:latin typeface="Times New Roman" panose="02020603050405020304" pitchFamily="18" charset="0"/>
              <a:cs typeface="Times New Roman" panose="02020603050405020304" pitchFamily="18" charset="0"/>
            </a:endParaRPr>
          </a:p>
          <a:p>
            <a:pPr marL="987552" lvl="1" indent="-457200" algn="just">
              <a:buFont typeface="Wingdings" pitchFamily="2" charset="2"/>
              <a:buChar char="q"/>
            </a:pPr>
            <a:r>
              <a:rPr lang="en-GB" sz="2900">
                <a:latin typeface="Times New Roman" panose="02020603050405020304" pitchFamily="18" charset="0"/>
                <a:cs typeface="Times New Roman" panose="02020603050405020304" pitchFamily="18" charset="0"/>
              </a:rPr>
              <a:t>It is </a:t>
            </a:r>
            <a:r>
              <a:rPr lang="en-US" sz="2900">
                <a:latin typeface="Times New Roman" panose="02020603050405020304" pitchFamily="18" charset="0"/>
                <a:cs typeface="Times New Roman" panose="02020603050405020304" pitchFamily="18" charset="0"/>
              </a:rPr>
              <a:t>also </a:t>
            </a:r>
            <a:r>
              <a:rPr lang="en-GB" sz="2900">
                <a:latin typeface="Times New Roman" panose="02020603050405020304" pitchFamily="18" charset="0"/>
                <a:cs typeface="Times New Roman" panose="02020603050405020304" pitchFamily="18" charset="0"/>
              </a:rPr>
              <a:t>meant to reduce cost to government because it is cheaper for the committee to get closer to the witness</a:t>
            </a:r>
            <a:r>
              <a:rPr lang="en-US" sz="2900">
                <a:latin typeface="Times New Roman" panose="02020603050405020304" pitchFamily="18" charset="0"/>
                <a:cs typeface="Times New Roman" panose="02020603050405020304" pitchFamily="18" charset="0"/>
              </a:rPr>
              <a:t>es</a:t>
            </a:r>
            <a:r>
              <a:rPr lang="en-GB" sz="2900">
                <a:latin typeface="Times New Roman" panose="02020603050405020304" pitchFamily="18" charset="0"/>
                <a:cs typeface="Times New Roman" panose="02020603050405020304" pitchFamily="18" charset="0"/>
              </a:rPr>
              <a:t> than hauling all of the to Accra</a:t>
            </a:r>
            <a:r>
              <a:rPr lang="en-US" sz="2900">
                <a:latin typeface="Times New Roman" panose="02020603050405020304" pitchFamily="18" charset="0"/>
                <a:cs typeface="Times New Roman" panose="02020603050405020304" pitchFamily="18" charset="0"/>
              </a:rPr>
              <a:t>, the capital</a:t>
            </a:r>
            <a:r>
              <a:rPr lang="en-GB" sz="2900">
                <a:latin typeface="Times New Roman" panose="02020603050405020304" pitchFamily="18" charset="0"/>
                <a:cs typeface="Times New Roman" panose="02020603050405020304" pitchFamily="18" charset="0"/>
              </a:rPr>
              <a:t>.</a:t>
            </a:r>
            <a:endParaRPr lang="en-US" sz="2900" b="1">
              <a:latin typeface="Times New Roman" panose="02020603050405020304" pitchFamily="18" charset="0"/>
              <a:cs typeface="Times New Roman" panose="02020603050405020304" pitchFamily="18" charset="0"/>
            </a:endParaRPr>
          </a:p>
          <a:p>
            <a:endParaRPr lang="en-US" sz="2800" b="1">
              <a:latin typeface="Times New Roman" panose="02020603050405020304" pitchFamily="18" charset="0"/>
              <a:cs typeface="Times New Roman" panose="02020603050405020304" pitchFamily="18" charset="0"/>
            </a:endParaRPr>
          </a:p>
          <a:p>
            <a:pPr lvl="1" algn="just">
              <a:buFont typeface="Wingdings" pitchFamily="2" charset="2"/>
              <a:buChar char="q"/>
            </a:pPr>
            <a:endParaRPr lang="en-US" sz="190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D51910E-4F60-37E7-14D7-65A556D88C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79" y="365125"/>
            <a:ext cx="1015041" cy="8115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BC41494B-F9EC-7653-4119-7838C1213C69}"/>
              </a:ext>
            </a:extLst>
          </p:cNvPr>
          <p:cNvPicPr>
            <a:picLocks noChangeAspect="1"/>
          </p:cNvPicPr>
          <p:nvPr/>
        </p:nvPicPr>
        <p:blipFill>
          <a:blip r:embed="rId3"/>
          <a:stretch>
            <a:fillRect/>
          </a:stretch>
        </p:blipFill>
        <p:spPr>
          <a:xfrm>
            <a:off x="10581745" y="365125"/>
            <a:ext cx="920221" cy="887830"/>
          </a:xfrm>
          <a:prstGeom prst="rect">
            <a:avLst/>
          </a:prstGeom>
        </p:spPr>
      </p:pic>
      <p:sp>
        <p:nvSpPr>
          <p:cNvPr id="8" name="Date Placeholder 7">
            <a:extLst>
              <a:ext uri="{FF2B5EF4-FFF2-40B4-BE49-F238E27FC236}">
                <a16:creationId xmlns:a16="http://schemas.microsoft.com/office/drawing/2014/main" id="{C88D909D-6CDC-C92B-0000-A99DA50D1B99}"/>
              </a:ext>
            </a:extLst>
          </p:cNvPr>
          <p:cNvSpPr>
            <a:spLocks noGrp="1"/>
          </p:cNvSpPr>
          <p:nvPr>
            <p:ph type="dt" sz="half" idx="10"/>
          </p:nvPr>
        </p:nvSpPr>
        <p:spPr/>
        <p:txBody>
          <a:bodyPr/>
          <a:lstStyle/>
          <a:p>
            <a:fld id="{F8804F88-A14D-4BB4-885D-DEAA22FFDC07}" type="datetime8">
              <a:rPr lang="en-GH" smtClean="0"/>
              <a:t>24/10/2022 5:59 PM</a:t>
            </a:fld>
            <a:endParaRPr lang="en-GH"/>
          </a:p>
        </p:txBody>
      </p:sp>
      <p:sp>
        <p:nvSpPr>
          <p:cNvPr id="9" name="Slide Number Placeholder 8">
            <a:extLst>
              <a:ext uri="{FF2B5EF4-FFF2-40B4-BE49-F238E27FC236}">
                <a16:creationId xmlns:a16="http://schemas.microsoft.com/office/drawing/2014/main" id="{4B5258D4-354B-41DA-1C08-ECA6055B0FA7}"/>
              </a:ext>
            </a:extLst>
          </p:cNvPr>
          <p:cNvSpPr>
            <a:spLocks noGrp="1"/>
          </p:cNvSpPr>
          <p:nvPr>
            <p:ph type="sldNum" sz="quarter" idx="12"/>
          </p:nvPr>
        </p:nvSpPr>
        <p:spPr/>
        <p:txBody>
          <a:bodyPr/>
          <a:lstStyle/>
          <a:p>
            <a:fld id="{C93F927C-8733-124D-8548-BC952EA87BC8}" type="slidenum">
              <a:rPr lang="en-GH" smtClean="0"/>
              <a:t>21</a:t>
            </a:fld>
            <a:endParaRPr lang="en-GH"/>
          </a:p>
        </p:txBody>
      </p:sp>
      <p:sp>
        <p:nvSpPr>
          <p:cNvPr id="4" name="Footer Placeholder 3">
            <a:extLst>
              <a:ext uri="{FF2B5EF4-FFF2-40B4-BE49-F238E27FC236}">
                <a16:creationId xmlns:a16="http://schemas.microsoft.com/office/drawing/2014/main" id="{A06076BC-6846-8A51-A52E-47231FE36F1D}"/>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21260557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6C41-168A-996E-298A-5AA8C482F9A8}"/>
              </a:ext>
            </a:extLst>
          </p:cNvPr>
          <p:cNvSpPr>
            <a:spLocks noGrp="1"/>
          </p:cNvSpPr>
          <p:nvPr>
            <p:ph type="title"/>
          </p:nvPr>
        </p:nvSpPr>
        <p:spPr/>
        <p:txBody>
          <a:bodyPr>
            <a:normAutofit/>
          </a:bodyPr>
          <a:lstStyle/>
          <a:p>
            <a:r>
              <a:rPr lang="en-US" sz="4800" b="1">
                <a:latin typeface="Times New Roman" panose="02020603050405020304" pitchFamily="18" charset="0"/>
                <a:cs typeface="Times New Roman" pitchFamily="18" charset="0"/>
              </a:rPr>
              <a:t>  </a:t>
            </a:r>
            <a:r>
              <a:rPr lang="en-US" sz="3500" b="1">
                <a:latin typeface="Times New Roman" panose="02020603050405020304" pitchFamily="18" charset="0"/>
                <a:cs typeface="Times New Roman" pitchFamily="18" charset="0"/>
              </a:rPr>
              <a:t>  The PAC Recommendations/Audit Committees </a:t>
            </a:r>
            <a:br>
              <a:rPr lang="en-US" sz="3600" b="0">
                <a:latin typeface="Times New Roman" panose="02020603050405020304" pitchFamily="18" charset="0"/>
                <a:cs typeface="Times New Roman" pitchFamily="18" charset="0"/>
              </a:rPr>
            </a:br>
            <a:endParaRPr lang="en-GH" sz="3500" b="1" dirty="0"/>
          </a:p>
        </p:txBody>
      </p:sp>
      <p:sp>
        <p:nvSpPr>
          <p:cNvPr id="3" name="Content Placeholder 2">
            <a:extLst>
              <a:ext uri="{FF2B5EF4-FFF2-40B4-BE49-F238E27FC236}">
                <a16:creationId xmlns:a16="http://schemas.microsoft.com/office/drawing/2014/main" id="{75EC6EBA-6DC4-1C98-F3ED-D7958D335299}"/>
              </a:ext>
            </a:extLst>
          </p:cNvPr>
          <p:cNvSpPr>
            <a:spLocks noGrp="1"/>
          </p:cNvSpPr>
          <p:nvPr>
            <p:ph idx="1"/>
          </p:nvPr>
        </p:nvSpPr>
        <p:spPr>
          <a:xfrm>
            <a:off x="838200" y="1481667"/>
            <a:ext cx="10515600" cy="4614332"/>
          </a:xfrm>
        </p:spPr>
        <p:txBody>
          <a:bodyPr>
            <a:noAutofit/>
          </a:bodyPr>
          <a:lstStyle/>
          <a:p>
            <a:pPr>
              <a:buFont typeface="Wingdings" pitchFamily="2" charset="2"/>
              <a:buChar char="q"/>
            </a:pPr>
            <a:r>
              <a:rPr lang="en-GB" sz="2800">
                <a:latin typeface="Times New Roman" panose="02020603050405020304" pitchFamily="18" charset="0"/>
                <a:cs typeface="Times New Roman" panose="02020603050405020304" pitchFamily="18" charset="0"/>
              </a:rPr>
              <a:t>PAC reports to Parliament with recommendations on the findings of the Auditor General. </a:t>
            </a:r>
          </a:p>
          <a:p>
            <a:pPr>
              <a:buFont typeface="Wingdings" pitchFamily="2" charset="2"/>
              <a:buChar char="q"/>
            </a:pPr>
            <a:r>
              <a:rPr lang="en-GB" sz="2800">
                <a:latin typeface="Times New Roman" panose="02020603050405020304" pitchFamily="18" charset="0"/>
                <a:cs typeface="Times New Roman" panose="02020603050405020304" pitchFamily="18" charset="0"/>
              </a:rPr>
              <a:t>The recommendations when approved by the House are referred to the Executive for implementation.</a:t>
            </a:r>
          </a:p>
          <a:p>
            <a:pPr>
              <a:buFont typeface="Wingdings" pitchFamily="2" charset="2"/>
              <a:buChar char="q"/>
            </a:pPr>
            <a:r>
              <a:rPr lang="en-GB" sz="2800">
                <a:latin typeface="Times New Roman" panose="02020603050405020304" pitchFamily="18" charset="0"/>
                <a:cs typeface="Times New Roman" panose="02020603050405020304" pitchFamily="18" charset="0"/>
              </a:rPr>
              <a:t>Audit committees</a:t>
            </a:r>
            <a:r>
              <a:rPr lang="en-US" sz="2800">
                <a:latin typeface="Times New Roman" panose="02020603050405020304" pitchFamily="18" charset="0"/>
                <a:cs typeface="Times New Roman" panose="02020603050405020304" pitchFamily="18" charset="0"/>
              </a:rPr>
              <a:t> are</a:t>
            </a:r>
            <a:r>
              <a:rPr lang="en-GB" sz="2800">
                <a:latin typeface="Times New Roman" panose="02020603050405020304" pitchFamily="18" charset="0"/>
                <a:cs typeface="Times New Roman" panose="02020603050405020304" pitchFamily="18" charset="0"/>
              </a:rPr>
              <a:t> established under section 86 of the Public Financial Management Act </a:t>
            </a:r>
            <a:r>
              <a:rPr lang="en-US" sz="2800">
                <a:latin typeface="Times New Roman" panose="02020603050405020304" pitchFamily="18" charset="0"/>
                <a:cs typeface="Times New Roman" panose="02020603050405020304" pitchFamily="18" charset="0"/>
              </a:rPr>
              <a:t>2016, (Act 921) </a:t>
            </a:r>
            <a:r>
              <a:rPr lang="en-GB" sz="2800">
                <a:latin typeface="Times New Roman" panose="02020603050405020304" pitchFamily="18" charset="0"/>
                <a:cs typeface="Times New Roman" panose="02020603050405020304" pitchFamily="18" charset="0"/>
              </a:rPr>
              <a:t>ensure implementation of the recommendations by </a:t>
            </a:r>
            <a:r>
              <a:rPr lang="en-US" sz="2800">
                <a:latin typeface="Times New Roman" panose="02020603050405020304" pitchFamily="18" charset="0"/>
                <a:cs typeface="Times New Roman" panose="02020603050405020304" pitchFamily="18" charset="0"/>
              </a:rPr>
              <a:t>PAC</a:t>
            </a:r>
            <a:r>
              <a:rPr lang="en-GB" sz="2800">
                <a:latin typeface="Times New Roman" panose="02020603050405020304" pitchFamily="18" charset="0"/>
                <a:cs typeface="Times New Roman" panose="02020603050405020304" pitchFamily="18" charset="0"/>
              </a:rPr>
              <a:t>.</a:t>
            </a:r>
            <a:endParaRPr lang="en-US" sz="2800">
              <a:latin typeface="Times New Roman" panose="02020603050405020304" pitchFamily="18" charset="0"/>
              <a:cs typeface="Times New Roman" panose="02020603050405020304" pitchFamily="18" charset="0"/>
            </a:endParaRPr>
          </a:p>
          <a:p>
            <a:pPr>
              <a:buFont typeface="Wingdings" pitchFamily="2" charset="2"/>
              <a:buChar char="q"/>
            </a:pPr>
            <a:r>
              <a:rPr lang="en-GB" sz="2800" b="1" i="1">
                <a:latin typeface="Times New Roman" panose="02020603050405020304" pitchFamily="18" charset="0"/>
                <a:cs typeface="Times New Roman" panose="02020603050405020304" pitchFamily="18" charset="0"/>
              </a:rPr>
              <a:t>Section 86 (1) </a:t>
            </a:r>
            <a:r>
              <a:rPr lang="en-GB" sz="2800">
                <a:latin typeface="Times New Roman" panose="02020603050405020304" pitchFamily="18" charset="0"/>
                <a:cs typeface="Times New Roman" panose="02020603050405020304" pitchFamily="18" charset="0"/>
              </a:rPr>
              <a:t>of PFMA (921) </a:t>
            </a:r>
            <a:r>
              <a:rPr lang="en-GB" sz="2800" b="1" i="1">
                <a:latin typeface="Times New Roman" panose="02020603050405020304" pitchFamily="18" charset="0"/>
                <a:cs typeface="Times New Roman" panose="02020603050405020304" pitchFamily="18" charset="0"/>
              </a:rPr>
              <a:t>“There is established by this Act, an Audit Committee that shall serve one particular covered entity or any other covered entities in a sector”</a:t>
            </a:r>
            <a:endParaRPr lang="en-US" sz="2800">
              <a:latin typeface="Times New Roman" panose="02020603050405020304" pitchFamily="18" charset="0"/>
              <a:cs typeface="Times New Roman" panose="02020603050405020304" pitchFamily="18" charset="0"/>
            </a:endParaRPr>
          </a:p>
          <a:p>
            <a:pPr>
              <a:buFont typeface="Wingdings" pitchFamily="2" charset="2"/>
              <a:buChar char="q"/>
            </a:pPr>
            <a:endParaRPr lang="en-US" sz="2600" b="0">
              <a:latin typeface="Times New Roman" panose="02020603050405020304" pitchFamily="18" charset="0"/>
              <a:cs typeface="Times New Roman" pitchFamily="18" charset="0"/>
            </a:endParaRPr>
          </a:p>
          <a:p>
            <a:pPr algn="just">
              <a:buFont typeface="Wingdings" pitchFamily="2" charset="2"/>
              <a:buChar char="q"/>
            </a:pPr>
            <a:endParaRPr lang="en-US" sz="2800" b="1">
              <a:latin typeface="Times New Roman" panose="02020603050405020304" pitchFamily="18" charset="0"/>
              <a:cs typeface="Times New Roman" panose="02020603050405020304" pitchFamily="18" charset="0"/>
            </a:endParaRPr>
          </a:p>
          <a:p>
            <a:pPr lvl="1" algn="just">
              <a:buFont typeface="Wingdings" pitchFamily="2" charset="2"/>
              <a:buChar char="q"/>
            </a:pPr>
            <a:endParaRPr lang="en-US" sz="190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D51910E-4F60-37E7-14D7-65A556D88C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79" y="365125"/>
            <a:ext cx="1015041" cy="8115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BC41494B-F9EC-7653-4119-7838C1213C69}"/>
              </a:ext>
            </a:extLst>
          </p:cNvPr>
          <p:cNvPicPr>
            <a:picLocks noChangeAspect="1"/>
          </p:cNvPicPr>
          <p:nvPr/>
        </p:nvPicPr>
        <p:blipFill>
          <a:blip r:embed="rId3"/>
          <a:stretch>
            <a:fillRect/>
          </a:stretch>
        </p:blipFill>
        <p:spPr>
          <a:xfrm>
            <a:off x="10581745" y="365125"/>
            <a:ext cx="920221" cy="887830"/>
          </a:xfrm>
          <a:prstGeom prst="rect">
            <a:avLst/>
          </a:prstGeom>
        </p:spPr>
      </p:pic>
      <p:sp>
        <p:nvSpPr>
          <p:cNvPr id="8" name="Date Placeholder 7">
            <a:extLst>
              <a:ext uri="{FF2B5EF4-FFF2-40B4-BE49-F238E27FC236}">
                <a16:creationId xmlns:a16="http://schemas.microsoft.com/office/drawing/2014/main" id="{C88D909D-6CDC-C92B-0000-A99DA50D1B99}"/>
              </a:ext>
            </a:extLst>
          </p:cNvPr>
          <p:cNvSpPr>
            <a:spLocks noGrp="1"/>
          </p:cNvSpPr>
          <p:nvPr>
            <p:ph type="dt" sz="half" idx="10"/>
          </p:nvPr>
        </p:nvSpPr>
        <p:spPr/>
        <p:txBody>
          <a:bodyPr/>
          <a:lstStyle/>
          <a:p>
            <a:fld id="{F8804F88-A14D-4BB4-885D-DEAA22FFDC07}" type="datetime8">
              <a:rPr lang="en-GH" smtClean="0"/>
              <a:t>24/10/2022 5:59 PM</a:t>
            </a:fld>
            <a:endParaRPr lang="en-GH"/>
          </a:p>
        </p:txBody>
      </p:sp>
      <p:sp>
        <p:nvSpPr>
          <p:cNvPr id="9" name="Slide Number Placeholder 8">
            <a:extLst>
              <a:ext uri="{FF2B5EF4-FFF2-40B4-BE49-F238E27FC236}">
                <a16:creationId xmlns:a16="http://schemas.microsoft.com/office/drawing/2014/main" id="{4B5258D4-354B-41DA-1C08-ECA6055B0FA7}"/>
              </a:ext>
            </a:extLst>
          </p:cNvPr>
          <p:cNvSpPr>
            <a:spLocks noGrp="1"/>
          </p:cNvSpPr>
          <p:nvPr>
            <p:ph type="sldNum" sz="quarter" idx="12"/>
          </p:nvPr>
        </p:nvSpPr>
        <p:spPr/>
        <p:txBody>
          <a:bodyPr/>
          <a:lstStyle/>
          <a:p>
            <a:fld id="{C93F927C-8733-124D-8548-BC952EA87BC8}" type="slidenum">
              <a:rPr lang="en-GH" smtClean="0"/>
              <a:t>22</a:t>
            </a:fld>
            <a:endParaRPr lang="en-GH"/>
          </a:p>
        </p:txBody>
      </p:sp>
      <p:sp>
        <p:nvSpPr>
          <p:cNvPr id="4" name="Footer Placeholder 3">
            <a:extLst>
              <a:ext uri="{FF2B5EF4-FFF2-40B4-BE49-F238E27FC236}">
                <a16:creationId xmlns:a16="http://schemas.microsoft.com/office/drawing/2014/main" id="{A06076BC-6846-8A51-A52E-47231FE36F1D}"/>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24149245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6C41-168A-996E-298A-5AA8C482F9A8}"/>
              </a:ext>
            </a:extLst>
          </p:cNvPr>
          <p:cNvSpPr>
            <a:spLocks noGrp="1"/>
          </p:cNvSpPr>
          <p:nvPr>
            <p:ph type="title"/>
          </p:nvPr>
        </p:nvSpPr>
        <p:spPr/>
        <p:txBody>
          <a:bodyPr>
            <a:normAutofit/>
          </a:bodyPr>
          <a:lstStyle/>
          <a:p>
            <a:r>
              <a:rPr lang="en-US" sz="4800" b="1">
                <a:latin typeface="Times New Roman" panose="02020603050405020304" pitchFamily="18" charset="0"/>
                <a:cs typeface="Times New Roman" pitchFamily="18" charset="0"/>
              </a:rPr>
              <a:t>  </a:t>
            </a:r>
            <a:r>
              <a:rPr lang="en-US" sz="3500" b="1">
                <a:latin typeface="Times New Roman" panose="02020603050405020304" pitchFamily="18" charset="0"/>
                <a:cs typeface="Times New Roman" pitchFamily="18" charset="0"/>
              </a:rPr>
              <a:t>  The PAC Recommendations/Audit Committees </a:t>
            </a:r>
            <a:br>
              <a:rPr lang="en-US" sz="3600" b="0">
                <a:latin typeface="Times New Roman" panose="02020603050405020304" pitchFamily="18" charset="0"/>
                <a:cs typeface="Times New Roman" pitchFamily="18" charset="0"/>
              </a:rPr>
            </a:br>
            <a:endParaRPr lang="en-GH" sz="3500" b="1" dirty="0"/>
          </a:p>
        </p:txBody>
      </p:sp>
      <p:sp>
        <p:nvSpPr>
          <p:cNvPr id="3" name="Content Placeholder 2">
            <a:extLst>
              <a:ext uri="{FF2B5EF4-FFF2-40B4-BE49-F238E27FC236}">
                <a16:creationId xmlns:a16="http://schemas.microsoft.com/office/drawing/2014/main" id="{75EC6EBA-6DC4-1C98-F3ED-D7958D335299}"/>
              </a:ext>
            </a:extLst>
          </p:cNvPr>
          <p:cNvSpPr>
            <a:spLocks noGrp="1"/>
          </p:cNvSpPr>
          <p:nvPr>
            <p:ph idx="1"/>
          </p:nvPr>
        </p:nvSpPr>
        <p:spPr>
          <a:xfrm>
            <a:off x="838200" y="1460500"/>
            <a:ext cx="10515600" cy="4895850"/>
          </a:xfrm>
        </p:spPr>
        <p:txBody>
          <a:bodyPr>
            <a:noAutofit/>
          </a:bodyPr>
          <a:lstStyle/>
          <a:p>
            <a:pPr>
              <a:buFont typeface="Wingdings" pitchFamily="2" charset="2"/>
              <a:buChar char="q"/>
            </a:pPr>
            <a:r>
              <a:rPr lang="en-GB" sz="3100" b="1" i="1">
                <a:latin typeface="Times New Roman" panose="02020603050405020304" pitchFamily="18" charset="0"/>
                <a:cs typeface="Times New Roman" panose="02020603050405020304" pitchFamily="18" charset="0"/>
              </a:rPr>
              <a:t>Section 88 (1)</a:t>
            </a:r>
            <a:r>
              <a:rPr lang="en-GB" sz="3100">
                <a:latin typeface="Times New Roman" panose="02020603050405020304" pitchFamily="18" charset="0"/>
                <a:cs typeface="Times New Roman" panose="02020603050405020304" pitchFamily="18" charset="0"/>
              </a:rPr>
              <a:t> </a:t>
            </a:r>
            <a:r>
              <a:rPr lang="en-US" sz="3100">
                <a:latin typeface="Times New Roman" panose="02020603050405020304" pitchFamily="18" charset="0"/>
                <a:cs typeface="Times New Roman" panose="02020603050405020304" pitchFamily="18" charset="0"/>
              </a:rPr>
              <a:t>of PFMA “</a:t>
            </a:r>
            <a:r>
              <a:rPr lang="en-GB" sz="3100">
                <a:latin typeface="Times New Roman" panose="02020603050405020304" pitchFamily="18" charset="0"/>
                <a:cs typeface="Times New Roman" panose="02020603050405020304" pitchFamily="18" charset="0"/>
              </a:rPr>
              <a:t>An Audit Committee shall ensure</a:t>
            </a:r>
            <a:r>
              <a:rPr lang="en-US" sz="3100">
                <a:latin typeface="Times New Roman" panose="02020603050405020304" pitchFamily="18" charset="0"/>
                <a:cs typeface="Times New Roman" panose="02020603050405020304" pitchFamily="18" charset="0"/>
              </a:rPr>
              <a:t>s</a:t>
            </a:r>
            <a:r>
              <a:rPr lang="en-GB" sz="3100">
                <a:latin typeface="Times New Roman" panose="02020603050405020304" pitchFamily="18" charset="0"/>
                <a:cs typeface="Times New Roman" panose="02020603050405020304" pitchFamily="18" charset="0"/>
              </a:rPr>
              <a:t> that the head of a covered entity, to which the Audit Committee relates</a:t>
            </a:r>
            <a:r>
              <a:rPr lang="en-US" sz="3100">
                <a:latin typeface="Times New Roman" panose="02020603050405020304" pitchFamily="18" charset="0"/>
                <a:cs typeface="Times New Roman" panose="02020603050405020304" pitchFamily="18" charset="0"/>
              </a:rPr>
              <a:t>”</a:t>
            </a:r>
            <a:endParaRPr lang="en-GB" sz="3100">
              <a:latin typeface="Times New Roman" panose="02020603050405020304" pitchFamily="18" charset="0"/>
              <a:cs typeface="Times New Roman" panose="02020603050405020304" pitchFamily="18" charset="0"/>
            </a:endParaRPr>
          </a:p>
          <a:p>
            <a:pPr lvl="1">
              <a:buFont typeface="Wingdings" pitchFamily="2" charset="2"/>
              <a:buChar char="q"/>
            </a:pPr>
            <a:r>
              <a:rPr lang="en-GB" sz="3100" i="1">
                <a:latin typeface="Times New Roman" panose="02020603050405020304" pitchFamily="18" charset="0"/>
                <a:cs typeface="Times New Roman" panose="02020603050405020304" pitchFamily="18" charset="0"/>
              </a:rPr>
              <a:t>(a) </a:t>
            </a:r>
            <a:r>
              <a:rPr lang="en-GB" sz="3100">
                <a:latin typeface="Times New Roman" panose="02020603050405020304" pitchFamily="18" charset="0"/>
                <a:cs typeface="Times New Roman" panose="02020603050405020304" pitchFamily="18" charset="0"/>
              </a:rPr>
              <a:t>Pursues the implementation of any recommendation contained in</a:t>
            </a:r>
          </a:p>
          <a:p>
            <a:pPr lvl="1" fontAlgn="base"/>
            <a:r>
              <a:rPr lang="en-GB" sz="3100">
                <a:latin typeface="Times New Roman" panose="02020603050405020304" pitchFamily="18" charset="0"/>
                <a:cs typeface="Times New Roman" panose="02020603050405020304" pitchFamily="18" charset="0"/>
              </a:rPr>
              <a:t>an internal audit report;</a:t>
            </a:r>
          </a:p>
          <a:p>
            <a:pPr lvl="1" fontAlgn="base"/>
            <a:r>
              <a:rPr lang="en-GB" sz="3100">
                <a:latin typeface="Times New Roman" panose="02020603050405020304" pitchFamily="18" charset="0"/>
                <a:cs typeface="Times New Roman" panose="02020603050405020304" pitchFamily="18" charset="0"/>
              </a:rPr>
              <a:t>Parliament’s decision on the Auditor</a:t>
            </a:r>
            <a:r>
              <a:rPr lang="en-US" sz="3100">
                <a:latin typeface="Times New Roman" panose="02020603050405020304" pitchFamily="18" charset="0"/>
                <a:cs typeface="Times New Roman" panose="02020603050405020304" pitchFamily="18" charset="0"/>
              </a:rPr>
              <a:t> </a:t>
            </a:r>
            <a:r>
              <a:rPr lang="en-GB" sz="3100">
                <a:latin typeface="Times New Roman" panose="02020603050405020304" pitchFamily="18" charset="0"/>
                <a:cs typeface="Times New Roman" panose="02020603050405020304" pitchFamily="18" charset="0"/>
              </a:rPr>
              <a:t>General’s report;</a:t>
            </a:r>
          </a:p>
          <a:p>
            <a:pPr lvl="1" fontAlgn="base"/>
            <a:r>
              <a:rPr lang="en-GB" sz="3100">
                <a:latin typeface="Times New Roman" panose="02020603050405020304" pitchFamily="18" charset="0"/>
                <a:cs typeface="Times New Roman" panose="02020603050405020304" pitchFamily="18" charset="0"/>
              </a:rPr>
              <a:t>Auditor</a:t>
            </a:r>
            <a:r>
              <a:rPr lang="en-US" sz="3100">
                <a:latin typeface="Times New Roman" panose="02020603050405020304" pitchFamily="18" charset="0"/>
                <a:cs typeface="Times New Roman" panose="02020603050405020304" pitchFamily="18" charset="0"/>
              </a:rPr>
              <a:t> </a:t>
            </a:r>
            <a:r>
              <a:rPr lang="en-GB" sz="3100">
                <a:latin typeface="Times New Roman" panose="02020603050405020304" pitchFamily="18" charset="0"/>
                <a:cs typeface="Times New Roman" panose="02020603050405020304" pitchFamily="18" charset="0"/>
              </a:rPr>
              <a:t>General’s Management Letter; and</a:t>
            </a:r>
          </a:p>
          <a:p>
            <a:pPr lvl="1" fontAlgn="base"/>
            <a:r>
              <a:rPr lang="en-GB" sz="3100">
                <a:latin typeface="Times New Roman" panose="02020603050405020304" pitchFamily="18" charset="0"/>
                <a:cs typeface="Times New Roman" panose="02020603050405020304" pitchFamily="18" charset="0"/>
              </a:rPr>
              <a:t>the report of an internal monitoring unit in the covered entity concerned particularly, in relation to financial matters raised;</a:t>
            </a:r>
            <a:endParaRPr lang="en-US" sz="3100">
              <a:latin typeface="Times New Roman" panose="02020603050405020304" pitchFamily="18" charset="0"/>
              <a:cs typeface="Times New Roman" panose="02020603050405020304" pitchFamily="18" charset="0"/>
            </a:endParaRPr>
          </a:p>
          <a:p>
            <a:pPr>
              <a:buFont typeface="Wingdings" pitchFamily="2" charset="2"/>
              <a:buChar char="q"/>
            </a:pPr>
            <a:endParaRPr lang="en-US" sz="2600" b="0">
              <a:latin typeface="Times New Roman" panose="02020603050405020304" pitchFamily="18" charset="0"/>
              <a:cs typeface="Times New Roman" pitchFamily="18" charset="0"/>
            </a:endParaRPr>
          </a:p>
          <a:p>
            <a:pPr algn="just">
              <a:buFont typeface="Wingdings" pitchFamily="2" charset="2"/>
              <a:buChar char="q"/>
            </a:pPr>
            <a:endParaRPr lang="en-US" sz="2800" b="1">
              <a:latin typeface="Times New Roman" panose="02020603050405020304" pitchFamily="18" charset="0"/>
              <a:cs typeface="Times New Roman" panose="02020603050405020304" pitchFamily="18" charset="0"/>
            </a:endParaRPr>
          </a:p>
          <a:p>
            <a:pPr lvl="1" algn="just">
              <a:buFont typeface="Wingdings" pitchFamily="2" charset="2"/>
              <a:buChar char="q"/>
            </a:pPr>
            <a:endParaRPr lang="en-US" sz="190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D51910E-4F60-37E7-14D7-65A556D88C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79" y="365125"/>
            <a:ext cx="1015041" cy="8115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BC41494B-F9EC-7653-4119-7838C1213C69}"/>
              </a:ext>
            </a:extLst>
          </p:cNvPr>
          <p:cNvPicPr>
            <a:picLocks noChangeAspect="1"/>
          </p:cNvPicPr>
          <p:nvPr/>
        </p:nvPicPr>
        <p:blipFill>
          <a:blip r:embed="rId3"/>
          <a:stretch>
            <a:fillRect/>
          </a:stretch>
        </p:blipFill>
        <p:spPr>
          <a:xfrm>
            <a:off x="10581745" y="365125"/>
            <a:ext cx="920221" cy="887830"/>
          </a:xfrm>
          <a:prstGeom prst="rect">
            <a:avLst/>
          </a:prstGeom>
        </p:spPr>
      </p:pic>
      <p:sp>
        <p:nvSpPr>
          <p:cNvPr id="8" name="Date Placeholder 7">
            <a:extLst>
              <a:ext uri="{FF2B5EF4-FFF2-40B4-BE49-F238E27FC236}">
                <a16:creationId xmlns:a16="http://schemas.microsoft.com/office/drawing/2014/main" id="{C88D909D-6CDC-C92B-0000-A99DA50D1B99}"/>
              </a:ext>
            </a:extLst>
          </p:cNvPr>
          <p:cNvSpPr>
            <a:spLocks noGrp="1"/>
          </p:cNvSpPr>
          <p:nvPr>
            <p:ph type="dt" sz="half" idx="10"/>
          </p:nvPr>
        </p:nvSpPr>
        <p:spPr/>
        <p:txBody>
          <a:bodyPr/>
          <a:lstStyle/>
          <a:p>
            <a:fld id="{F8804F88-A14D-4BB4-885D-DEAA22FFDC07}" type="datetime8">
              <a:rPr lang="en-GH" smtClean="0"/>
              <a:t>24/10/2022 5:59 PM</a:t>
            </a:fld>
            <a:endParaRPr lang="en-GH"/>
          </a:p>
        </p:txBody>
      </p:sp>
      <p:sp>
        <p:nvSpPr>
          <p:cNvPr id="9" name="Slide Number Placeholder 8">
            <a:extLst>
              <a:ext uri="{FF2B5EF4-FFF2-40B4-BE49-F238E27FC236}">
                <a16:creationId xmlns:a16="http://schemas.microsoft.com/office/drawing/2014/main" id="{4B5258D4-354B-41DA-1C08-ECA6055B0FA7}"/>
              </a:ext>
            </a:extLst>
          </p:cNvPr>
          <p:cNvSpPr>
            <a:spLocks noGrp="1"/>
          </p:cNvSpPr>
          <p:nvPr>
            <p:ph type="sldNum" sz="quarter" idx="12"/>
          </p:nvPr>
        </p:nvSpPr>
        <p:spPr/>
        <p:txBody>
          <a:bodyPr/>
          <a:lstStyle/>
          <a:p>
            <a:fld id="{C93F927C-8733-124D-8548-BC952EA87BC8}" type="slidenum">
              <a:rPr lang="en-GH" smtClean="0"/>
              <a:t>23</a:t>
            </a:fld>
            <a:endParaRPr lang="en-GH"/>
          </a:p>
        </p:txBody>
      </p:sp>
      <p:sp>
        <p:nvSpPr>
          <p:cNvPr id="4" name="Footer Placeholder 3">
            <a:extLst>
              <a:ext uri="{FF2B5EF4-FFF2-40B4-BE49-F238E27FC236}">
                <a16:creationId xmlns:a16="http://schemas.microsoft.com/office/drawing/2014/main" id="{A06076BC-6846-8A51-A52E-47231FE36F1D}"/>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2417491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6C41-168A-996E-298A-5AA8C482F9A8}"/>
              </a:ext>
            </a:extLst>
          </p:cNvPr>
          <p:cNvSpPr>
            <a:spLocks noGrp="1"/>
          </p:cNvSpPr>
          <p:nvPr>
            <p:ph type="title"/>
          </p:nvPr>
        </p:nvSpPr>
        <p:spPr/>
        <p:txBody>
          <a:bodyPr>
            <a:normAutofit/>
          </a:bodyPr>
          <a:lstStyle/>
          <a:p>
            <a:r>
              <a:rPr lang="en-US" sz="4800" b="1">
                <a:latin typeface="Times New Roman" panose="02020603050405020304" pitchFamily="18" charset="0"/>
                <a:cs typeface="Times New Roman" pitchFamily="18" charset="0"/>
              </a:rPr>
              <a:t>  </a:t>
            </a:r>
            <a:r>
              <a:rPr lang="en-US" sz="3500" b="1">
                <a:latin typeface="Times New Roman" panose="02020603050405020304" pitchFamily="18" charset="0"/>
                <a:cs typeface="Times New Roman" pitchFamily="18" charset="0"/>
              </a:rPr>
              <a:t>  The PAC Recommendations/Audit Committees </a:t>
            </a:r>
            <a:br>
              <a:rPr lang="en-US" sz="3600" b="0">
                <a:latin typeface="Times New Roman" panose="02020603050405020304" pitchFamily="18" charset="0"/>
                <a:cs typeface="Times New Roman" pitchFamily="18" charset="0"/>
              </a:rPr>
            </a:br>
            <a:endParaRPr lang="en-GH" sz="3500" b="1" dirty="0"/>
          </a:p>
        </p:txBody>
      </p:sp>
      <p:sp>
        <p:nvSpPr>
          <p:cNvPr id="3" name="Content Placeholder 2">
            <a:extLst>
              <a:ext uri="{FF2B5EF4-FFF2-40B4-BE49-F238E27FC236}">
                <a16:creationId xmlns:a16="http://schemas.microsoft.com/office/drawing/2014/main" id="{75EC6EBA-6DC4-1C98-F3ED-D7958D335299}"/>
              </a:ext>
            </a:extLst>
          </p:cNvPr>
          <p:cNvSpPr>
            <a:spLocks noGrp="1"/>
          </p:cNvSpPr>
          <p:nvPr>
            <p:ph idx="1"/>
          </p:nvPr>
        </p:nvSpPr>
        <p:spPr>
          <a:xfrm>
            <a:off x="838200" y="1460500"/>
            <a:ext cx="10515600" cy="4895850"/>
          </a:xfrm>
        </p:spPr>
        <p:txBody>
          <a:bodyPr>
            <a:noAutofit/>
          </a:bodyPr>
          <a:lstStyle/>
          <a:p>
            <a:pPr lvl="1">
              <a:buFont typeface="Wingdings" pitchFamily="2" charset="2"/>
              <a:buChar char="q"/>
            </a:pPr>
            <a:r>
              <a:rPr lang="en-GB" sz="2000" b="1" i="1">
                <a:latin typeface="Times New Roman" panose="02020603050405020304" pitchFamily="18" charset="0"/>
                <a:cs typeface="Times New Roman" panose="02020603050405020304" pitchFamily="18" charset="0"/>
              </a:rPr>
              <a:t>(</a:t>
            </a:r>
            <a:r>
              <a:rPr lang="en-GB" sz="2600" i="1">
                <a:latin typeface="Times New Roman" panose="02020603050405020304" pitchFamily="18" charset="0"/>
                <a:cs typeface="Times New Roman" panose="02020603050405020304" pitchFamily="18" charset="0"/>
              </a:rPr>
              <a:t>b) </a:t>
            </a:r>
            <a:r>
              <a:rPr lang="en-GB" sz="2600">
                <a:latin typeface="Times New Roman" panose="02020603050405020304" pitchFamily="18" charset="0"/>
                <a:cs typeface="Times New Roman" panose="02020603050405020304" pitchFamily="18" charset="0"/>
              </a:rPr>
              <a:t>prepares an annual statement showing the status of implementation of any recommendation contained in</a:t>
            </a:r>
          </a:p>
          <a:p>
            <a:pPr lvl="1" fontAlgn="base"/>
            <a:r>
              <a:rPr lang="en-GB" sz="2600">
                <a:latin typeface="Times New Roman" panose="02020603050405020304" pitchFamily="18" charset="0"/>
                <a:cs typeface="Times New Roman" panose="02020603050405020304" pitchFamily="18" charset="0"/>
              </a:rPr>
              <a:t>an internal audit report;</a:t>
            </a:r>
          </a:p>
          <a:p>
            <a:pPr lvl="1" fontAlgn="base"/>
            <a:r>
              <a:rPr lang="en-GB" sz="2600">
                <a:latin typeface="Times New Roman" panose="02020603050405020304" pitchFamily="18" charset="0"/>
                <a:cs typeface="Times New Roman" panose="02020603050405020304" pitchFamily="18" charset="0"/>
              </a:rPr>
              <a:t>Parliament’s decision on the Auditor</a:t>
            </a:r>
            <a:r>
              <a:rPr lang="en-US" sz="2600">
                <a:latin typeface="Times New Roman" panose="02020603050405020304" pitchFamily="18" charset="0"/>
                <a:cs typeface="Times New Roman" panose="02020603050405020304" pitchFamily="18" charset="0"/>
              </a:rPr>
              <a:t> </a:t>
            </a:r>
            <a:r>
              <a:rPr lang="en-GB" sz="2600">
                <a:latin typeface="Times New Roman" panose="02020603050405020304" pitchFamily="18" charset="0"/>
                <a:cs typeface="Times New Roman" panose="02020603050405020304" pitchFamily="18" charset="0"/>
              </a:rPr>
              <a:t>General’s report;</a:t>
            </a:r>
          </a:p>
          <a:p>
            <a:pPr lvl="1">
              <a:buFont typeface="Wingdings" pitchFamily="2" charset="2"/>
              <a:buChar char="q"/>
            </a:pPr>
            <a:r>
              <a:rPr lang="en-GB" sz="2600">
                <a:latin typeface="Times New Roman" panose="02020603050405020304" pitchFamily="18" charset="0"/>
                <a:cs typeface="Times New Roman" panose="02020603050405020304" pitchFamily="18" charset="0"/>
              </a:rPr>
              <a:t>Auditor</a:t>
            </a:r>
            <a:r>
              <a:rPr lang="en-US" sz="2600">
                <a:latin typeface="Times New Roman" panose="02020603050405020304" pitchFamily="18" charset="0"/>
                <a:cs typeface="Times New Roman" panose="02020603050405020304" pitchFamily="18" charset="0"/>
              </a:rPr>
              <a:t> </a:t>
            </a:r>
            <a:r>
              <a:rPr lang="en-GB" sz="2600">
                <a:latin typeface="Times New Roman" panose="02020603050405020304" pitchFamily="18" charset="0"/>
                <a:cs typeface="Times New Roman" panose="02020603050405020304" pitchFamily="18" charset="0"/>
              </a:rPr>
              <a:t>General’s Management letter</a:t>
            </a:r>
          </a:p>
          <a:p>
            <a:pPr lvl="1" fontAlgn="base"/>
            <a:r>
              <a:rPr lang="en-GB" sz="2600">
                <a:latin typeface="Times New Roman" panose="02020603050405020304" pitchFamily="18" charset="0"/>
                <a:cs typeface="Times New Roman" panose="02020603050405020304" pitchFamily="18" charset="0"/>
              </a:rPr>
              <a:t>the report on financial matters raised in an internal monitoring unit of a covered entity; and</a:t>
            </a:r>
          </a:p>
          <a:p>
            <a:pPr lvl="1">
              <a:buFont typeface="Wingdings" pitchFamily="2" charset="2"/>
              <a:buChar char="q"/>
            </a:pPr>
            <a:r>
              <a:rPr lang="en-GB" sz="2600">
                <a:latin typeface="Times New Roman" panose="02020603050405020304" pitchFamily="18" charset="0"/>
                <a:cs typeface="Times New Roman" panose="02020603050405020304" pitchFamily="18" charset="0"/>
              </a:rPr>
              <a:t>any other related directive of Parliament</a:t>
            </a:r>
            <a:endParaRPr lang="en-US" sz="2600">
              <a:latin typeface="Times New Roman" panose="02020603050405020304" pitchFamily="18" charset="0"/>
              <a:cs typeface="Times New Roman" panose="02020603050405020304" pitchFamily="18" charset="0"/>
            </a:endParaRPr>
          </a:p>
          <a:p>
            <a:pPr>
              <a:buFont typeface="Wingdings" pitchFamily="2" charset="2"/>
              <a:buChar char="q"/>
            </a:pPr>
            <a:r>
              <a:rPr lang="en-US" sz="2400" b="0">
                <a:latin typeface="Times New Roman" panose="02020603050405020304" pitchFamily="18" charset="0"/>
                <a:cs typeface="Times New Roman" panose="02020603050405020304" pitchFamily="18" charset="0"/>
              </a:rPr>
              <a:t>Section 88 (2c) The annual statement required under subsection (1b) shall be endorsed by the relevant sector Minister and forwarded to the Minister of Finance, Parliament, Office of the President and the Auditor General within six months after the end of each financial year.</a:t>
            </a:r>
          </a:p>
        </p:txBody>
      </p:sp>
      <p:pic>
        <p:nvPicPr>
          <p:cNvPr id="5" name="Picture 4">
            <a:extLst>
              <a:ext uri="{FF2B5EF4-FFF2-40B4-BE49-F238E27FC236}">
                <a16:creationId xmlns:a16="http://schemas.microsoft.com/office/drawing/2014/main" id="{5D51910E-4F60-37E7-14D7-65A556D88C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79" y="365125"/>
            <a:ext cx="1015041" cy="8115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BC41494B-F9EC-7653-4119-7838C1213C69}"/>
              </a:ext>
            </a:extLst>
          </p:cNvPr>
          <p:cNvPicPr>
            <a:picLocks noChangeAspect="1"/>
          </p:cNvPicPr>
          <p:nvPr/>
        </p:nvPicPr>
        <p:blipFill>
          <a:blip r:embed="rId3"/>
          <a:stretch>
            <a:fillRect/>
          </a:stretch>
        </p:blipFill>
        <p:spPr>
          <a:xfrm>
            <a:off x="10581745" y="365125"/>
            <a:ext cx="920221" cy="887830"/>
          </a:xfrm>
          <a:prstGeom prst="rect">
            <a:avLst/>
          </a:prstGeom>
        </p:spPr>
      </p:pic>
      <p:sp>
        <p:nvSpPr>
          <p:cNvPr id="8" name="Date Placeholder 7">
            <a:extLst>
              <a:ext uri="{FF2B5EF4-FFF2-40B4-BE49-F238E27FC236}">
                <a16:creationId xmlns:a16="http://schemas.microsoft.com/office/drawing/2014/main" id="{C88D909D-6CDC-C92B-0000-A99DA50D1B99}"/>
              </a:ext>
            </a:extLst>
          </p:cNvPr>
          <p:cNvSpPr>
            <a:spLocks noGrp="1"/>
          </p:cNvSpPr>
          <p:nvPr>
            <p:ph type="dt" sz="half" idx="10"/>
          </p:nvPr>
        </p:nvSpPr>
        <p:spPr/>
        <p:txBody>
          <a:bodyPr/>
          <a:lstStyle/>
          <a:p>
            <a:fld id="{F8804F88-A14D-4BB4-885D-DEAA22FFDC07}" type="datetime8">
              <a:rPr lang="en-GH" smtClean="0"/>
              <a:t>24/10/2022 5:59 PM</a:t>
            </a:fld>
            <a:endParaRPr lang="en-GH"/>
          </a:p>
        </p:txBody>
      </p:sp>
      <p:sp>
        <p:nvSpPr>
          <p:cNvPr id="9" name="Slide Number Placeholder 8">
            <a:extLst>
              <a:ext uri="{FF2B5EF4-FFF2-40B4-BE49-F238E27FC236}">
                <a16:creationId xmlns:a16="http://schemas.microsoft.com/office/drawing/2014/main" id="{4B5258D4-354B-41DA-1C08-ECA6055B0FA7}"/>
              </a:ext>
            </a:extLst>
          </p:cNvPr>
          <p:cNvSpPr>
            <a:spLocks noGrp="1"/>
          </p:cNvSpPr>
          <p:nvPr>
            <p:ph type="sldNum" sz="quarter" idx="12"/>
          </p:nvPr>
        </p:nvSpPr>
        <p:spPr/>
        <p:txBody>
          <a:bodyPr/>
          <a:lstStyle/>
          <a:p>
            <a:fld id="{C93F927C-8733-124D-8548-BC952EA87BC8}" type="slidenum">
              <a:rPr lang="en-GH" smtClean="0"/>
              <a:t>24</a:t>
            </a:fld>
            <a:endParaRPr lang="en-GH"/>
          </a:p>
        </p:txBody>
      </p:sp>
      <p:sp>
        <p:nvSpPr>
          <p:cNvPr id="4" name="Footer Placeholder 3">
            <a:extLst>
              <a:ext uri="{FF2B5EF4-FFF2-40B4-BE49-F238E27FC236}">
                <a16:creationId xmlns:a16="http://schemas.microsoft.com/office/drawing/2014/main" id="{A06076BC-6846-8A51-A52E-47231FE36F1D}"/>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34134550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6C41-168A-996E-298A-5AA8C482F9A8}"/>
              </a:ext>
            </a:extLst>
          </p:cNvPr>
          <p:cNvSpPr>
            <a:spLocks noGrp="1"/>
          </p:cNvSpPr>
          <p:nvPr>
            <p:ph type="title"/>
          </p:nvPr>
        </p:nvSpPr>
        <p:spPr/>
        <p:txBody>
          <a:bodyPr>
            <a:normAutofit/>
          </a:bodyPr>
          <a:lstStyle/>
          <a:p>
            <a:r>
              <a:rPr lang="en-US" sz="4800" b="1">
                <a:latin typeface="Times New Roman" panose="02020603050405020304" pitchFamily="18" charset="0"/>
                <a:cs typeface="Times New Roman" pitchFamily="18" charset="0"/>
              </a:rPr>
              <a:t>  </a:t>
            </a:r>
            <a:r>
              <a:rPr lang="en-US" sz="3500" b="1">
                <a:latin typeface="Times New Roman" panose="02020603050405020304" pitchFamily="18" charset="0"/>
                <a:cs typeface="Times New Roman" pitchFamily="18" charset="0"/>
              </a:rPr>
              <a:t>  The PAC Recommendations and follow ups</a:t>
            </a:r>
            <a:br>
              <a:rPr lang="en-US" sz="3600" b="0">
                <a:latin typeface="Times New Roman" panose="02020603050405020304" pitchFamily="18" charset="0"/>
                <a:cs typeface="Times New Roman" pitchFamily="18" charset="0"/>
              </a:rPr>
            </a:br>
            <a:endParaRPr lang="en-GH" sz="3500" b="1" dirty="0"/>
          </a:p>
        </p:txBody>
      </p:sp>
      <p:sp>
        <p:nvSpPr>
          <p:cNvPr id="3" name="Content Placeholder 2">
            <a:extLst>
              <a:ext uri="{FF2B5EF4-FFF2-40B4-BE49-F238E27FC236}">
                <a16:creationId xmlns:a16="http://schemas.microsoft.com/office/drawing/2014/main" id="{75EC6EBA-6DC4-1C98-F3ED-D7958D335299}"/>
              </a:ext>
            </a:extLst>
          </p:cNvPr>
          <p:cNvSpPr>
            <a:spLocks noGrp="1"/>
          </p:cNvSpPr>
          <p:nvPr>
            <p:ph idx="1"/>
          </p:nvPr>
        </p:nvSpPr>
        <p:spPr/>
        <p:txBody>
          <a:bodyPr>
            <a:noAutofit/>
          </a:bodyPr>
          <a:lstStyle/>
          <a:p>
            <a:pPr algn="just">
              <a:buFont typeface="Wingdings" pitchFamily="2" charset="2"/>
              <a:buChar char="q"/>
            </a:pPr>
            <a:r>
              <a:rPr lang="en-GB" sz="2600" b="1" i="1">
                <a:latin typeface="Times New Roman" panose="02020603050405020304" pitchFamily="18" charset="0"/>
                <a:cs typeface="Times New Roman" panose="02020603050405020304" pitchFamily="18" charset="0"/>
              </a:rPr>
              <a:t>Section 85 (1)</a:t>
            </a:r>
            <a:r>
              <a:rPr lang="en-GB" sz="2600">
                <a:latin typeface="Times New Roman" panose="02020603050405020304" pitchFamily="18" charset="0"/>
                <a:cs typeface="Times New Roman" panose="02020603050405020304" pitchFamily="18" charset="0"/>
              </a:rPr>
              <a:t> of PFMA “A Principal Spending Officer shall, on an annual basis, submit the following to the Minister and Auditor General:</a:t>
            </a:r>
          </a:p>
          <a:p>
            <a:pPr lvl="1" algn="just" fontAlgn="base"/>
            <a:r>
              <a:rPr lang="en-GB" sz="2600">
                <a:latin typeface="Times New Roman" panose="02020603050405020304" pitchFamily="18" charset="0"/>
                <a:cs typeface="Times New Roman" panose="02020603050405020304" pitchFamily="18" charset="0"/>
              </a:rPr>
              <a:t>A report on the status of implementation of recommendations made by the Auditor</a:t>
            </a:r>
            <a:r>
              <a:rPr lang="en-US" sz="2600">
                <a:latin typeface="Times New Roman" panose="02020603050405020304" pitchFamily="18" charset="0"/>
                <a:cs typeface="Times New Roman" panose="02020603050405020304" pitchFamily="18" charset="0"/>
              </a:rPr>
              <a:t> </a:t>
            </a:r>
            <a:r>
              <a:rPr lang="en-GB" sz="2600">
                <a:latin typeface="Times New Roman" panose="02020603050405020304" pitchFamily="18" charset="0"/>
                <a:cs typeface="Times New Roman" panose="02020603050405020304" pitchFamily="18" charset="0"/>
              </a:rPr>
              <a:t>General in respect of that covered entity; and</a:t>
            </a:r>
          </a:p>
          <a:p>
            <a:pPr lvl="1" algn="just" fontAlgn="base"/>
            <a:r>
              <a:rPr lang="en-GB" sz="2600">
                <a:latin typeface="Times New Roman" panose="02020603050405020304" pitchFamily="18" charset="0"/>
                <a:cs typeface="Times New Roman" panose="02020603050405020304" pitchFamily="18" charset="0"/>
              </a:rPr>
              <a:t>A report on the status of implementation of</a:t>
            </a:r>
            <a:r>
              <a:rPr lang="en-GB" sz="2600" b="1">
                <a:latin typeface="Times New Roman" panose="02020603050405020304" pitchFamily="18" charset="0"/>
                <a:cs typeface="Times New Roman" panose="02020603050405020304" pitchFamily="18" charset="0"/>
              </a:rPr>
              <a:t> </a:t>
            </a:r>
            <a:r>
              <a:rPr lang="en-GB" sz="2600">
                <a:latin typeface="Times New Roman" panose="02020603050405020304" pitchFamily="18" charset="0"/>
                <a:cs typeface="Times New Roman" panose="02020603050405020304" pitchFamily="18" charset="0"/>
              </a:rPr>
              <a:t>recommendations made by Parliament in respect of that covered entity.</a:t>
            </a:r>
          </a:p>
          <a:p>
            <a:pPr algn="just">
              <a:buFont typeface="Wingdings" pitchFamily="2" charset="2"/>
              <a:buChar char="q"/>
            </a:pPr>
            <a:r>
              <a:rPr lang="en-GB" sz="2600">
                <a:latin typeface="Times New Roman" panose="02020603050405020304" pitchFamily="18" charset="0"/>
                <a:cs typeface="Times New Roman" panose="02020603050405020304" pitchFamily="18" charset="0"/>
              </a:rPr>
              <a:t>The Attorney General shall, on an annual basis, submit a report on the status of any action commenced on behalf of the Government to the Minister, Auditor</a:t>
            </a:r>
            <a:r>
              <a:rPr lang="en-US" sz="2600">
                <a:latin typeface="Times New Roman" panose="02020603050405020304" pitchFamily="18" charset="0"/>
                <a:cs typeface="Times New Roman" panose="02020603050405020304" pitchFamily="18" charset="0"/>
              </a:rPr>
              <a:t> </a:t>
            </a:r>
            <a:r>
              <a:rPr lang="en-GB" sz="2600">
                <a:latin typeface="Times New Roman" panose="02020603050405020304" pitchFamily="18" charset="0"/>
                <a:cs typeface="Times New Roman" panose="02020603050405020304" pitchFamily="18" charset="0"/>
              </a:rPr>
              <a:t>General and Parliament following findings of the Auditor General and recommendations of the Public Accounts Committee of Parliament.</a:t>
            </a:r>
            <a:endParaRPr lang="en-US" sz="2600" b="0">
              <a:latin typeface="Times New Roman" panose="02020603050405020304" pitchFamily="18" charset="0"/>
              <a:cs typeface="Times New Roman" pitchFamily="18" charset="0"/>
            </a:endParaRPr>
          </a:p>
          <a:p>
            <a:pPr algn="just">
              <a:buFont typeface="Wingdings" pitchFamily="2" charset="2"/>
              <a:buChar char="q"/>
            </a:pPr>
            <a:endParaRPr lang="en-US" sz="2800" b="1">
              <a:latin typeface="Times New Roman" panose="02020603050405020304" pitchFamily="18" charset="0"/>
              <a:cs typeface="Times New Roman" panose="02020603050405020304" pitchFamily="18" charset="0"/>
            </a:endParaRPr>
          </a:p>
          <a:p>
            <a:pPr lvl="1" algn="just">
              <a:buFont typeface="Wingdings" pitchFamily="2" charset="2"/>
              <a:buChar char="q"/>
            </a:pPr>
            <a:endParaRPr lang="en-US" sz="190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D51910E-4F60-37E7-14D7-65A556D88C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79" y="365125"/>
            <a:ext cx="1015041" cy="8115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BC41494B-F9EC-7653-4119-7838C1213C69}"/>
              </a:ext>
            </a:extLst>
          </p:cNvPr>
          <p:cNvPicPr>
            <a:picLocks noChangeAspect="1"/>
          </p:cNvPicPr>
          <p:nvPr/>
        </p:nvPicPr>
        <p:blipFill>
          <a:blip r:embed="rId3"/>
          <a:stretch>
            <a:fillRect/>
          </a:stretch>
        </p:blipFill>
        <p:spPr>
          <a:xfrm>
            <a:off x="10581745" y="365125"/>
            <a:ext cx="920221" cy="887830"/>
          </a:xfrm>
          <a:prstGeom prst="rect">
            <a:avLst/>
          </a:prstGeom>
        </p:spPr>
      </p:pic>
      <p:sp>
        <p:nvSpPr>
          <p:cNvPr id="8" name="Date Placeholder 7">
            <a:extLst>
              <a:ext uri="{FF2B5EF4-FFF2-40B4-BE49-F238E27FC236}">
                <a16:creationId xmlns:a16="http://schemas.microsoft.com/office/drawing/2014/main" id="{C88D909D-6CDC-C92B-0000-A99DA50D1B99}"/>
              </a:ext>
            </a:extLst>
          </p:cNvPr>
          <p:cNvSpPr>
            <a:spLocks noGrp="1"/>
          </p:cNvSpPr>
          <p:nvPr>
            <p:ph type="dt" sz="half" idx="10"/>
          </p:nvPr>
        </p:nvSpPr>
        <p:spPr/>
        <p:txBody>
          <a:bodyPr/>
          <a:lstStyle/>
          <a:p>
            <a:fld id="{F8804F88-A14D-4BB4-885D-DEAA22FFDC07}" type="datetime8">
              <a:rPr lang="en-GH" smtClean="0"/>
              <a:t>24/10/2022 5:59 PM</a:t>
            </a:fld>
            <a:endParaRPr lang="en-GH"/>
          </a:p>
        </p:txBody>
      </p:sp>
      <p:sp>
        <p:nvSpPr>
          <p:cNvPr id="9" name="Slide Number Placeholder 8">
            <a:extLst>
              <a:ext uri="{FF2B5EF4-FFF2-40B4-BE49-F238E27FC236}">
                <a16:creationId xmlns:a16="http://schemas.microsoft.com/office/drawing/2014/main" id="{4B5258D4-354B-41DA-1C08-ECA6055B0FA7}"/>
              </a:ext>
            </a:extLst>
          </p:cNvPr>
          <p:cNvSpPr>
            <a:spLocks noGrp="1"/>
          </p:cNvSpPr>
          <p:nvPr>
            <p:ph type="sldNum" sz="quarter" idx="12"/>
          </p:nvPr>
        </p:nvSpPr>
        <p:spPr/>
        <p:txBody>
          <a:bodyPr/>
          <a:lstStyle/>
          <a:p>
            <a:fld id="{C93F927C-8733-124D-8548-BC952EA87BC8}" type="slidenum">
              <a:rPr lang="en-GH" smtClean="0"/>
              <a:t>25</a:t>
            </a:fld>
            <a:endParaRPr lang="en-GH"/>
          </a:p>
        </p:txBody>
      </p:sp>
      <p:sp>
        <p:nvSpPr>
          <p:cNvPr id="4" name="Footer Placeholder 3">
            <a:extLst>
              <a:ext uri="{FF2B5EF4-FFF2-40B4-BE49-F238E27FC236}">
                <a16:creationId xmlns:a16="http://schemas.microsoft.com/office/drawing/2014/main" id="{A06076BC-6846-8A51-A52E-47231FE36F1D}"/>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27455775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6C41-168A-996E-298A-5AA8C482F9A8}"/>
              </a:ext>
            </a:extLst>
          </p:cNvPr>
          <p:cNvSpPr>
            <a:spLocks noGrp="1"/>
          </p:cNvSpPr>
          <p:nvPr>
            <p:ph type="title"/>
          </p:nvPr>
        </p:nvSpPr>
        <p:spPr/>
        <p:txBody>
          <a:bodyPr>
            <a:normAutofit/>
          </a:bodyPr>
          <a:lstStyle/>
          <a:p>
            <a:r>
              <a:rPr lang="en-US" sz="4800" b="1">
                <a:latin typeface="Times New Roman" panose="02020603050405020304" pitchFamily="18" charset="0"/>
                <a:cs typeface="Times New Roman" pitchFamily="18" charset="0"/>
              </a:rPr>
              <a:t>  </a:t>
            </a:r>
            <a:r>
              <a:rPr lang="en-US" sz="3500" b="1">
                <a:latin typeface="Times New Roman" panose="02020603050405020304" pitchFamily="18" charset="0"/>
                <a:cs typeface="Times New Roman" pitchFamily="18" charset="0"/>
              </a:rPr>
              <a:t>  The PAC Recommendations and follow ups</a:t>
            </a:r>
            <a:br>
              <a:rPr lang="en-US" sz="3600" b="0">
                <a:latin typeface="Times New Roman" panose="02020603050405020304" pitchFamily="18" charset="0"/>
                <a:cs typeface="Times New Roman" pitchFamily="18" charset="0"/>
              </a:rPr>
            </a:br>
            <a:endParaRPr lang="en-GH" sz="3500" b="1" dirty="0"/>
          </a:p>
        </p:txBody>
      </p:sp>
      <p:sp>
        <p:nvSpPr>
          <p:cNvPr id="3" name="Content Placeholder 2">
            <a:extLst>
              <a:ext uri="{FF2B5EF4-FFF2-40B4-BE49-F238E27FC236}">
                <a16:creationId xmlns:a16="http://schemas.microsoft.com/office/drawing/2014/main" id="{75EC6EBA-6DC4-1C98-F3ED-D7958D335299}"/>
              </a:ext>
            </a:extLst>
          </p:cNvPr>
          <p:cNvSpPr>
            <a:spLocks noGrp="1"/>
          </p:cNvSpPr>
          <p:nvPr>
            <p:ph idx="1"/>
          </p:nvPr>
        </p:nvSpPr>
        <p:spPr/>
        <p:txBody>
          <a:bodyPr>
            <a:noAutofit/>
          </a:bodyPr>
          <a:lstStyle/>
          <a:p>
            <a:pPr algn="just">
              <a:buFont typeface="Wingdings" pitchFamily="2" charset="2"/>
              <a:buChar char="q"/>
            </a:pPr>
            <a:r>
              <a:rPr lang="en-US">
                <a:solidFill>
                  <a:srgbClr val="141823"/>
                </a:solidFill>
                <a:latin typeface="arial" panose="020B0604020202020204" pitchFamily="34" charset="0"/>
              </a:rPr>
              <a:t> </a:t>
            </a:r>
            <a:r>
              <a:rPr lang="en-US" b="1" i="1">
                <a:solidFill>
                  <a:srgbClr val="141823"/>
                </a:solidFill>
                <a:latin typeface="Times New Roman" panose="02020603050405020304" pitchFamily="18" charset="0"/>
                <a:cs typeface="Times New Roman" panose="02020603050405020304" pitchFamily="18" charset="0"/>
              </a:rPr>
              <a:t>Article 187 (6)</a:t>
            </a:r>
            <a:r>
              <a:rPr lang="en-US">
                <a:solidFill>
                  <a:srgbClr val="141823"/>
                </a:solidFill>
                <a:latin typeface="Times New Roman" panose="02020603050405020304" pitchFamily="18" charset="0"/>
                <a:cs typeface="Times New Roman" panose="02020603050405020304" pitchFamily="18" charset="0"/>
              </a:rPr>
              <a:t> of the Constitution of Ghana says</a:t>
            </a:r>
            <a:r>
              <a:rPr lang="en-US">
                <a:solidFill>
                  <a:srgbClr val="141823"/>
                </a:solidFill>
                <a:latin typeface="arial" panose="020B0604020202020204" pitchFamily="34" charset="0"/>
              </a:rPr>
              <a:t> </a:t>
            </a:r>
            <a:r>
              <a:rPr lang="en-US" b="1" i="1">
                <a:solidFill>
                  <a:srgbClr val="141823"/>
                </a:solidFill>
                <a:latin typeface="arial" panose="020B0604020202020204" pitchFamily="34" charset="0"/>
              </a:rPr>
              <a:t>“</a:t>
            </a:r>
            <a:r>
              <a:rPr lang="en-US" sz="2900" b="1" i="1">
                <a:solidFill>
                  <a:srgbClr val="141823"/>
                </a:solidFill>
                <a:latin typeface="Times New Roman" panose="02020603050405020304" pitchFamily="18" charset="0"/>
                <a:cs typeface="Times New Roman" panose="02020603050405020304" pitchFamily="18" charset="0"/>
              </a:rPr>
              <a:t>P</a:t>
            </a:r>
            <a:r>
              <a:rPr lang="en-GB" sz="2900" b="1" i="1" u="none" strike="noStrike">
                <a:solidFill>
                  <a:srgbClr val="141823"/>
                </a:solidFill>
                <a:effectLst/>
                <a:latin typeface="Times New Roman" panose="02020603050405020304" pitchFamily="18" charset="0"/>
                <a:cs typeface="Times New Roman" panose="02020603050405020304" pitchFamily="18" charset="0"/>
              </a:rPr>
              <a:t>arliament shall debate the report of the Auditor</a:t>
            </a:r>
            <a:r>
              <a:rPr lang="en-US" sz="2900" b="1" i="1" u="none" strike="noStrike">
                <a:solidFill>
                  <a:srgbClr val="141823"/>
                </a:solidFill>
                <a:effectLst/>
                <a:latin typeface="Times New Roman" panose="02020603050405020304" pitchFamily="18" charset="0"/>
                <a:cs typeface="Times New Roman" panose="02020603050405020304" pitchFamily="18" charset="0"/>
              </a:rPr>
              <a:t> </a:t>
            </a:r>
            <a:r>
              <a:rPr lang="en-GB" sz="2900" b="1" i="1" u="none" strike="noStrike">
                <a:solidFill>
                  <a:srgbClr val="141823"/>
                </a:solidFill>
                <a:effectLst/>
                <a:latin typeface="Times New Roman" panose="02020603050405020304" pitchFamily="18" charset="0"/>
                <a:cs typeface="Times New Roman" panose="02020603050405020304" pitchFamily="18" charset="0"/>
              </a:rPr>
              <a:t>General and appoint where necessary, in the public interest, a committee to deal with any matters arising from it</a:t>
            </a:r>
            <a:r>
              <a:rPr lang="en-US" sz="2900" b="1" i="1" u="none" strike="noStrike">
                <a:solidFill>
                  <a:srgbClr val="141823"/>
                </a:solidFill>
                <a:effectLst/>
                <a:latin typeface="Times New Roman" panose="02020603050405020304" pitchFamily="18" charset="0"/>
                <a:cs typeface="Times New Roman" panose="02020603050405020304" pitchFamily="18" charset="0"/>
              </a:rPr>
              <a:t>”</a:t>
            </a:r>
            <a:endParaRPr lang="en-US" sz="3300" b="1" i="1">
              <a:latin typeface="Times New Roman" panose="02020603050405020304" pitchFamily="18" charset="0"/>
              <a:cs typeface="Times New Roman" panose="02020603050405020304" pitchFamily="18" charset="0"/>
            </a:endParaRPr>
          </a:p>
          <a:p>
            <a:pPr>
              <a:buFont typeface="Wingdings" pitchFamily="2" charset="2"/>
              <a:buChar char="q"/>
            </a:pPr>
            <a:r>
              <a:rPr lang="en-US" sz="2900">
                <a:latin typeface="Times New Roman" panose="02020603050405020304" pitchFamily="18" charset="0"/>
                <a:cs typeface="Times New Roman" panose="02020603050405020304" pitchFamily="18" charset="0"/>
              </a:rPr>
              <a:t>Parliament of Ghana debates the </a:t>
            </a:r>
            <a:r>
              <a:rPr lang="en-GB" sz="2900">
                <a:latin typeface="Times New Roman" panose="02020603050405020304" pitchFamily="18" charset="0"/>
                <a:cs typeface="Times New Roman" panose="02020603050405020304" pitchFamily="18" charset="0"/>
              </a:rPr>
              <a:t>annual statement </a:t>
            </a:r>
            <a:r>
              <a:rPr lang="en-US" sz="2900">
                <a:latin typeface="Times New Roman" panose="02020603050405020304" pitchFamily="18" charset="0"/>
                <a:cs typeface="Times New Roman" panose="02020603050405020304" pitchFamily="18" charset="0"/>
              </a:rPr>
              <a:t>of Audit Committees submitted to Parliament under Section 88 (1b) of PFMA </a:t>
            </a:r>
            <a:r>
              <a:rPr lang="en-GB" sz="2900">
                <a:latin typeface="Times New Roman" panose="02020603050405020304" pitchFamily="18" charset="0"/>
                <a:cs typeface="Times New Roman" panose="02020603050405020304" pitchFamily="18" charset="0"/>
              </a:rPr>
              <a:t>showing the status of implementation of any recommendation</a:t>
            </a:r>
            <a:r>
              <a:rPr lang="en-US" sz="2900">
                <a:latin typeface="Times New Roman" panose="02020603050405020304" pitchFamily="18" charset="0"/>
                <a:cs typeface="Times New Roman" panose="02020603050405020304" pitchFamily="18" charset="0"/>
              </a:rPr>
              <a:t>s of the Public Accounts Committee adopted by Parliament.</a:t>
            </a:r>
          </a:p>
          <a:p>
            <a:pPr>
              <a:buFont typeface="Wingdings" pitchFamily="2" charset="2"/>
              <a:buChar char="q"/>
            </a:pPr>
            <a:endParaRPr lang="en-US" sz="2900">
              <a:latin typeface="Times New Roman" panose="02020603050405020304" pitchFamily="18" charset="0"/>
              <a:cs typeface="Times New Roman" panose="02020603050405020304" pitchFamily="18" charset="0"/>
            </a:endParaRPr>
          </a:p>
          <a:p>
            <a:pPr>
              <a:buFont typeface="Wingdings" pitchFamily="2" charset="2"/>
              <a:buChar char="q"/>
            </a:pPr>
            <a:endParaRPr lang="en-GB" sz="290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D51910E-4F60-37E7-14D7-65A556D88C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79" y="365125"/>
            <a:ext cx="1015041" cy="8115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BC41494B-F9EC-7653-4119-7838C1213C69}"/>
              </a:ext>
            </a:extLst>
          </p:cNvPr>
          <p:cNvPicPr>
            <a:picLocks noChangeAspect="1"/>
          </p:cNvPicPr>
          <p:nvPr/>
        </p:nvPicPr>
        <p:blipFill>
          <a:blip r:embed="rId3"/>
          <a:stretch>
            <a:fillRect/>
          </a:stretch>
        </p:blipFill>
        <p:spPr>
          <a:xfrm>
            <a:off x="10581745" y="365125"/>
            <a:ext cx="920221" cy="887830"/>
          </a:xfrm>
          <a:prstGeom prst="rect">
            <a:avLst/>
          </a:prstGeom>
        </p:spPr>
      </p:pic>
      <p:sp>
        <p:nvSpPr>
          <p:cNvPr id="8" name="Date Placeholder 7">
            <a:extLst>
              <a:ext uri="{FF2B5EF4-FFF2-40B4-BE49-F238E27FC236}">
                <a16:creationId xmlns:a16="http://schemas.microsoft.com/office/drawing/2014/main" id="{C88D909D-6CDC-C92B-0000-A99DA50D1B99}"/>
              </a:ext>
            </a:extLst>
          </p:cNvPr>
          <p:cNvSpPr>
            <a:spLocks noGrp="1"/>
          </p:cNvSpPr>
          <p:nvPr>
            <p:ph type="dt" sz="half" idx="10"/>
          </p:nvPr>
        </p:nvSpPr>
        <p:spPr/>
        <p:txBody>
          <a:bodyPr/>
          <a:lstStyle/>
          <a:p>
            <a:fld id="{F8804F88-A14D-4BB4-885D-DEAA22FFDC07}" type="datetime8">
              <a:rPr lang="en-GH" smtClean="0"/>
              <a:t>24/10/2022 5:59 PM</a:t>
            </a:fld>
            <a:endParaRPr lang="en-GH"/>
          </a:p>
        </p:txBody>
      </p:sp>
      <p:sp>
        <p:nvSpPr>
          <p:cNvPr id="9" name="Slide Number Placeholder 8">
            <a:extLst>
              <a:ext uri="{FF2B5EF4-FFF2-40B4-BE49-F238E27FC236}">
                <a16:creationId xmlns:a16="http://schemas.microsoft.com/office/drawing/2014/main" id="{4B5258D4-354B-41DA-1C08-ECA6055B0FA7}"/>
              </a:ext>
            </a:extLst>
          </p:cNvPr>
          <p:cNvSpPr>
            <a:spLocks noGrp="1"/>
          </p:cNvSpPr>
          <p:nvPr>
            <p:ph type="sldNum" sz="quarter" idx="12"/>
          </p:nvPr>
        </p:nvSpPr>
        <p:spPr/>
        <p:txBody>
          <a:bodyPr/>
          <a:lstStyle/>
          <a:p>
            <a:fld id="{C93F927C-8733-124D-8548-BC952EA87BC8}" type="slidenum">
              <a:rPr lang="en-GH" smtClean="0"/>
              <a:t>26</a:t>
            </a:fld>
            <a:endParaRPr lang="en-GH"/>
          </a:p>
        </p:txBody>
      </p:sp>
      <p:sp>
        <p:nvSpPr>
          <p:cNvPr id="4" name="Footer Placeholder 3">
            <a:extLst>
              <a:ext uri="{FF2B5EF4-FFF2-40B4-BE49-F238E27FC236}">
                <a16:creationId xmlns:a16="http://schemas.microsoft.com/office/drawing/2014/main" id="{A06076BC-6846-8A51-A52E-47231FE36F1D}"/>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37815111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6C41-168A-996E-298A-5AA8C482F9A8}"/>
              </a:ext>
            </a:extLst>
          </p:cNvPr>
          <p:cNvSpPr>
            <a:spLocks noGrp="1"/>
          </p:cNvSpPr>
          <p:nvPr>
            <p:ph type="title"/>
          </p:nvPr>
        </p:nvSpPr>
        <p:spPr>
          <a:xfrm>
            <a:off x="838200" y="365125"/>
            <a:ext cx="10515600" cy="811587"/>
          </a:xfrm>
        </p:spPr>
        <p:txBody>
          <a:bodyPr>
            <a:normAutofit fontScale="90000"/>
          </a:bodyPr>
          <a:lstStyle/>
          <a:p>
            <a:r>
              <a:rPr lang="en-US" sz="4800" b="1">
                <a:latin typeface="Times New Roman" panose="02020603050405020304" pitchFamily="18" charset="0"/>
                <a:cs typeface="Times New Roman" pitchFamily="18" charset="0"/>
              </a:rPr>
              <a:t>  </a:t>
            </a:r>
            <a:r>
              <a:rPr lang="en-US" sz="3500" b="1">
                <a:latin typeface="Times New Roman" panose="02020603050405020304" pitchFamily="18" charset="0"/>
                <a:cs typeface="Times New Roman" pitchFamily="18" charset="0"/>
              </a:rPr>
              <a:t>  Conclusion</a:t>
            </a:r>
            <a:br>
              <a:rPr lang="en-US" sz="3600" b="0">
                <a:latin typeface="Times New Roman" panose="02020603050405020304" pitchFamily="18" charset="0"/>
                <a:cs typeface="Times New Roman" pitchFamily="18" charset="0"/>
              </a:rPr>
            </a:br>
            <a:endParaRPr lang="en-GH" sz="3500" b="1" dirty="0"/>
          </a:p>
        </p:txBody>
      </p:sp>
      <p:sp>
        <p:nvSpPr>
          <p:cNvPr id="3" name="Content Placeholder 2">
            <a:extLst>
              <a:ext uri="{FF2B5EF4-FFF2-40B4-BE49-F238E27FC236}">
                <a16:creationId xmlns:a16="http://schemas.microsoft.com/office/drawing/2014/main" id="{75EC6EBA-6DC4-1C98-F3ED-D7958D335299}"/>
              </a:ext>
            </a:extLst>
          </p:cNvPr>
          <p:cNvSpPr>
            <a:spLocks noGrp="1"/>
          </p:cNvSpPr>
          <p:nvPr>
            <p:ph idx="1"/>
          </p:nvPr>
        </p:nvSpPr>
        <p:spPr>
          <a:xfrm>
            <a:off x="838200" y="1252954"/>
            <a:ext cx="10515600" cy="5027151"/>
          </a:xfrm>
        </p:spPr>
        <p:txBody>
          <a:bodyPr>
            <a:noAutofit/>
          </a:bodyPr>
          <a:lstStyle/>
          <a:p>
            <a:pPr algn="just">
              <a:buFont typeface="Wingdings" pitchFamily="2" charset="2"/>
              <a:buChar char="q"/>
            </a:pPr>
            <a:r>
              <a:rPr lang="en-US" sz="2000">
                <a:solidFill>
                  <a:srgbClr val="141823"/>
                </a:solidFill>
                <a:latin typeface="arial" panose="020B0604020202020204" pitchFamily="34" charset="0"/>
              </a:rPr>
              <a:t> </a:t>
            </a:r>
            <a:r>
              <a:rPr lang="en-US" sz="2600">
                <a:solidFill>
                  <a:srgbClr val="141823"/>
                </a:solidFill>
                <a:latin typeface="Times New Roman" panose="02020603050405020304" pitchFamily="18" charset="0"/>
                <a:cs typeface="Times New Roman" panose="02020603050405020304" pitchFamily="18" charset="0"/>
              </a:rPr>
              <a:t>For the PAC to effectively play its role in the accountability in the use of public resources as a basis for inclusive economic development of poverty reduction, the following factors must be present.</a:t>
            </a:r>
          </a:p>
          <a:p>
            <a:pPr algn="just">
              <a:buFont typeface="Wingdings" pitchFamily="2" charset="2"/>
              <a:buChar char="q"/>
            </a:pPr>
            <a:r>
              <a:rPr lang="en-US" sz="2600" b="1">
                <a:solidFill>
                  <a:srgbClr val="141823"/>
                </a:solidFill>
                <a:latin typeface="Times New Roman" panose="02020603050405020304" pitchFamily="18" charset="0"/>
                <a:cs typeface="Times New Roman" panose="02020603050405020304" pitchFamily="18" charset="0"/>
              </a:rPr>
              <a:t>Opportunity:</a:t>
            </a:r>
          </a:p>
          <a:p>
            <a:pPr lvl="1" algn="just">
              <a:buFont typeface="Wingdings" pitchFamily="2" charset="2"/>
              <a:buChar char="v"/>
            </a:pPr>
            <a:r>
              <a:rPr lang="en-US" sz="2600">
                <a:latin typeface="Times New Roman" panose="02020603050405020304" pitchFamily="18" charset="0"/>
                <a:cs typeface="Times New Roman" panose="02020603050405020304" pitchFamily="18" charset="0"/>
              </a:rPr>
              <a:t>Legal Authority</a:t>
            </a:r>
          </a:p>
          <a:p>
            <a:pPr lvl="1" algn="just">
              <a:buFont typeface="Wingdings" pitchFamily="2" charset="2"/>
              <a:buChar char="v"/>
            </a:pPr>
            <a:r>
              <a:rPr lang="en-US" sz="2600">
                <a:latin typeface="Times New Roman" panose="02020603050405020304" pitchFamily="18" charset="0"/>
                <a:cs typeface="Times New Roman" panose="02020603050405020304" pitchFamily="18" charset="0"/>
              </a:rPr>
              <a:t>Mandate</a:t>
            </a:r>
          </a:p>
          <a:p>
            <a:pPr lvl="1" algn="just">
              <a:buFont typeface="Wingdings" pitchFamily="2" charset="2"/>
              <a:buChar char="v"/>
            </a:pPr>
            <a:r>
              <a:rPr lang="en-US" sz="2600">
                <a:latin typeface="Times New Roman" panose="02020603050405020304" pitchFamily="18" charset="0"/>
                <a:cs typeface="Times New Roman" panose="02020603050405020304" pitchFamily="18" charset="0"/>
              </a:rPr>
              <a:t>Right of Access</a:t>
            </a:r>
          </a:p>
          <a:p>
            <a:pPr lvl="1" algn="just">
              <a:buFont typeface="Wingdings" pitchFamily="2" charset="2"/>
              <a:buChar char="v"/>
            </a:pPr>
            <a:r>
              <a:rPr lang="en-US" sz="2600">
                <a:latin typeface="Times New Roman" panose="02020603050405020304" pitchFamily="18" charset="0"/>
                <a:cs typeface="Times New Roman" panose="02020603050405020304" pitchFamily="18" charset="0"/>
              </a:rPr>
              <a:t>Relationship with the legislative auditor (Auditor General)</a:t>
            </a:r>
          </a:p>
          <a:p>
            <a:pPr algn="just">
              <a:buFont typeface="Wingdings" pitchFamily="2" charset="2"/>
              <a:buChar char="q"/>
            </a:pPr>
            <a:r>
              <a:rPr lang="en-US" sz="2600" b="1">
                <a:latin typeface="Times New Roman" panose="02020603050405020304" pitchFamily="18" charset="0"/>
                <a:cs typeface="Times New Roman" panose="02020603050405020304" pitchFamily="18" charset="0"/>
              </a:rPr>
              <a:t>Capacity:</a:t>
            </a:r>
          </a:p>
          <a:p>
            <a:pPr lvl="1" algn="just">
              <a:buFont typeface="Wingdings" pitchFamily="2" charset="2"/>
              <a:buChar char="v"/>
            </a:pPr>
            <a:r>
              <a:rPr lang="en-US" sz="2600">
                <a:latin typeface="Times New Roman" panose="02020603050405020304" pitchFamily="18" charset="0"/>
                <a:cs typeface="Times New Roman" panose="02020603050405020304" pitchFamily="18" charset="0"/>
              </a:rPr>
              <a:t>Committee Size </a:t>
            </a:r>
          </a:p>
          <a:p>
            <a:pPr lvl="1" algn="just">
              <a:buFont typeface="Wingdings" pitchFamily="2" charset="2"/>
              <a:buChar char="v"/>
            </a:pPr>
            <a:r>
              <a:rPr lang="en-US" sz="2600">
                <a:latin typeface="Times New Roman" panose="02020603050405020304" pitchFamily="18" charset="0"/>
                <a:cs typeface="Times New Roman" panose="02020603050405020304" pitchFamily="18" charset="0"/>
              </a:rPr>
              <a:t>Members’ Skills</a:t>
            </a:r>
          </a:p>
          <a:p>
            <a:pPr lvl="1" algn="just">
              <a:buFont typeface="Wingdings" pitchFamily="2" charset="2"/>
              <a:buChar char="v"/>
            </a:pPr>
            <a:r>
              <a:rPr lang="en-US" sz="2600">
                <a:latin typeface="Times New Roman" panose="02020603050405020304" pitchFamily="18" charset="0"/>
                <a:cs typeface="Times New Roman" panose="02020603050405020304" pitchFamily="18" charset="0"/>
              </a:rPr>
              <a:t>Resources</a:t>
            </a:r>
          </a:p>
          <a:p>
            <a:pPr algn="just">
              <a:buFont typeface="Wingdings" pitchFamily="2" charset="2"/>
              <a:buChar char="v"/>
            </a:pPr>
            <a:endParaRPr lang="en-US" sz="3200">
              <a:latin typeface="Times New Roman" panose="02020603050405020304" pitchFamily="18" charset="0"/>
              <a:cs typeface="Times New Roman" panose="02020603050405020304" pitchFamily="18" charset="0"/>
            </a:endParaRPr>
          </a:p>
          <a:p>
            <a:pPr lvl="1" algn="just">
              <a:buFont typeface="Wingdings" pitchFamily="2" charset="2"/>
              <a:buChar char="v"/>
            </a:pPr>
            <a:endParaRPr lang="en-US" sz="2800">
              <a:solidFill>
                <a:srgbClr val="141823"/>
              </a:solidFill>
              <a:latin typeface="Times New Roman" panose="02020603050405020304" pitchFamily="18" charset="0"/>
              <a:cs typeface="Times New Roman" panose="02020603050405020304" pitchFamily="18" charset="0"/>
            </a:endParaRPr>
          </a:p>
          <a:p>
            <a:pPr lvl="1" algn="just">
              <a:buFont typeface="Wingdings" pitchFamily="2" charset="2"/>
              <a:buChar char="v"/>
            </a:pPr>
            <a:endParaRPr lang="en-US">
              <a:solidFill>
                <a:srgbClr val="141823"/>
              </a:solidFill>
              <a:latin typeface="arial" panose="020B0604020202020204" pitchFamily="34" charset="0"/>
            </a:endParaRPr>
          </a:p>
          <a:p>
            <a:pPr lvl="1" algn="just">
              <a:buFont typeface="Wingdings" pitchFamily="2" charset="2"/>
              <a:buChar char="q"/>
            </a:pPr>
            <a:endParaRPr lang="en-US" sz="2500">
              <a:latin typeface="Times New Roman" panose="02020603050405020304" pitchFamily="18" charset="0"/>
              <a:cs typeface="Times New Roman" panose="02020603050405020304" pitchFamily="18" charset="0"/>
            </a:endParaRPr>
          </a:p>
          <a:p>
            <a:pPr>
              <a:buFont typeface="Wingdings" pitchFamily="2" charset="2"/>
              <a:buChar char="q"/>
            </a:pPr>
            <a:endParaRPr lang="en-US" sz="2900">
              <a:latin typeface="Times New Roman" panose="02020603050405020304" pitchFamily="18" charset="0"/>
              <a:cs typeface="Times New Roman" panose="02020603050405020304" pitchFamily="18" charset="0"/>
            </a:endParaRPr>
          </a:p>
          <a:p>
            <a:pPr>
              <a:buFont typeface="Wingdings" pitchFamily="2" charset="2"/>
              <a:buChar char="q"/>
            </a:pPr>
            <a:endParaRPr lang="en-GB" sz="290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D51910E-4F60-37E7-14D7-65A556D88C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79" y="365125"/>
            <a:ext cx="1015041" cy="8115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BC41494B-F9EC-7653-4119-7838C1213C69}"/>
              </a:ext>
            </a:extLst>
          </p:cNvPr>
          <p:cNvPicPr>
            <a:picLocks noChangeAspect="1"/>
          </p:cNvPicPr>
          <p:nvPr/>
        </p:nvPicPr>
        <p:blipFill>
          <a:blip r:embed="rId3"/>
          <a:stretch>
            <a:fillRect/>
          </a:stretch>
        </p:blipFill>
        <p:spPr>
          <a:xfrm>
            <a:off x="10581745" y="365125"/>
            <a:ext cx="920221" cy="887830"/>
          </a:xfrm>
          <a:prstGeom prst="rect">
            <a:avLst/>
          </a:prstGeom>
        </p:spPr>
      </p:pic>
      <p:sp>
        <p:nvSpPr>
          <p:cNvPr id="8" name="Date Placeholder 7">
            <a:extLst>
              <a:ext uri="{FF2B5EF4-FFF2-40B4-BE49-F238E27FC236}">
                <a16:creationId xmlns:a16="http://schemas.microsoft.com/office/drawing/2014/main" id="{C88D909D-6CDC-C92B-0000-A99DA50D1B99}"/>
              </a:ext>
            </a:extLst>
          </p:cNvPr>
          <p:cNvSpPr>
            <a:spLocks noGrp="1"/>
          </p:cNvSpPr>
          <p:nvPr>
            <p:ph type="dt" sz="half" idx="10"/>
          </p:nvPr>
        </p:nvSpPr>
        <p:spPr/>
        <p:txBody>
          <a:bodyPr/>
          <a:lstStyle/>
          <a:p>
            <a:fld id="{F8804F88-A14D-4BB4-885D-DEAA22FFDC07}" type="datetime8">
              <a:rPr lang="en-GH" smtClean="0"/>
              <a:t>24/10/2022 5:59 PM</a:t>
            </a:fld>
            <a:endParaRPr lang="en-GH"/>
          </a:p>
        </p:txBody>
      </p:sp>
      <p:sp>
        <p:nvSpPr>
          <p:cNvPr id="9" name="Slide Number Placeholder 8">
            <a:extLst>
              <a:ext uri="{FF2B5EF4-FFF2-40B4-BE49-F238E27FC236}">
                <a16:creationId xmlns:a16="http://schemas.microsoft.com/office/drawing/2014/main" id="{4B5258D4-354B-41DA-1C08-ECA6055B0FA7}"/>
              </a:ext>
            </a:extLst>
          </p:cNvPr>
          <p:cNvSpPr>
            <a:spLocks noGrp="1"/>
          </p:cNvSpPr>
          <p:nvPr>
            <p:ph type="sldNum" sz="quarter" idx="12"/>
          </p:nvPr>
        </p:nvSpPr>
        <p:spPr/>
        <p:txBody>
          <a:bodyPr/>
          <a:lstStyle/>
          <a:p>
            <a:fld id="{C93F927C-8733-124D-8548-BC952EA87BC8}" type="slidenum">
              <a:rPr lang="en-GH" smtClean="0"/>
              <a:t>27</a:t>
            </a:fld>
            <a:endParaRPr lang="en-GH"/>
          </a:p>
        </p:txBody>
      </p:sp>
      <p:sp>
        <p:nvSpPr>
          <p:cNvPr id="4" name="Footer Placeholder 3">
            <a:extLst>
              <a:ext uri="{FF2B5EF4-FFF2-40B4-BE49-F238E27FC236}">
                <a16:creationId xmlns:a16="http://schemas.microsoft.com/office/drawing/2014/main" id="{A06076BC-6846-8A51-A52E-47231FE36F1D}"/>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34645400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6C41-168A-996E-298A-5AA8C482F9A8}"/>
              </a:ext>
            </a:extLst>
          </p:cNvPr>
          <p:cNvSpPr>
            <a:spLocks noGrp="1"/>
          </p:cNvSpPr>
          <p:nvPr>
            <p:ph type="title"/>
          </p:nvPr>
        </p:nvSpPr>
        <p:spPr/>
        <p:txBody>
          <a:bodyPr>
            <a:normAutofit/>
          </a:bodyPr>
          <a:lstStyle/>
          <a:p>
            <a:r>
              <a:rPr lang="en-US" sz="4800" b="1">
                <a:latin typeface="Times New Roman" panose="02020603050405020304" pitchFamily="18" charset="0"/>
                <a:cs typeface="Times New Roman" pitchFamily="18" charset="0"/>
              </a:rPr>
              <a:t>  </a:t>
            </a:r>
            <a:r>
              <a:rPr lang="en-US" sz="3500" b="1">
                <a:latin typeface="Times New Roman" panose="02020603050405020304" pitchFamily="18" charset="0"/>
                <a:cs typeface="Times New Roman" pitchFamily="18" charset="0"/>
              </a:rPr>
              <a:t>  Conclusion</a:t>
            </a:r>
            <a:br>
              <a:rPr lang="en-US" sz="3600" b="0">
                <a:latin typeface="Times New Roman" panose="02020603050405020304" pitchFamily="18" charset="0"/>
                <a:cs typeface="Times New Roman" pitchFamily="18" charset="0"/>
              </a:rPr>
            </a:br>
            <a:endParaRPr lang="en-GH" sz="3500" b="1" dirty="0"/>
          </a:p>
        </p:txBody>
      </p:sp>
      <p:sp>
        <p:nvSpPr>
          <p:cNvPr id="3" name="Content Placeholder 2">
            <a:extLst>
              <a:ext uri="{FF2B5EF4-FFF2-40B4-BE49-F238E27FC236}">
                <a16:creationId xmlns:a16="http://schemas.microsoft.com/office/drawing/2014/main" id="{75EC6EBA-6DC4-1C98-F3ED-D7958D335299}"/>
              </a:ext>
            </a:extLst>
          </p:cNvPr>
          <p:cNvSpPr>
            <a:spLocks noGrp="1"/>
          </p:cNvSpPr>
          <p:nvPr>
            <p:ph idx="1"/>
          </p:nvPr>
        </p:nvSpPr>
        <p:spPr/>
        <p:txBody>
          <a:bodyPr>
            <a:noAutofit/>
          </a:bodyPr>
          <a:lstStyle/>
          <a:p>
            <a:pPr algn="just">
              <a:buFont typeface="Wingdings" pitchFamily="2" charset="2"/>
              <a:buChar char="q"/>
            </a:pPr>
            <a:r>
              <a:rPr lang="en-US" sz="3000" b="1">
                <a:solidFill>
                  <a:srgbClr val="141823"/>
                </a:solidFill>
                <a:latin typeface="Times New Roman" panose="02020603050405020304" pitchFamily="18" charset="0"/>
                <a:cs typeface="Times New Roman" panose="02020603050405020304" pitchFamily="18" charset="0"/>
              </a:rPr>
              <a:t>Motivation:</a:t>
            </a:r>
          </a:p>
          <a:p>
            <a:pPr lvl="2" algn="just">
              <a:buFont typeface="Wingdings" pitchFamily="2" charset="2"/>
              <a:buChar char="v"/>
            </a:pPr>
            <a:r>
              <a:rPr lang="en-US" sz="3000">
                <a:latin typeface="Times New Roman" panose="02020603050405020304" pitchFamily="18" charset="0"/>
                <a:cs typeface="Times New Roman" panose="02020603050405020304" pitchFamily="18" charset="0"/>
              </a:rPr>
              <a:t>Committee Leadership</a:t>
            </a:r>
          </a:p>
          <a:p>
            <a:pPr lvl="2" algn="just">
              <a:buFont typeface="Wingdings" pitchFamily="2" charset="2"/>
              <a:buChar char="v"/>
            </a:pPr>
            <a:r>
              <a:rPr lang="en-US" sz="3000">
                <a:latin typeface="Times New Roman" panose="02020603050405020304" pitchFamily="18" charset="0"/>
                <a:cs typeface="Times New Roman" panose="02020603050405020304" pitchFamily="18" charset="0"/>
              </a:rPr>
              <a:t>Partisan Representation</a:t>
            </a:r>
          </a:p>
          <a:p>
            <a:pPr lvl="2" algn="just">
              <a:buFont typeface="Wingdings" pitchFamily="2" charset="2"/>
              <a:buChar char="v"/>
            </a:pPr>
            <a:r>
              <a:rPr lang="en-US" sz="3000">
                <a:latin typeface="Times New Roman" panose="02020603050405020304" pitchFamily="18" charset="0"/>
                <a:cs typeface="Times New Roman" panose="02020603050405020304" pitchFamily="18" charset="0"/>
              </a:rPr>
              <a:t>Political Will</a:t>
            </a:r>
          </a:p>
          <a:p>
            <a:pPr algn="just">
              <a:buFont typeface="Wingdings" pitchFamily="2" charset="2"/>
              <a:buChar char="q"/>
            </a:pPr>
            <a:r>
              <a:rPr lang="en-US" sz="3000">
                <a:latin typeface="Times New Roman" panose="02020603050405020304" pitchFamily="18" charset="0"/>
                <a:cs typeface="Times New Roman" panose="02020603050405020304" pitchFamily="18" charset="0"/>
              </a:rPr>
              <a:t>The availability of above three factors give the Committee the opportunity, capacity and the motivation to effectively ensure that public resources are utilized in the interest of the people.</a:t>
            </a:r>
          </a:p>
          <a:p>
            <a:pPr algn="just">
              <a:buFont typeface="Wingdings" pitchFamily="2" charset="2"/>
              <a:buChar char="v"/>
            </a:pPr>
            <a:endParaRPr lang="en-US" sz="3200">
              <a:solidFill>
                <a:srgbClr val="141823"/>
              </a:solidFill>
              <a:latin typeface="Times New Roman" panose="02020603050405020304" pitchFamily="18" charset="0"/>
              <a:cs typeface="Times New Roman" panose="02020603050405020304" pitchFamily="18" charset="0"/>
            </a:endParaRPr>
          </a:p>
          <a:p>
            <a:pPr lvl="1" algn="just">
              <a:buFont typeface="Wingdings" pitchFamily="2" charset="2"/>
              <a:buChar char="v"/>
            </a:pPr>
            <a:endParaRPr lang="en-US">
              <a:solidFill>
                <a:srgbClr val="141823"/>
              </a:solidFill>
              <a:latin typeface="arial" panose="020B0604020202020204" pitchFamily="34" charset="0"/>
            </a:endParaRPr>
          </a:p>
          <a:p>
            <a:pPr lvl="1" algn="just">
              <a:buFont typeface="Wingdings" pitchFamily="2" charset="2"/>
              <a:buChar char="q"/>
            </a:pPr>
            <a:endParaRPr lang="en-US" sz="2500">
              <a:latin typeface="Times New Roman" panose="02020603050405020304" pitchFamily="18" charset="0"/>
              <a:cs typeface="Times New Roman" panose="02020603050405020304" pitchFamily="18" charset="0"/>
            </a:endParaRPr>
          </a:p>
          <a:p>
            <a:pPr>
              <a:buFont typeface="Wingdings" pitchFamily="2" charset="2"/>
              <a:buChar char="q"/>
            </a:pPr>
            <a:endParaRPr lang="en-US" sz="2900">
              <a:latin typeface="Times New Roman" panose="02020603050405020304" pitchFamily="18" charset="0"/>
              <a:cs typeface="Times New Roman" panose="02020603050405020304" pitchFamily="18" charset="0"/>
            </a:endParaRPr>
          </a:p>
          <a:p>
            <a:pPr>
              <a:buFont typeface="Wingdings" pitchFamily="2" charset="2"/>
              <a:buChar char="q"/>
            </a:pPr>
            <a:endParaRPr lang="en-GB" sz="290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D51910E-4F60-37E7-14D7-65A556D88C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79" y="365125"/>
            <a:ext cx="1015041" cy="8115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BC41494B-F9EC-7653-4119-7838C1213C69}"/>
              </a:ext>
            </a:extLst>
          </p:cNvPr>
          <p:cNvPicPr>
            <a:picLocks noChangeAspect="1"/>
          </p:cNvPicPr>
          <p:nvPr/>
        </p:nvPicPr>
        <p:blipFill>
          <a:blip r:embed="rId3"/>
          <a:stretch>
            <a:fillRect/>
          </a:stretch>
        </p:blipFill>
        <p:spPr>
          <a:xfrm>
            <a:off x="10581745" y="365125"/>
            <a:ext cx="920221" cy="887830"/>
          </a:xfrm>
          <a:prstGeom prst="rect">
            <a:avLst/>
          </a:prstGeom>
        </p:spPr>
      </p:pic>
      <p:sp>
        <p:nvSpPr>
          <p:cNvPr id="8" name="Date Placeholder 7">
            <a:extLst>
              <a:ext uri="{FF2B5EF4-FFF2-40B4-BE49-F238E27FC236}">
                <a16:creationId xmlns:a16="http://schemas.microsoft.com/office/drawing/2014/main" id="{C88D909D-6CDC-C92B-0000-A99DA50D1B99}"/>
              </a:ext>
            </a:extLst>
          </p:cNvPr>
          <p:cNvSpPr>
            <a:spLocks noGrp="1"/>
          </p:cNvSpPr>
          <p:nvPr>
            <p:ph type="dt" sz="half" idx="10"/>
          </p:nvPr>
        </p:nvSpPr>
        <p:spPr/>
        <p:txBody>
          <a:bodyPr/>
          <a:lstStyle/>
          <a:p>
            <a:fld id="{F8804F88-A14D-4BB4-885D-DEAA22FFDC07}" type="datetime8">
              <a:rPr lang="en-GH" smtClean="0"/>
              <a:t>24/10/2022 5:59 PM</a:t>
            </a:fld>
            <a:endParaRPr lang="en-GH"/>
          </a:p>
        </p:txBody>
      </p:sp>
      <p:sp>
        <p:nvSpPr>
          <p:cNvPr id="9" name="Slide Number Placeholder 8">
            <a:extLst>
              <a:ext uri="{FF2B5EF4-FFF2-40B4-BE49-F238E27FC236}">
                <a16:creationId xmlns:a16="http://schemas.microsoft.com/office/drawing/2014/main" id="{4B5258D4-354B-41DA-1C08-ECA6055B0FA7}"/>
              </a:ext>
            </a:extLst>
          </p:cNvPr>
          <p:cNvSpPr>
            <a:spLocks noGrp="1"/>
          </p:cNvSpPr>
          <p:nvPr>
            <p:ph type="sldNum" sz="quarter" idx="12"/>
          </p:nvPr>
        </p:nvSpPr>
        <p:spPr/>
        <p:txBody>
          <a:bodyPr/>
          <a:lstStyle/>
          <a:p>
            <a:fld id="{C93F927C-8733-124D-8548-BC952EA87BC8}" type="slidenum">
              <a:rPr lang="en-GH" smtClean="0"/>
              <a:t>28</a:t>
            </a:fld>
            <a:endParaRPr lang="en-GH"/>
          </a:p>
        </p:txBody>
      </p:sp>
      <p:sp>
        <p:nvSpPr>
          <p:cNvPr id="4" name="Footer Placeholder 3">
            <a:extLst>
              <a:ext uri="{FF2B5EF4-FFF2-40B4-BE49-F238E27FC236}">
                <a16:creationId xmlns:a16="http://schemas.microsoft.com/office/drawing/2014/main" id="{A06076BC-6846-8A51-A52E-47231FE36F1D}"/>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36002667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0951DBC-7397-46B1-18E7-422868AF5AA2}"/>
              </a:ext>
            </a:extLst>
          </p:cNvPr>
          <p:cNvSpPr>
            <a:spLocks noGrp="1"/>
          </p:cNvSpPr>
          <p:nvPr>
            <p:ph type="title"/>
          </p:nvPr>
        </p:nvSpPr>
        <p:spPr>
          <a:xfrm>
            <a:off x="838200" y="2926292"/>
            <a:ext cx="10515600" cy="1325563"/>
          </a:xfrm>
        </p:spPr>
        <p:txBody>
          <a:bodyPr>
            <a:normAutofit fontScale="90000"/>
          </a:bodyPr>
          <a:lstStyle/>
          <a:p>
            <a:r>
              <a:rPr lang="en-US" dirty="0"/>
              <a:t>          </a:t>
            </a:r>
            <a:br>
              <a:rPr lang="en-US" dirty="0"/>
            </a:br>
            <a:r>
              <a:rPr lang="en-US"/>
              <a:t>                                </a:t>
            </a:r>
            <a:br>
              <a:rPr lang="en-US" dirty="0"/>
            </a:br>
            <a:endParaRPr lang="en-GH" dirty="0"/>
          </a:p>
        </p:txBody>
      </p:sp>
      <p:pic>
        <p:nvPicPr>
          <p:cNvPr id="6" name="Picture 5">
            <a:extLst>
              <a:ext uri="{FF2B5EF4-FFF2-40B4-BE49-F238E27FC236}">
                <a16:creationId xmlns:a16="http://schemas.microsoft.com/office/drawing/2014/main" id="{A4BC5ECE-5650-98B5-6D01-46B687781309}"/>
              </a:ext>
            </a:extLst>
          </p:cNvPr>
          <p:cNvPicPr>
            <a:picLocks noChangeAspect="1"/>
          </p:cNvPicPr>
          <p:nvPr/>
        </p:nvPicPr>
        <p:blipFill>
          <a:blip r:embed="rId2"/>
          <a:stretch>
            <a:fillRect/>
          </a:stretch>
        </p:blipFill>
        <p:spPr>
          <a:xfrm>
            <a:off x="10361613" y="365652"/>
            <a:ext cx="992187" cy="1041931"/>
          </a:xfrm>
          <a:prstGeom prst="rect">
            <a:avLst/>
          </a:prstGeom>
        </p:spPr>
      </p:pic>
      <p:pic>
        <p:nvPicPr>
          <p:cNvPr id="5" name="Picture 4">
            <a:extLst>
              <a:ext uri="{FF2B5EF4-FFF2-40B4-BE49-F238E27FC236}">
                <a16:creationId xmlns:a16="http://schemas.microsoft.com/office/drawing/2014/main" id="{66F9ABDC-593F-1952-9DC3-F784C12813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979" y="386818"/>
            <a:ext cx="1015041" cy="914931"/>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DAF9AF33-A282-CC97-4AEB-FCAA02555698}"/>
              </a:ext>
            </a:extLst>
          </p:cNvPr>
          <p:cNvSpPr>
            <a:spLocks noGrp="1"/>
          </p:cNvSpPr>
          <p:nvPr>
            <p:ph type="dt" sz="half" idx="10"/>
          </p:nvPr>
        </p:nvSpPr>
        <p:spPr/>
        <p:txBody>
          <a:bodyPr/>
          <a:lstStyle/>
          <a:p>
            <a:fld id="{0A520FFA-597B-460B-9419-D2A0C7CF75F9}" type="datetime8">
              <a:rPr lang="en-GH" smtClean="0"/>
              <a:t>24/10/2022 5:59 PM</a:t>
            </a:fld>
            <a:endParaRPr lang="en-GH"/>
          </a:p>
        </p:txBody>
      </p:sp>
      <p:sp>
        <p:nvSpPr>
          <p:cNvPr id="3" name="Slide Number Placeholder 2">
            <a:extLst>
              <a:ext uri="{FF2B5EF4-FFF2-40B4-BE49-F238E27FC236}">
                <a16:creationId xmlns:a16="http://schemas.microsoft.com/office/drawing/2014/main" id="{4ADFB3B9-651E-03A3-C7AA-E772596BD533}"/>
              </a:ext>
            </a:extLst>
          </p:cNvPr>
          <p:cNvSpPr>
            <a:spLocks noGrp="1"/>
          </p:cNvSpPr>
          <p:nvPr>
            <p:ph type="sldNum" sz="quarter" idx="12"/>
          </p:nvPr>
        </p:nvSpPr>
        <p:spPr/>
        <p:txBody>
          <a:bodyPr/>
          <a:lstStyle/>
          <a:p>
            <a:fld id="{C93F927C-8733-124D-8548-BC952EA87BC8}" type="slidenum">
              <a:rPr lang="en-GH" smtClean="0"/>
              <a:t>29</a:t>
            </a:fld>
            <a:endParaRPr lang="en-GH"/>
          </a:p>
        </p:txBody>
      </p:sp>
      <p:sp>
        <p:nvSpPr>
          <p:cNvPr id="7" name="Footer Placeholder 6">
            <a:extLst>
              <a:ext uri="{FF2B5EF4-FFF2-40B4-BE49-F238E27FC236}">
                <a16:creationId xmlns:a16="http://schemas.microsoft.com/office/drawing/2014/main" id="{9DD42BFD-037D-7A34-FDAF-A4B4A3B212CD}"/>
              </a:ext>
            </a:extLst>
          </p:cNvPr>
          <p:cNvSpPr>
            <a:spLocks noGrp="1"/>
          </p:cNvSpPr>
          <p:nvPr>
            <p:ph type="ftr" sz="quarter" idx="11"/>
          </p:nvPr>
        </p:nvSpPr>
        <p:spPr/>
        <p:txBody>
          <a:bodyPr/>
          <a:lstStyle/>
          <a:p>
            <a:r>
              <a:rPr lang="en-GB"/>
              <a:t>Presentation by Dr James Klutse Avedzi-PAC Ghana</a:t>
            </a:r>
            <a:endParaRPr lang="en-GH"/>
          </a:p>
        </p:txBody>
      </p:sp>
      <p:pic>
        <p:nvPicPr>
          <p:cNvPr id="11" name="Picture 10">
            <a:extLst>
              <a:ext uri="{FF2B5EF4-FFF2-40B4-BE49-F238E27FC236}">
                <a16:creationId xmlns:a16="http://schemas.microsoft.com/office/drawing/2014/main" id="{07066D9E-99C0-593F-1ED5-30891E7121F2}"/>
              </a:ext>
            </a:extLst>
          </p:cNvPr>
          <p:cNvPicPr>
            <a:picLocks noChangeAspect="1"/>
          </p:cNvPicPr>
          <p:nvPr/>
        </p:nvPicPr>
        <p:blipFill>
          <a:blip r:embed="rId4"/>
          <a:stretch>
            <a:fillRect/>
          </a:stretch>
        </p:blipFill>
        <p:spPr>
          <a:xfrm>
            <a:off x="3536949" y="1968501"/>
            <a:ext cx="4114801" cy="3312582"/>
          </a:xfrm>
          <a:prstGeom prst="rect">
            <a:avLst/>
          </a:prstGeom>
        </p:spPr>
      </p:pic>
    </p:spTree>
    <p:extLst>
      <p:ext uri="{BB962C8B-B14F-4D97-AF65-F5344CB8AC3E}">
        <p14:creationId xmlns:p14="http://schemas.microsoft.com/office/powerpoint/2010/main" val="3686573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00D93B6-B754-ADD1-1151-6FC94997A6DF}"/>
              </a:ext>
            </a:extLst>
          </p:cNvPr>
          <p:cNvSpPr>
            <a:spLocks noGrp="1"/>
          </p:cNvSpPr>
          <p:nvPr>
            <p:ph type="title"/>
          </p:nvPr>
        </p:nvSpPr>
        <p:spPr>
          <a:xfrm>
            <a:off x="643467" y="321734"/>
            <a:ext cx="10905066" cy="1135737"/>
          </a:xfrm>
        </p:spPr>
        <p:txBody>
          <a:bodyPr>
            <a:normAutofit/>
          </a:bodyPr>
          <a:lstStyle/>
          <a:p>
            <a:r>
              <a:rPr lang="en-US" sz="3600" dirty="0"/>
              <a:t>       </a:t>
            </a:r>
            <a:r>
              <a:rPr lang="en-US" sz="5800" b="1" dirty="0">
                <a:latin typeface="Times New Roman" panose="02020603050405020304" pitchFamily="18" charset="0"/>
                <a:cs typeface="Times New Roman" panose="02020603050405020304" pitchFamily="18" charset="0"/>
              </a:rPr>
              <a:t>Introduction</a:t>
            </a:r>
            <a:endParaRPr lang="en-GH" sz="5800" b="1" dirty="0">
              <a:latin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Rectangle 20">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5">
            <a:extLst>
              <a:ext uri="{FF2B5EF4-FFF2-40B4-BE49-F238E27FC236}">
                <a16:creationId xmlns:a16="http://schemas.microsoft.com/office/drawing/2014/main" id="{85DC2E9C-EC1C-049C-4A7C-2A94C0E07699}"/>
              </a:ext>
            </a:extLst>
          </p:cNvPr>
          <p:cNvPicPr>
            <a:picLocks noGrp="1" noChangeAspect="1"/>
          </p:cNvPicPr>
          <p:nvPr>
            <p:ph sz="half" idx="4294967295"/>
          </p:nvPr>
        </p:nvPicPr>
        <p:blipFill>
          <a:blip r:embed="rId2"/>
          <a:stretch>
            <a:fillRect/>
          </a:stretch>
        </p:blipFill>
        <p:spPr>
          <a:xfrm>
            <a:off x="10361613" y="365652"/>
            <a:ext cx="992187" cy="957263"/>
          </a:xfrm>
        </p:spPr>
      </p:pic>
      <p:sp>
        <p:nvSpPr>
          <p:cNvPr id="7" name="Content Placeholder 2">
            <a:extLst>
              <a:ext uri="{FF2B5EF4-FFF2-40B4-BE49-F238E27FC236}">
                <a16:creationId xmlns:a16="http://schemas.microsoft.com/office/drawing/2014/main" id="{4FB0CB8F-97E7-485C-C023-1B2114112895}"/>
              </a:ext>
            </a:extLst>
          </p:cNvPr>
          <p:cNvSpPr>
            <a:spLocks noGrp="1"/>
          </p:cNvSpPr>
          <p:nvPr>
            <p:ph idx="1"/>
          </p:nvPr>
        </p:nvSpPr>
        <p:spPr>
          <a:xfrm>
            <a:off x="642938" y="1782763"/>
            <a:ext cx="10906125" cy="439420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itchFamily="2" charset="2"/>
              <a:buChar char="q"/>
            </a:pPr>
            <a:r>
              <a:rPr lang="en-US" sz="3200" dirty="0">
                <a:latin typeface="Times New Roman" panose="02020603050405020304" pitchFamily="18" charset="0"/>
                <a:cs typeface="Times New Roman" pitchFamily="18" charset="0"/>
              </a:rPr>
              <a:t>Democratic governments have </a:t>
            </a:r>
            <a:r>
              <a:rPr lang="en-US" sz="3200">
                <a:latin typeface="Times New Roman" panose="02020603050405020304" pitchFamily="18" charset="0"/>
                <a:cs typeface="Times New Roman" pitchFamily="18" charset="0"/>
              </a:rPr>
              <a:t>three branches/arms </a:t>
            </a:r>
            <a:r>
              <a:rPr lang="en-US" sz="3200" dirty="0">
                <a:latin typeface="Times New Roman" panose="02020603050405020304" pitchFamily="18" charset="0"/>
                <a:cs typeface="Times New Roman" pitchFamily="18" charset="0"/>
              </a:rPr>
              <a:t>namely  Executive, Legislature and Judiciary</a:t>
            </a:r>
          </a:p>
          <a:p>
            <a:pPr algn="just">
              <a:buFont typeface="Wingdings" pitchFamily="2" charset="2"/>
              <a:buChar char="q"/>
            </a:pPr>
            <a:r>
              <a:rPr lang="en-US" sz="3200" dirty="0">
                <a:latin typeface="Times New Roman" panose="02020603050405020304" pitchFamily="18" charset="0"/>
                <a:cs typeface="Times New Roman" pitchFamily="18" charset="0"/>
              </a:rPr>
              <a:t>Each of the branches/arms derived their powers from the Constitution of the country.</a:t>
            </a:r>
          </a:p>
          <a:p>
            <a:pPr algn="just">
              <a:buFont typeface="Wingdings" pitchFamily="2" charset="2"/>
              <a:buChar char="q"/>
            </a:pPr>
            <a:r>
              <a:rPr lang="en-US" sz="3200" dirty="0">
                <a:latin typeface="Times New Roman" panose="02020603050405020304" pitchFamily="18" charset="0"/>
                <a:cs typeface="Times New Roman" pitchFamily="18" charset="0"/>
              </a:rPr>
              <a:t>The Executive has the power to utilize the resources of the country to provide public goods for its citizens.</a:t>
            </a:r>
          </a:p>
          <a:p>
            <a:pPr algn="just">
              <a:buFont typeface="Wingdings" pitchFamily="2" charset="2"/>
              <a:buChar char="q"/>
            </a:pPr>
            <a:r>
              <a:rPr lang="en-US" sz="3200" dirty="0">
                <a:latin typeface="Times New Roman" panose="02020603050405020304" pitchFamily="18" charset="0"/>
                <a:cs typeface="Times New Roman" pitchFamily="18" charset="0"/>
              </a:rPr>
              <a:t>The </a:t>
            </a:r>
            <a:r>
              <a:rPr lang="en-US" sz="3200">
                <a:latin typeface="Times New Roman" panose="02020603050405020304" pitchFamily="18" charset="0"/>
                <a:cs typeface="Times New Roman" pitchFamily="18" charset="0"/>
              </a:rPr>
              <a:t>Legislature on the other hand has </a:t>
            </a:r>
            <a:r>
              <a:rPr lang="en-US" sz="3200" dirty="0">
                <a:latin typeface="Times New Roman" panose="02020603050405020304" pitchFamily="18" charset="0"/>
                <a:cs typeface="Times New Roman" pitchFamily="18" charset="0"/>
              </a:rPr>
              <a:t>the power of legislation and to play an oversight over to </a:t>
            </a:r>
            <a:r>
              <a:rPr lang="en-US" sz="3200">
                <a:latin typeface="Times New Roman" panose="02020603050405020304" pitchFamily="18" charset="0"/>
                <a:cs typeface="Times New Roman" pitchFamily="18" charset="0"/>
              </a:rPr>
              <a:t>the Executive</a:t>
            </a:r>
            <a:r>
              <a:rPr lang="en-US" sz="3200" dirty="0">
                <a:latin typeface="Times New Roman" panose="02020603050405020304" pitchFamily="18" charset="0"/>
                <a:cs typeface="Times New Roman" pitchFamily="18" charset="0"/>
              </a:rPr>
              <a:t>.</a:t>
            </a:r>
          </a:p>
          <a:p>
            <a:pPr algn="just">
              <a:buFont typeface="Wingdings" pitchFamily="2" charset="2"/>
              <a:buChar char="q"/>
            </a:pPr>
            <a:r>
              <a:rPr lang="en-US" sz="3200" dirty="0">
                <a:latin typeface="Times New Roman" panose="02020603050405020304" pitchFamily="18" charset="0"/>
                <a:cs typeface="Times New Roman" pitchFamily="18" charset="0"/>
              </a:rPr>
              <a:t>The </a:t>
            </a:r>
            <a:r>
              <a:rPr lang="en-US" sz="3200">
                <a:latin typeface="Times New Roman" panose="02020603050405020304" pitchFamily="18" charset="0"/>
                <a:cs typeface="Times New Roman" pitchFamily="18" charset="0"/>
              </a:rPr>
              <a:t>Judiciary also has </a:t>
            </a:r>
            <a:r>
              <a:rPr lang="en-US" sz="3200" dirty="0">
                <a:latin typeface="Times New Roman" panose="02020603050405020304" pitchFamily="18" charset="0"/>
                <a:cs typeface="Times New Roman" pitchFamily="18" charset="0"/>
              </a:rPr>
              <a:t>the power of interpretation and administration of justice in the country.</a:t>
            </a:r>
            <a:endParaRPr lang="en-GB" dirty="0"/>
          </a:p>
        </p:txBody>
      </p:sp>
      <p:pic>
        <p:nvPicPr>
          <p:cNvPr id="6" name="Picture 5">
            <a:extLst>
              <a:ext uri="{FF2B5EF4-FFF2-40B4-BE49-F238E27FC236}">
                <a16:creationId xmlns:a16="http://schemas.microsoft.com/office/drawing/2014/main" id="{A7689E08-D637-B896-AEEA-E2693E6EB0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679" y="470363"/>
            <a:ext cx="1015041" cy="811586"/>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a:extLst>
              <a:ext uri="{FF2B5EF4-FFF2-40B4-BE49-F238E27FC236}">
                <a16:creationId xmlns:a16="http://schemas.microsoft.com/office/drawing/2014/main" id="{3321ACEB-7B18-8652-3819-B3B9ED7EAFAA}"/>
              </a:ext>
            </a:extLst>
          </p:cNvPr>
          <p:cNvSpPr>
            <a:spLocks noGrp="1"/>
          </p:cNvSpPr>
          <p:nvPr>
            <p:ph type="dt" sz="half" idx="10"/>
          </p:nvPr>
        </p:nvSpPr>
        <p:spPr/>
        <p:txBody>
          <a:bodyPr/>
          <a:lstStyle/>
          <a:p>
            <a:fld id="{255D0BEA-9DB0-4476-BC95-025372618FDE}" type="datetime8">
              <a:rPr lang="en-GH" smtClean="0"/>
              <a:t>24/10/2022 5:59 PM</a:t>
            </a:fld>
            <a:endParaRPr lang="en-GH"/>
          </a:p>
        </p:txBody>
      </p:sp>
      <p:sp>
        <p:nvSpPr>
          <p:cNvPr id="8" name="Slide Number Placeholder 7">
            <a:extLst>
              <a:ext uri="{FF2B5EF4-FFF2-40B4-BE49-F238E27FC236}">
                <a16:creationId xmlns:a16="http://schemas.microsoft.com/office/drawing/2014/main" id="{CFED9AFE-237C-4CCE-1221-B0002911C6A8}"/>
              </a:ext>
            </a:extLst>
          </p:cNvPr>
          <p:cNvSpPr>
            <a:spLocks noGrp="1"/>
          </p:cNvSpPr>
          <p:nvPr>
            <p:ph type="sldNum" sz="quarter" idx="12"/>
          </p:nvPr>
        </p:nvSpPr>
        <p:spPr/>
        <p:txBody>
          <a:bodyPr/>
          <a:lstStyle/>
          <a:p>
            <a:fld id="{C93F927C-8733-124D-8548-BC952EA87BC8}" type="slidenum">
              <a:rPr lang="en-GH" smtClean="0"/>
              <a:t>3</a:t>
            </a:fld>
            <a:endParaRPr lang="en-GH"/>
          </a:p>
        </p:txBody>
      </p:sp>
      <p:sp>
        <p:nvSpPr>
          <p:cNvPr id="3" name="Footer Placeholder 2">
            <a:extLst>
              <a:ext uri="{FF2B5EF4-FFF2-40B4-BE49-F238E27FC236}">
                <a16:creationId xmlns:a16="http://schemas.microsoft.com/office/drawing/2014/main" id="{1523361D-54BF-23D5-98CC-C94B4A5DF14E}"/>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1548661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00D93B6-B754-ADD1-1151-6FC94997A6DF}"/>
              </a:ext>
            </a:extLst>
          </p:cNvPr>
          <p:cNvSpPr>
            <a:spLocks noGrp="1"/>
          </p:cNvSpPr>
          <p:nvPr>
            <p:ph type="title"/>
          </p:nvPr>
        </p:nvSpPr>
        <p:spPr>
          <a:xfrm rot="192672">
            <a:off x="708585" y="472893"/>
            <a:ext cx="10700586" cy="981540"/>
          </a:xfrm>
        </p:spPr>
        <p:txBody>
          <a:bodyPr>
            <a:normAutofit/>
          </a:bodyPr>
          <a:lstStyle/>
          <a:p>
            <a:r>
              <a:rPr lang="en-US" sz="3600" dirty="0"/>
              <a:t>      </a:t>
            </a:r>
            <a:endParaRPr lang="en-GH" sz="3600" dirty="0"/>
          </a:p>
        </p:txBody>
      </p:sp>
      <p:sp>
        <p:nvSpPr>
          <p:cNvPr id="15" name="Rectangle 1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Rectangle 20">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5">
            <a:extLst>
              <a:ext uri="{FF2B5EF4-FFF2-40B4-BE49-F238E27FC236}">
                <a16:creationId xmlns:a16="http://schemas.microsoft.com/office/drawing/2014/main" id="{85DC2E9C-EC1C-049C-4A7C-2A94C0E07699}"/>
              </a:ext>
            </a:extLst>
          </p:cNvPr>
          <p:cNvPicPr>
            <a:picLocks noGrp="1" noChangeAspect="1"/>
          </p:cNvPicPr>
          <p:nvPr>
            <p:ph sz="half" idx="4294967295"/>
          </p:nvPr>
        </p:nvPicPr>
        <p:blipFill>
          <a:blip r:embed="rId2"/>
          <a:stretch>
            <a:fillRect/>
          </a:stretch>
        </p:blipFill>
        <p:spPr>
          <a:xfrm>
            <a:off x="10361613" y="365652"/>
            <a:ext cx="992187" cy="957263"/>
          </a:xfrm>
        </p:spPr>
      </p:pic>
      <p:sp>
        <p:nvSpPr>
          <p:cNvPr id="7" name="Content Placeholder 2">
            <a:extLst>
              <a:ext uri="{FF2B5EF4-FFF2-40B4-BE49-F238E27FC236}">
                <a16:creationId xmlns:a16="http://schemas.microsoft.com/office/drawing/2014/main" id="{27132723-56E7-2F57-2C94-65BE34BC512A}"/>
              </a:ext>
            </a:extLst>
          </p:cNvPr>
          <p:cNvSpPr>
            <a:spLocks noGrp="1"/>
          </p:cNvSpPr>
          <p:nvPr>
            <p:ph idx="1"/>
          </p:nvPr>
        </p:nvSpPr>
        <p:spPr>
          <a:xfrm>
            <a:off x="642938" y="1782763"/>
            <a:ext cx="10906125" cy="4394200"/>
          </a:xfrm>
          <a:prstGeom prst="rect">
            <a:avLst/>
          </a:prstGeom>
        </p:spPr>
        <p:txBody>
          <a:bodyPr vert="horz" lIns="91440" tIns="45720" rIns="91440" bIns="45720" rtlCol="0">
            <a:normAutofit fontScale="92500"/>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pPr marL="457200" indent="-457200" algn="just">
              <a:buFont typeface="Wingdings" pitchFamily="2" charset="2"/>
              <a:buChar char="q"/>
            </a:pPr>
            <a:r>
              <a:rPr lang="en-US" sz="2400">
                <a:latin typeface="Times New Roman" panose="02020603050405020304" pitchFamily="18" charset="0"/>
                <a:cs typeface="Times New Roman" panose="02020603050405020304" pitchFamily="18" charset="0"/>
              </a:rPr>
              <a:t>State resources spent by the Executive branch of government must be accounted for and for that reason;</a:t>
            </a:r>
          </a:p>
          <a:p>
            <a:pPr marL="457200" indent="-457200" algn="just">
              <a:buFont typeface="Wingdings" pitchFamily="2" charset="2"/>
              <a:buChar char="q"/>
            </a:pPr>
            <a:r>
              <a:rPr lang="en-US" i="1">
                <a:latin typeface="Times New Roman" panose="02020603050405020304" pitchFamily="18" charset="0"/>
                <a:cs typeface="Times New Roman" panose="02020603050405020304" pitchFamily="18" charset="0"/>
              </a:rPr>
              <a:t>S</a:t>
            </a:r>
            <a:r>
              <a:rPr lang="en-US" sz="2200" i="1">
                <a:latin typeface="Times New Roman" panose="02020603050405020304" pitchFamily="18" charset="0"/>
                <a:cs typeface="Times New Roman" panose="02020603050405020304" pitchFamily="18" charset="0"/>
              </a:rPr>
              <a:t>ection 80(1</a:t>
            </a:r>
            <a:r>
              <a:rPr lang="en-US" sz="2200" i="1" dirty="0">
                <a:latin typeface="Times New Roman" panose="02020603050405020304" pitchFamily="18" charset="0"/>
                <a:cs typeface="Times New Roman" panose="02020603050405020304" pitchFamily="18" charset="0"/>
              </a:rPr>
              <a:t>)</a:t>
            </a:r>
            <a:r>
              <a:rPr lang="en-US" sz="2200" b="0" dirty="0">
                <a:latin typeface="Times New Roman" panose="02020603050405020304" pitchFamily="18" charset="0"/>
                <a:cs typeface="Times New Roman" panose="02020603050405020304" pitchFamily="18" charset="0"/>
              </a:rPr>
              <a:t> of the Public Financial Management Act, 2016 (Act 921</a:t>
            </a:r>
            <a:r>
              <a:rPr lang="en-US" sz="2200" b="0">
                <a:latin typeface="Times New Roman" panose="02020603050405020304" pitchFamily="18" charset="0"/>
                <a:cs typeface="Times New Roman" panose="02020603050405020304" pitchFamily="18" charset="0"/>
              </a:rPr>
              <a:t>) of Ghana demands </a:t>
            </a:r>
            <a:r>
              <a:rPr lang="en-US" sz="2200" b="0" dirty="0">
                <a:latin typeface="Times New Roman" panose="02020603050405020304" pitchFamily="18" charset="0"/>
                <a:cs typeface="Times New Roman" panose="02020603050405020304" pitchFamily="18" charset="0"/>
              </a:rPr>
              <a:t>that </a:t>
            </a:r>
            <a:r>
              <a:rPr lang="en-US" sz="2200" i="1" dirty="0">
                <a:latin typeface="Times New Roman" panose="02020603050405020304" pitchFamily="18" charset="0"/>
                <a:cs typeface="Times New Roman" panose="02020603050405020304" pitchFamily="18" charset="0"/>
              </a:rPr>
              <a:t>“A Principal Spending Officer of a covered entity shall, within two months after the end of each financial year, prepare and submit to the Auditor General and Controller and Accountant General, the accounts and information set out in the schedule”</a:t>
            </a:r>
          </a:p>
          <a:p>
            <a:pPr marL="457200" indent="-457200" algn="just">
              <a:buFont typeface="Wingdings" pitchFamily="2" charset="2"/>
              <a:buChar char="q"/>
            </a:pPr>
            <a:r>
              <a:rPr lang="en-US" sz="2200" i="1" dirty="0">
                <a:latin typeface="Times New Roman" panose="02020603050405020304" pitchFamily="18" charset="0"/>
                <a:cs typeface="Times New Roman" panose="02020603050405020304" pitchFamily="18" charset="0"/>
              </a:rPr>
              <a:t>Section 84</a:t>
            </a:r>
            <a:r>
              <a:rPr lang="en-US" sz="2200" b="0" dirty="0">
                <a:latin typeface="Times New Roman" panose="02020603050405020304" pitchFamily="18" charset="0"/>
                <a:cs typeface="Times New Roman" panose="02020603050405020304" pitchFamily="18" charset="0"/>
              </a:rPr>
              <a:t> of the same Act says </a:t>
            </a:r>
            <a:r>
              <a:rPr lang="en-US" sz="2200" i="1" dirty="0">
                <a:latin typeface="Times New Roman" panose="02020603050405020304" pitchFamily="18" charset="0"/>
                <a:cs typeface="Times New Roman" panose="02020603050405020304" pitchFamily="18" charset="0"/>
              </a:rPr>
              <a:t>“The Auditor General shall, within six months after the end of each financial year, examine and audit the public accounts submitted under the Act in accordance with article 187 of the Constitution of Ghana and the Audit Service Act</a:t>
            </a:r>
            <a:r>
              <a:rPr lang="en-US" sz="2200" i="1">
                <a:latin typeface="Times New Roman" panose="02020603050405020304" pitchFamily="18" charset="0"/>
                <a:cs typeface="Times New Roman" panose="02020603050405020304" pitchFamily="18" charset="0"/>
              </a:rPr>
              <a:t>, 2000 </a:t>
            </a:r>
            <a:r>
              <a:rPr lang="en-US" sz="2200" i="1" dirty="0">
                <a:latin typeface="Times New Roman" panose="02020603050405020304" pitchFamily="18" charset="0"/>
                <a:cs typeface="Times New Roman" panose="02020603050405020304" pitchFamily="18" charset="0"/>
              </a:rPr>
              <a:t>(</a:t>
            </a:r>
            <a:r>
              <a:rPr lang="en-US" sz="2200" i="1">
                <a:latin typeface="Times New Roman" panose="02020603050405020304" pitchFamily="18" charset="0"/>
                <a:cs typeface="Times New Roman" panose="02020603050405020304" pitchFamily="18" charset="0"/>
              </a:rPr>
              <a:t>Act 584)”</a:t>
            </a:r>
            <a:endParaRPr lang="en-US" sz="2200" i="1" dirty="0">
              <a:latin typeface="Times New Roman" panose="02020603050405020304" pitchFamily="18" charset="0"/>
              <a:cs typeface="Times New Roman" panose="02020603050405020304" pitchFamily="18" charset="0"/>
            </a:endParaRPr>
          </a:p>
          <a:p>
            <a:pPr marL="457200" indent="-457200" algn="just">
              <a:buFont typeface="Wingdings" pitchFamily="2" charset="2"/>
              <a:buChar char="q"/>
            </a:pPr>
            <a:r>
              <a:rPr lang="en-US" sz="2200" i="1">
                <a:latin typeface="Times New Roman" panose="02020603050405020304" pitchFamily="18" charset="0"/>
                <a:cs typeface="Times New Roman" panose="02020603050405020304" pitchFamily="18" charset="0"/>
              </a:rPr>
              <a:t>Article 187(5</a:t>
            </a:r>
            <a:r>
              <a:rPr lang="en-US" sz="2200" i="1" dirty="0">
                <a:latin typeface="Times New Roman" panose="02020603050405020304" pitchFamily="18" charset="0"/>
                <a:cs typeface="Times New Roman" panose="02020603050405020304" pitchFamily="18" charset="0"/>
              </a:rPr>
              <a:t>)</a:t>
            </a:r>
            <a:r>
              <a:rPr lang="en-US" sz="2200" b="0" dirty="0">
                <a:latin typeface="Times New Roman" panose="02020603050405020304" pitchFamily="18" charset="0"/>
                <a:cs typeface="Times New Roman" panose="02020603050405020304" pitchFamily="18" charset="0"/>
              </a:rPr>
              <a:t> of the Constitution of Ghana </a:t>
            </a:r>
            <a:r>
              <a:rPr lang="en-US" sz="2200" b="0">
                <a:latin typeface="Times New Roman" panose="02020603050405020304" pitchFamily="18" charset="0"/>
                <a:cs typeface="Times New Roman" panose="02020603050405020304" pitchFamily="18" charset="0"/>
              </a:rPr>
              <a:t>demands from the </a:t>
            </a:r>
            <a:r>
              <a:rPr lang="en-US" sz="2200" b="0" dirty="0">
                <a:latin typeface="Times New Roman" panose="02020603050405020304" pitchFamily="18" charset="0"/>
                <a:cs typeface="Times New Roman" panose="02020603050405020304" pitchFamily="18" charset="0"/>
              </a:rPr>
              <a:t>Auditor General to audit all public accounts of Ghana and submit his report to the Parliament of Ghana.</a:t>
            </a:r>
          </a:p>
          <a:p>
            <a:pPr marL="457200" indent="-457200" algn="just">
              <a:buFont typeface="Wingdings" pitchFamily="2" charset="2"/>
              <a:buChar char="q"/>
            </a:pPr>
            <a:r>
              <a:rPr lang="en-US" sz="2200" b="0" dirty="0">
                <a:latin typeface="Times New Roman" panose="02020603050405020304" pitchFamily="18" charset="0"/>
                <a:cs typeface="Times New Roman" panose="02020603050405020304" pitchFamily="18" charset="0"/>
              </a:rPr>
              <a:t>He shall draw the attention of Parliament to any irregularities in the accounts audited and any other matter which in his opinion ought to be brought to the notice of Parliament</a:t>
            </a:r>
            <a:endParaRPr lang="en-GB" sz="2200" b="0" dirty="0">
              <a:latin typeface="Times New Roman" panose="02020603050405020304" pitchFamily="18" charset="0"/>
              <a:cs typeface="Times New Roman" panose="02020603050405020304" pitchFamily="18" charset="0"/>
            </a:endParaRPr>
          </a:p>
          <a:p>
            <a:endParaRPr lang="en-GB" dirty="0"/>
          </a:p>
        </p:txBody>
      </p:sp>
      <p:sp>
        <p:nvSpPr>
          <p:cNvPr id="11" name="Title 1">
            <a:extLst>
              <a:ext uri="{FF2B5EF4-FFF2-40B4-BE49-F238E27FC236}">
                <a16:creationId xmlns:a16="http://schemas.microsoft.com/office/drawing/2014/main" id="{19E49F6A-B54D-B322-3001-B30D6EA6BD93}"/>
              </a:ext>
            </a:extLst>
          </p:cNvPr>
          <p:cNvSpPr>
            <a:spLocks noGrp="1"/>
          </p:cNvSpPr>
          <p:nvPr/>
        </p:nvSpPr>
        <p:spPr>
          <a:xfrm>
            <a:off x="838200" y="408903"/>
            <a:ext cx="10612967" cy="830713"/>
          </a:xfrm>
          <a:prstGeom prst="rect">
            <a:avLst/>
          </a:prstGeom>
        </p:spPr>
        <p:txBody>
          <a:bodyPr vert="horz" lIns="91440" tIns="45720" rIns="91440" bIns="45720" rtlCol="0" anchor="b">
            <a:normAutofit fontScale="97500"/>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US">
                <a:latin typeface="Times New Roman" pitchFamily="18" charset="0"/>
                <a:cs typeface="Times New Roman" pitchFamily="18" charset="0"/>
              </a:rPr>
              <a:t>     </a:t>
            </a:r>
            <a:endParaRPr lang="en-GB" sz="3700" b="1" dirty="0">
              <a:latin typeface="Times New Roman" pitchFamily="18" charset="0"/>
              <a:cs typeface="Times New Roman" pitchFamily="18" charset="0"/>
            </a:endParaRPr>
          </a:p>
        </p:txBody>
      </p:sp>
      <p:sp>
        <p:nvSpPr>
          <p:cNvPr id="14" name="Title 1">
            <a:extLst>
              <a:ext uri="{FF2B5EF4-FFF2-40B4-BE49-F238E27FC236}">
                <a16:creationId xmlns:a16="http://schemas.microsoft.com/office/drawing/2014/main" id="{560EB0B5-7CBE-8196-06DF-4797F5E3F158}"/>
              </a:ext>
            </a:extLst>
          </p:cNvPr>
          <p:cNvSpPr>
            <a:spLocks noGrp="1"/>
          </p:cNvSpPr>
          <p:nvPr/>
        </p:nvSpPr>
        <p:spPr>
          <a:xfrm>
            <a:off x="507030" y="438728"/>
            <a:ext cx="10906125" cy="957791"/>
          </a:xfrm>
          <a:prstGeom prst="rect">
            <a:avLst/>
          </a:prstGeom>
        </p:spPr>
        <p:txBody>
          <a:bodyPr vert="horz" lIns="91440" tIns="45720" rIns="91440" bIns="45720" rtlCol="0" anchor="b">
            <a:normAutofit fontScale="97500"/>
          </a:bodyPr>
          <a:lstStyle>
            <a:defPPr>
              <a:defRPr lang="en-G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latin typeface="Times New Roman" pitchFamily="18" charset="0"/>
                <a:cs typeface="Times New Roman" pitchFamily="18" charset="0"/>
              </a:rPr>
              <a:t>                  </a:t>
            </a:r>
            <a:r>
              <a:rPr lang="en-US" sz="4800" b="1" dirty="0">
                <a:latin typeface="Times New Roman" panose="02020603050405020304" pitchFamily="18" charset="0"/>
                <a:cs typeface="Times New Roman" pitchFamily="18" charset="0"/>
              </a:rPr>
              <a:t>Audit of Public Accounts</a:t>
            </a:r>
            <a:endParaRPr lang="en-GB" sz="4800" b="1" dirty="0">
              <a:latin typeface="Times New Roman" panose="02020603050405020304" pitchFamily="18" charset="0"/>
              <a:cs typeface="Times New Roman" pitchFamily="18" charset="0"/>
            </a:endParaRPr>
          </a:p>
        </p:txBody>
      </p:sp>
      <p:pic>
        <p:nvPicPr>
          <p:cNvPr id="6" name="Picture 5">
            <a:extLst>
              <a:ext uri="{FF2B5EF4-FFF2-40B4-BE49-F238E27FC236}">
                <a16:creationId xmlns:a16="http://schemas.microsoft.com/office/drawing/2014/main" id="{E2587AC2-61A1-2ED9-1EB1-3B4B14317D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923" y="547492"/>
            <a:ext cx="1015041" cy="811586"/>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a:extLst>
              <a:ext uri="{FF2B5EF4-FFF2-40B4-BE49-F238E27FC236}">
                <a16:creationId xmlns:a16="http://schemas.microsoft.com/office/drawing/2014/main" id="{A4D87D8D-FBAA-E7DC-8D54-E872107B8F62}"/>
              </a:ext>
            </a:extLst>
          </p:cNvPr>
          <p:cNvSpPr>
            <a:spLocks noGrp="1"/>
          </p:cNvSpPr>
          <p:nvPr>
            <p:ph type="dt" sz="half" idx="10"/>
          </p:nvPr>
        </p:nvSpPr>
        <p:spPr/>
        <p:txBody>
          <a:bodyPr/>
          <a:lstStyle/>
          <a:p>
            <a:fld id="{2090A121-D8D2-4700-AD79-A7CA9895BBD8}" type="datetime8">
              <a:rPr lang="en-GH" smtClean="0"/>
              <a:t>24/10/2022 5:59 PM</a:t>
            </a:fld>
            <a:endParaRPr lang="en-GH"/>
          </a:p>
        </p:txBody>
      </p:sp>
      <p:sp>
        <p:nvSpPr>
          <p:cNvPr id="8" name="Slide Number Placeholder 7">
            <a:extLst>
              <a:ext uri="{FF2B5EF4-FFF2-40B4-BE49-F238E27FC236}">
                <a16:creationId xmlns:a16="http://schemas.microsoft.com/office/drawing/2014/main" id="{FE16E170-3CB7-9208-E03E-EC81280A3AA4}"/>
              </a:ext>
            </a:extLst>
          </p:cNvPr>
          <p:cNvSpPr>
            <a:spLocks noGrp="1"/>
          </p:cNvSpPr>
          <p:nvPr>
            <p:ph type="sldNum" sz="quarter" idx="12"/>
          </p:nvPr>
        </p:nvSpPr>
        <p:spPr/>
        <p:txBody>
          <a:bodyPr/>
          <a:lstStyle/>
          <a:p>
            <a:fld id="{C93F927C-8733-124D-8548-BC952EA87BC8}" type="slidenum">
              <a:rPr lang="en-GH" smtClean="0"/>
              <a:t>4</a:t>
            </a:fld>
            <a:endParaRPr lang="en-GH"/>
          </a:p>
        </p:txBody>
      </p:sp>
      <p:sp>
        <p:nvSpPr>
          <p:cNvPr id="3" name="Footer Placeholder 2">
            <a:extLst>
              <a:ext uri="{FF2B5EF4-FFF2-40B4-BE49-F238E27FC236}">
                <a16:creationId xmlns:a16="http://schemas.microsoft.com/office/drawing/2014/main" id="{DF5145E2-40D0-00E5-8EE2-B5AF713D7694}"/>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3640190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45F774-1E6A-D02E-5588-EA3FDB274000}"/>
              </a:ext>
            </a:extLst>
          </p:cNvPr>
          <p:cNvSpPr>
            <a:spLocks noGrp="1"/>
          </p:cNvSpPr>
          <p:nvPr>
            <p:ph idx="1"/>
          </p:nvPr>
        </p:nvSpPr>
        <p:spPr/>
        <p:txBody>
          <a:bodyPr>
            <a:normAutofit lnSpcReduction="10000"/>
          </a:bodyPr>
          <a:lstStyle/>
          <a:p>
            <a:pPr algn="just">
              <a:buFont typeface="Wingdings" pitchFamily="2" charset="2"/>
              <a:buChar char="q"/>
            </a:pPr>
            <a:r>
              <a:rPr lang="en-GB" sz="2700" b="0" i="0" u="none" strike="noStrike">
                <a:solidFill>
                  <a:srgbClr val="141823"/>
                </a:solidFill>
                <a:effectLst/>
                <a:latin typeface="Times New Roman" panose="02020603050405020304" pitchFamily="18" charset="0"/>
                <a:cs typeface="Times New Roman" panose="02020603050405020304" pitchFamily="18" charset="0"/>
              </a:rPr>
              <a:t>The public accounts of Ghana and of all public offices, including the courts, the central and local government administrations, of the Universities and public institutions of like nature, of any public corporation or other body or organi</a:t>
            </a:r>
            <a:r>
              <a:rPr lang="en-US" sz="2700" b="0" i="0" u="none" strike="noStrike">
                <a:solidFill>
                  <a:srgbClr val="141823"/>
                </a:solidFill>
                <a:effectLst/>
                <a:latin typeface="Times New Roman" panose="02020603050405020304" pitchFamily="18" charset="0"/>
                <a:cs typeface="Times New Roman" panose="02020603050405020304" pitchFamily="18" charset="0"/>
              </a:rPr>
              <a:t>s</a:t>
            </a:r>
            <a:r>
              <a:rPr lang="en-GB" sz="2700" b="0" i="0" u="none" strike="noStrike">
                <a:solidFill>
                  <a:srgbClr val="141823"/>
                </a:solidFill>
                <a:effectLst/>
                <a:latin typeface="Times New Roman" panose="02020603050405020304" pitchFamily="18" charset="0"/>
                <a:cs typeface="Times New Roman" panose="02020603050405020304" pitchFamily="18" charset="0"/>
              </a:rPr>
              <a:t>ation established by an Act of Parliament shall be audited and reported on by the Auditor-General</a:t>
            </a:r>
            <a:r>
              <a:rPr lang="en-US" sz="2700" b="0">
                <a:solidFill>
                  <a:srgbClr val="141823"/>
                </a:solidFill>
                <a:latin typeface="Times New Roman" panose="02020603050405020304" pitchFamily="18" charset="0"/>
                <a:cs typeface="Times New Roman" panose="02020603050405020304" pitchFamily="18" charset="0"/>
              </a:rPr>
              <a:t>. </a:t>
            </a:r>
            <a:r>
              <a:rPr lang="en-US" sz="2700" b="1" i="1">
                <a:solidFill>
                  <a:srgbClr val="141823"/>
                </a:solidFill>
                <a:latin typeface="Times New Roman" panose="02020603050405020304" pitchFamily="18" charset="0"/>
                <a:cs typeface="Times New Roman" panose="02020603050405020304" pitchFamily="18" charset="0"/>
              </a:rPr>
              <a:t>(Article 187(2)</a:t>
            </a:r>
            <a:r>
              <a:rPr lang="en-US" sz="2700" b="0">
                <a:solidFill>
                  <a:srgbClr val="141823"/>
                </a:solidFill>
                <a:latin typeface="Times New Roman" panose="02020603050405020304" pitchFamily="18" charset="0"/>
                <a:cs typeface="Times New Roman" panose="02020603050405020304" pitchFamily="18" charset="0"/>
              </a:rPr>
              <a:t> of the Constitution of Ghana).</a:t>
            </a:r>
          </a:p>
          <a:p>
            <a:pPr algn="just">
              <a:buFont typeface="Wingdings" pitchFamily="2" charset="2"/>
              <a:buChar char="q"/>
            </a:pPr>
            <a:r>
              <a:rPr lang="en-GB" sz="2700" b="0" i="0" u="none" strike="noStrike">
                <a:solidFill>
                  <a:srgbClr val="141823"/>
                </a:solidFill>
                <a:effectLst/>
                <a:latin typeface="Times New Roman" panose="02020603050405020304" pitchFamily="18" charset="0"/>
                <a:cs typeface="Times New Roman" panose="02020603050405020304" pitchFamily="18" charset="0"/>
              </a:rPr>
              <a:t>The Auditor-General shall, within six months after the end of the immediately preceding financial year to which each of the accounts mentioned in clause (2) of this article relates, submit his report to </a:t>
            </a:r>
            <a:r>
              <a:rPr lang="en-US" sz="2700" b="0" i="0" u="none" strike="noStrike">
                <a:solidFill>
                  <a:srgbClr val="141823"/>
                </a:solidFill>
                <a:effectLst/>
                <a:latin typeface="Times New Roman" panose="02020603050405020304" pitchFamily="18" charset="0"/>
                <a:cs typeface="Times New Roman" panose="02020603050405020304" pitchFamily="18" charset="0"/>
              </a:rPr>
              <a:t>P</a:t>
            </a:r>
            <a:r>
              <a:rPr lang="en-GB" sz="2700" b="0" i="0" u="none" strike="noStrike">
                <a:solidFill>
                  <a:srgbClr val="141823"/>
                </a:solidFill>
                <a:effectLst/>
                <a:latin typeface="Times New Roman" panose="02020603050405020304" pitchFamily="18" charset="0"/>
                <a:cs typeface="Times New Roman" panose="02020603050405020304" pitchFamily="18" charset="0"/>
              </a:rPr>
              <a:t>arliament and shall, in that report, draw attention to any irregularities in the accounts audited and to any other matter which in his opinion ought to be brought to the notice of Parliament.</a:t>
            </a:r>
            <a:endParaRPr lang="en-US" sz="2700" b="0">
              <a:solidFill>
                <a:srgbClr val="141823"/>
              </a:solidFill>
              <a:latin typeface="Times New Roman" panose="02020603050405020304" pitchFamily="18" charset="0"/>
              <a:cs typeface="Times New Roman" panose="02020603050405020304" pitchFamily="18" charset="0"/>
            </a:endParaRPr>
          </a:p>
          <a:p>
            <a:endParaRPr lang="en-GH"/>
          </a:p>
        </p:txBody>
      </p:sp>
      <p:sp>
        <p:nvSpPr>
          <p:cNvPr id="6" name="Title 1">
            <a:extLst>
              <a:ext uri="{FF2B5EF4-FFF2-40B4-BE49-F238E27FC236}">
                <a16:creationId xmlns:a16="http://schemas.microsoft.com/office/drawing/2014/main" id="{6AE5D6AD-1E77-6CF3-401A-FF8EFCAE19DF}"/>
              </a:ext>
            </a:extLst>
          </p:cNvPr>
          <p:cNvSpPr>
            <a:spLocks noGrp="1"/>
          </p:cNvSpPr>
          <p:nvPr>
            <p:ph type="title"/>
          </p:nvPr>
        </p:nvSpPr>
        <p:spPr>
          <a:xfrm>
            <a:off x="838200" y="681037"/>
            <a:ext cx="10515600" cy="1009651"/>
          </a:xfrm>
          <a:prstGeom prst="rect">
            <a:avLst/>
          </a:prstGeom>
        </p:spPr>
        <p:txBody>
          <a:bodyPr vert="horz" lIns="91440" tIns="45720" rIns="91440" bIns="45720" rtlCol="0" anchor="b">
            <a:normAutofit fontScale="97500"/>
          </a:bodyPr>
          <a:lstStyle>
            <a:defPPr>
              <a:defRPr lang="en-G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latin typeface="Times New Roman" pitchFamily="18" charset="0"/>
                <a:cs typeface="Times New Roman" pitchFamily="18" charset="0"/>
              </a:rPr>
              <a:t>                  </a:t>
            </a:r>
            <a:r>
              <a:rPr lang="en-US" sz="4700" b="1" dirty="0">
                <a:latin typeface="Times New Roman" panose="02020603050405020304" pitchFamily="18" charset="0"/>
                <a:cs typeface="Times New Roman" pitchFamily="18" charset="0"/>
              </a:rPr>
              <a:t>The Role of the Auditor General</a:t>
            </a:r>
            <a:endParaRPr lang="en-GB" sz="4700" b="1" dirty="0">
              <a:latin typeface="Times New Roman" panose="02020603050405020304" pitchFamily="18" charset="0"/>
              <a:cs typeface="Times New Roman" pitchFamily="18" charset="0"/>
            </a:endParaRPr>
          </a:p>
        </p:txBody>
      </p:sp>
      <p:pic>
        <p:nvPicPr>
          <p:cNvPr id="8" name="Picture 7">
            <a:extLst>
              <a:ext uri="{FF2B5EF4-FFF2-40B4-BE49-F238E27FC236}">
                <a16:creationId xmlns:a16="http://schemas.microsoft.com/office/drawing/2014/main" id="{DDE2A832-7E05-EB10-8FB2-FE716AF0DA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879102"/>
            <a:ext cx="1015041" cy="81158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5">
            <a:extLst>
              <a:ext uri="{FF2B5EF4-FFF2-40B4-BE49-F238E27FC236}">
                <a16:creationId xmlns:a16="http://schemas.microsoft.com/office/drawing/2014/main" id="{5E7F809B-44C1-74BC-94C0-F873D7077F68}"/>
              </a:ext>
            </a:extLst>
          </p:cNvPr>
          <p:cNvPicPr>
            <a:picLocks noChangeAspect="1"/>
          </p:cNvPicPr>
          <p:nvPr/>
        </p:nvPicPr>
        <p:blipFill>
          <a:blip r:embed="rId3"/>
          <a:stretch>
            <a:fillRect/>
          </a:stretch>
        </p:blipFill>
        <p:spPr>
          <a:xfrm>
            <a:off x="10107613" y="868362"/>
            <a:ext cx="992187" cy="957263"/>
          </a:xfrm>
          <a:prstGeom prst="rect">
            <a:avLst/>
          </a:prstGeom>
        </p:spPr>
      </p:pic>
      <p:sp>
        <p:nvSpPr>
          <p:cNvPr id="4" name="Date Placeholder 3">
            <a:extLst>
              <a:ext uri="{FF2B5EF4-FFF2-40B4-BE49-F238E27FC236}">
                <a16:creationId xmlns:a16="http://schemas.microsoft.com/office/drawing/2014/main" id="{80264DE5-876C-E90E-5A92-F3BD7CB8CD5C}"/>
              </a:ext>
            </a:extLst>
          </p:cNvPr>
          <p:cNvSpPr>
            <a:spLocks noGrp="1"/>
          </p:cNvSpPr>
          <p:nvPr>
            <p:ph type="dt" sz="half" idx="10"/>
          </p:nvPr>
        </p:nvSpPr>
        <p:spPr/>
        <p:txBody>
          <a:bodyPr/>
          <a:lstStyle/>
          <a:p>
            <a:fld id="{76233882-3E11-4399-A4FA-86C562D8B059}" type="datetime8">
              <a:rPr lang="en-GH" smtClean="0"/>
              <a:t>24/10/2022 5:59 PM</a:t>
            </a:fld>
            <a:endParaRPr lang="en-GH"/>
          </a:p>
        </p:txBody>
      </p:sp>
      <p:sp>
        <p:nvSpPr>
          <p:cNvPr id="5" name="Slide Number Placeholder 4">
            <a:extLst>
              <a:ext uri="{FF2B5EF4-FFF2-40B4-BE49-F238E27FC236}">
                <a16:creationId xmlns:a16="http://schemas.microsoft.com/office/drawing/2014/main" id="{0E1DFEA0-425E-0243-A753-E4B5DBD57AD5}"/>
              </a:ext>
            </a:extLst>
          </p:cNvPr>
          <p:cNvSpPr>
            <a:spLocks noGrp="1"/>
          </p:cNvSpPr>
          <p:nvPr>
            <p:ph type="sldNum" sz="quarter" idx="12"/>
          </p:nvPr>
        </p:nvSpPr>
        <p:spPr/>
        <p:txBody>
          <a:bodyPr/>
          <a:lstStyle/>
          <a:p>
            <a:fld id="{C93F927C-8733-124D-8548-BC952EA87BC8}" type="slidenum">
              <a:rPr lang="en-GH" smtClean="0"/>
              <a:t>5</a:t>
            </a:fld>
            <a:endParaRPr lang="en-GH"/>
          </a:p>
        </p:txBody>
      </p:sp>
      <p:sp>
        <p:nvSpPr>
          <p:cNvPr id="2" name="Footer Placeholder 1">
            <a:extLst>
              <a:ext uri="{FF2B5EF4-FFF2-40B4-BE49-F238E27FC236}">
                <a16:creationId xmlns:a16="http://schemas.microsoft.com/office/drawing/2014/main" id="{E4C58773-9010-8ABF-942C-96B4DE4BB246}"/>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1760244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D94667-98F1-353F-7130-90B16834271A}"/>
              </a:ext>
            </a:extLst>
          </p:cNvPr>
          <p:cNvSpPr>
            <a:spLocks noGrp="1"/>
          </p:cNvSpPr>
          <p:nvPr>
            <p:ph idx="1"/>
          </p:nvPr>
        </p:nvSpPr>
        <p:spPr>
          <a:xfrm>
            <a:off x="838199" y="1312334"/>
            <a:ext cx="10374439" cy="5044016"/>
          </a:xfrm>
        </p:spPr>
        <p:txBody>
          <a:bodyPr>
            <a:noAutofit/>
          </a:bodyPr>
          <a:lstStyle/>
          <a:p>
            <a:pPr>
              <a:buFont typeface="Wingdings" panose="05000000000000000000" pitchFamily="2" charset="2"/>
              <a:buChar char="q"/>
            </a:pPr>
            <a:r>
              <a:rPr lang="en-US" sz="2500" b="1" i="1" u="none" strike="noStrike">
                <a:solidFill>
                  <a:srgbClr val="141823"/>
                </a:solidFill>
                <a:effectLst/>
                <a:latin typeface="Times New Roman" panose="02020603050405020304" pitchFamily="18" charset="0"/>
                <a:cs typeface="Times New Roman" panose="02020603050405020304" pitchFamily="18" charset="0"/>
              </a:rPr>
              <a:t>Article 187 (7) </a:t>
            </a:r>
            <a:r>
              <a:rPr lang="en-GB" sz="2500" b="1" i="1" u="none" strike="noStrike">
                <a:solidFill>
                  <a:srgbClr val="141823"/>
                </a:solidFill>
                <a:effectLst/>
                <a:latin typeface="Times New Roman" panose="02020603050405020304" pitchFamily="18" charset="0"/>
                <a:cs typeface="Times New Roman" panose="02020603050405020304" pitchFamily="18" charset="0"/>
              </a:rPr>
              <a:t>In </a:t>
            </a:r>
            <a:r>
              <a:rPr lang="en-GB" sz="2500" b="1" i="1" u="none" strike="noStrike" dirty="0">
                <a:solidFill>
                  <a:srgbClr val="141823"/>
                </a:solidFill>
                <a:effectLst/>
                <a:latin typeface="Times New Roman" panose="02020603050405020304" pitchFamily="18" charset="0"/>
                <a:cs typeface="Times New Roman" panose="02020603050405020304" pitchFamily="18" charset="0"/>
              </a:rPr>
              <a:t>the performance of his functions under this Constitution or any other law </a:t>
            </a:r>
            <a:r>
              <a:rPr lang="en-GB" sz="2500" b="1" i="1" u="none" strike="noStrike">
                <a:solidFill>
                  <a:srgbClr val="141823"/>
                </a:solidFill>
                <a:effectLst/>
                <a:latin typeface="Times New Roman" panose="02020603050405020304" pitchFamily="18" charset="0"/>
                <a:cs typeface="Times New Roman" panose="02020603050405020304" pitchFamily="18" charset="0"/>
              </a:rPr>
              <a:t>the Auditor-General</a:t>
            </a:r>
            <a:r>
              <a:rPr lang="en-US" sz="2500" b="1" i="1" u="none" strike="noStrike">
                <a:solidFill>
                  <a:srgbClr val="141823"/>
                </a:solidFill>
                <a:effectLst/>
                <a:latin typeface="Times New Roman" panose="02020603050405020304" pitchFamily="18" charset="0"/>
                <a:cs typeface="Times New Roman" panose="02020603050405020304" pitchFamily="18" charset="0"/>
              </a:rPr>
              <a:t>;</a:t>
            </a:r>
            <a:endParaRPr lang="en-US" sz="2500" b="1" i="1" dirty="0">
              <a:solidFill>
                <a:srgbClr val="141823"/>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GB" sz="2500" b="0" i="0" u="none" strike="noStrike" dirty="0">
                <a:solidFill>
                  <a:srgbClr val="141823"/>
                </a:solidFill>
                <a:effectLst/>
                <a:latin typeface="Times New Roman" panose="02020603050405020304" pitchFamily="18" charset="0"/>
                <a:cs typeface="Times New Roman" panose="02020603050405020304" pitchFamily="18" charset="0"/>
              </a:rPr>
              <a:t>shall not </a:t>
            </a:r>
            <a:r>
              <a:rPr lang="en-GB" sz="2500" b="0" i="0" u="none" strike="noStrike">
                <a:solidFill>
                  <a:srgbClr val="141823"/>
                </a:solidFill>
                <a:effectLst/>
                <a:latin typeface="Times New Roman" panose="02020603050405020304" pitchFamily="18" charset="0"/>
                <a:cs typeface="Times New Roman" panose="02020603050405020304" pitchFamily="18" charset="0"/>
              </a:rPr>
              <a:t>be subject</a:t>
            </a:r>
            <a:r>
              <a:rPr lang="en-US" sz="2500" b="0" i="0" u="none" strike="noStrike">
                <a:solidFill>
                  <a:srgbClr val="141823"/>
                </a:solidFill>
                <a:effectLst/>
                <a:latin typeface="Times New Roman" panose="02020603050405020304" pitchFamily="18" charset="0"/>
                <a:cs typeface="Times New Roman" panose="02020603050405020304" pitchFamily="18" charset="0"/>
              </a:rPr>
              <a:t>ed</a:t>
            </a:r>
            <a:r>
              <a:rPr lang="en-GB" sz="2500" b="0" i="0" u="none" strike="noStrike">
                <a:solidFill>
                  <a:srgbClr val="141823"/>
                </a:solidFill>
                <a:effectLst/>
                <a:latin typeface="Times New Roman" panose="02020603050405020304" pitchFamily="18" charset="0"/>
                <a:cs typeface="Times New Roman" panose="02020603050405020304" pitchFamily="18" charset="0"/>
              </a:rPr>
              <a:t> </a:t>
            </a:r>
            <a:r>
              <a:rPr lang="en-GB" sz="2500" b="0" i="0" u="none" strike="noStrike" dirty="0">
                <a:solidFill>
                  <a:srgbClr val="141823"/>
                </a:solidFill>
                <a:effectLst/>
                <a:latin typeface="Times New Roman" panose="02020603050405020304" pitchFamily="18" charset="0"/>
                <a:cs typeface="Times New Roman" panose="02020603050405020304" pitchFamily="18" charset="0"/>
              </a:rPr>
              <a:t>to the direction or control of any other person or authority; </a:t>
            </a:r>
          </a:p>
          <a:p>
            <a:pPr>
              <a:buFont typeface="Wingdings" panose="05000000000000000000" pitchFamily="2" charset="2"/>
              <a:buChar char="q"/>
            </a:pPr>
            <a:r>
              <a:rPr lang="en-GB" sz="2500" b="0" i="0" u="none" strike="noStrike" dirty="0">
                <a:solidFill>
                  <a:srgbClr val="141823"/>
                </a:solidFill>
                <a:effectLst/>
                <a:latin typeface="Times New Roman" panose="02020603050405020304" pitchFamily="18" charset="0"/>
                <a:cs typeface="Times New Roman" panose="02020603050405020304" pitchFamily="18" charset="0"/>
              </a:rPr>
              <a:t>may disallow any item of expenditure which is contrary to law and surcharge; </a:t>
            </a:r>
            <a:endParaRPr lang="en-US" sz="2500" b="0" i="0" u="none" strike="noStrike" dirty="0">
              <a:solidFill>
                <a:srgbClr val="141823"/>
              </a:solidFill>
              <a:effectLst/>
              <a:latin typeface="Times New Roman" panose="02020603050405020304" pitchFamily="18" charset="0"/>
              <a:cs typeface="Times New Roman" panose="02020603050405020304" pitchFamily="18" charset="0"/>
            </a:endParaRPr>
          </a:p>
          <a:p>
            <a:pPr marL="1371600" lvl="2" indent="-457200">
              <a:buFont typeface="+mj-lt"/>
              <a:buAutoNum type="arabicPeriod"/>
            </a:pPr>
            <a:r>
              <a:rPr lang="en-GB" sz="2500" b="0" i="0" u="none" strike="noStrike" dirty="0">
                <a:solidFill>
                  <a:srgbClr val="141823"/>
                </a:solidFill>
                <a:effectLst/>
                <a:latin typeface="Times New Roman" panose="02020603050405020304" pitchFamily="18" charset="0"/>
                <a:cs typeface="Times New Roman" panose="02020603050405020304" pitchFamily="18" charset="0"/>
              </a:rPr>
              <a:t>the amount of any expenditure disallowed upon the person responsible for incurring or authorising the expenditure; or  </a:t>
            </a:r>
            <a:endParaRPr lang="en-US" sz="2500" dirty="0">
              <a:solidFill>
                <a:srgbClr val="141823"/>
              </a:solidFill>
              <a:latin typeface="Times New Roman" panose="02020603050405020304" pitchFamily="18" charset="0"/>
              <a:cs typeface="Times New Roman" panose="02020603050405020304" pitchFamily="18" charset="0"/>
            </a:endParaRPr>
          </a:p>
          <a:p>
            <a:pPr marL="1371600" lvl="2" indent="-457200">
              <a:buFont typeface="+mj-lt"/>
              <a:buAutoNum type="arabicPeriod"/>
            </a:pPr>
            <a:r>
              <a:rPr lang="en-GB" sz="2500" b="0" i="0" u="none" strike="noStrike" dirty="0">
                <a:solidFill>
                  <a:srgbClr val="141823"/>
                </a:solidFill>
                <a:effectLst/>
                <a:latin typeface="Times New Roman" panose="02020603050405020304" pitchFamily="18" charset="0"/>
                <a:cs typeface="Times New Roman" panose="02020603050405020304" pitchFamily="18" charset="0"/>
              </a:rPr>
              <a:t>any sum which has not been duly brought into account, upon the person by whom the sum ought to have been brought into account; or  </a:t>
            </a:r>
            <a:endParaRPr lang="en-US" sz="2500" b="0" i="0" u="none" strike="noStrike" dirty="0">
              <a:solidFill>
                <a:srgbClr val="141823"/>
              </a:solidFill>
              <a:effectLst/>
              <a:latin typeface="Times New Roman" panose="02020603050405020304" pitchFamily="18" charset="0"/>
              <a:cs typeface="Times New Roman" panose="02020603050405020304" pitchFamily="18" charset="0"/>
            </a:endParaRPr>
          </a:p>
          <a:p>
            <a:pPr marL="1371600" lvl="2" indent="-457200">
              <a:buFont typeface="+mj-lt"/>
              <a:buAutoNum type="arabicPeriod"/>
            </a:pPr>
            <a:r>
              <a:rPr lang="en-GB" sz="2500" b="0" i="0" u="none" strike="noStrike" dirty="0">
                <a:solidFill>
                  <a:srgbClr val="141823"/>
                </a:solidFill>
                <a:effectLst/>
                <a:latin typeface="Times New Roman" panose="02020603050405020304" pitchFamily="18" charset="0"/>
                <a:cs typeface="Times New Roman" panose="02020603050405020304" pitchFamily="18" charset="0"/>
              </a:rPr>
              <a:t>the amount of any loss or deficiency, upon any person by whose negligence or misconduct the loss or deficiency has been incurred.</a:t>
            </a:r>
            <a:endParaRPr lang="en-GH" sz="2500" dirty="0">
              <a:latin typeface="Times New Roman" panose="02020603050405020304" pitchFamily="18" charset="0"/>
              <a:cs typeface="Times New Roman" panose="02020603050405020304" pitchFamily="18" charset="0"/>
            </a:endParaRPr>
          </a:p>
        </p:txBody>
      </p:sp>
      <p:sp>
        <p:nvSpPr>
          <p:cNvPr id="6" name="Title 1">
            <a:extLst>
              <a:ext uri="{FF2B5EF4-FFF2-40B4-BE49-F238E27FC236}">
                <a16:creationId xmlns:a16="http://schemas.microsoft.com/office/drawing/2014/main" id="{32C6371E-8043-A7DC-3093-9A90AD144F8E}"/>
              </a:ext>
            </a:extLst>
          </p:cNvPr>
          <p:cNvSpPr>
            <a:spLocks noGrp="1"/>
          </p:cNvSpPr>
          <p:nvPr>
            <p:ph type="title"/>
          </p:nvPr>
        </p:nvSpPr>
        <p:spPr>
          <a:xfrm>
            <a:off x="838200" y="500064"/>
            <a:ext cx="10515600" cy="812270"/>
          </a:xfrm>
          <a:prstGeom prst="rect">
            <a:avLst/>
          </a:prstGeom>
        </p:spPr>
        <p:txBody>
          <a:bodyPr vert="horz" lIns="91440" tIns="45720" rIns="91440" bIns="45720" rtlCol="0" anchor="b">
            <a:normAutofit fontScale="97500"/>
          </a:bodyPr>
          <a:lstStyle>
            <a:defPPr>
              <a:defRPr lang="en-G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latin typeface="Times New Roman" pitchFamily="18" charset="0"/>
                <a:cs typeface="Times New Roman" pitchFamily="18" charset="0"/>
              </a:rPr>
              <a:t>                  </a:t>
            </a:r>
            <a:r>
              <a:rPr lang="en-US" sz="4700" b="1" dirty="0">
                <a:latin typeface="Times New Roman" panose="02020603050405020304" pitchFamily="18" charset="0"/>
                <a:cs typeface="Times New Roman" pitchFamily="18" charset="0"/>
              </a:rPr>
              <a:t>The Role of the Auditor General</a:t>
            </a:r>
            <a:endParaRPr lang="en-GB" sz="4700" b="1" dirty="0">
              <a:latin typeface="Times New Roman" panose="02020603050405020304" pitchFamily="18" charset="0"/>
              <a:cs typeface="Times New Roman" pitchFamily="18" charset="0"/>
            </a:endParaRPr>
          </a:p>
        </p:txBody>
      </p:sp>
      <p:pic>
        <p:nvPicPr>
          <p:cNvPr id="8" name="Picture 7">
            <a:extLst>
              <a:ext uri="{FF2B5EF4-FFF2-40B4-BE49-F238E27FC236}">
                <a16:creationId xmlns:a16="http://schemas.microsoft.com/office/drawing/2014/main" id="{8592D6D4-00F5-00AA-8DA4-ECAAE2F2D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9956" y="295616"/>
            <a:ext cx="1015041" cy="102764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5">
            <a:extLst>
              <a:ext uri="{FF2B5EF4-FFF2-40B4-BE49-F238E27FC236}">
                <a16:creationId xmlns:a16="http://schemas.microsoft.com/office/drawing/2014/main" id="{C5D6177C-8947-D7CA-6886-A6F3642C23D8}"/>
              </a:ext>
            </a:extLst>
          </p:cNvPr>
          <p:cNvPicPr>
            <a:picLocks noChangeAspect="1"/>
          </p:cNvPicPr>
          <p:nvPr/>
        </p:nvPicPr>
        <p:blipFill>
          <a:blip r:embed="rId3"/>
          <a:stretch>
            <a:fillRect/>
          </a:stretch>
        </p:blipFill>
        <p:spPr>
          <a:xfrm>
            <a:off x="10139362" y="316783"/>
            <a:ext cx="992187" cy="957263"/>
          </a:xfrm>
          <a:prstGeom prst="rect">
            <a:avLst/>
          </a:prstGeom>
        </p:spPr>
      </p:pic>
      <p:sp>
        <p:nvSpPr>
          <p:cNvPr id="5" name="Date Placeholder 4">
            <a:extLst>
              <a:ext uri="{FF2B5EF4-FFF2-40B4-BE49-F238E27FC236}">
                <a16:creationId xmlns:a16="http://schemas.microsoft.com/office/drawing/2014/main" id="{9079FB73-ABEE-131A-6492-7176A8120042}"/>
              </a:ext>
            </a:extLst>
          </p:cNvPr>
          <p:cNvSpPr>
            <a:spLocks noGrp="1"/>
          </p:cNvSpPr>
          <p:nvPr>
            <p:ph type="dt" sz="half" idx="10"/>
          </p:nvPr>
        </p:nvSpPr>
        <p:spPr/>
        <p:txBody>
          <a:bodyPr/>
          <a:lstStyle/>
          <a:p>
            <a:fld id="{2527D5C3-E189-4AC6-ADDD-27C24DB82175}" type="datetime8">
              <a:rPr lang="en-GH" smtClean="0"/>
              <a:t>24/10/2022 5:59 PM</a:t>
            </a:fld>
            <a:endParaRPr lang="en-GH"/>
          </a:p>
        </p:txBody>
      </p:sp>
      <p:sp>
        <p:nvSpPr>
          <p:cNvPr id="7" name="Slide Number Placeholder 6">
            <a:extLst>
              <a:ext uri="{FF2B5EF4-FFF2-40B4-BE49-F238E27FC236}">
                <a16:creationId xmlns:a16="http://schemas.microsoft.com/office/drawing/2014/main" id="{6869A491-4497-C386-DA6E-7B02C4C660D5}"/>
              </a:ext>
            </a:extLst>
          </p:cNvPr>
          <p:cNvSpPr>
            <a:spLocks noGrp="1"/>
          </p:cNvSpPr>
          <p:nvPr>
            <p:ph type="sldNum" sz="quarter" idx="12"/>
          </p:nvPr>
        </p:nvSpPr>
        <p:spPr/>
        <p:txBody>
          <a:bodyPr/>
          <a:lstStyle/>
          <a:p>
            <a:fld id="{C93F927C-8733-124D-8548-BC952EA87BC8}" type="slidenum">
              <a:rPr lang="en-GH" smtClean="0"/>
              <a:t>6</a:t>
            </a:fld>
            <a:endParaRPr lang="en-GH"/>
          </a:p>
        </p:txBody>
      </p:sp>
      <p:sp>
        <p:nvSpPr>
          <p:cNvPr id="10" name="Footer Placeholder 9">
            <a:extLst>
              <a:ext uri="{FF2B5EF4-FFF2-40B4-BE49-F238E27FC236}">
                <a16:creationId xmlns:a16="http://schemas.microsoft.com/office/drawing/2014/main" id="{DDE74910-EB12-6C5B-E0F3-43DC85290AD2}"/>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3734830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15D81-DB9F-1E90-FE3B-4AEDDCB83147}"/>
              </a:ext>
            </a:extLst>
          </p:cNvPr>
          <p:cNvSpPr>
            <a:spLocks noGrp="1"/>
          </p:cNvSpPr>
          <p:nvPr>
            <p:ph type="title"/>
          </p:nvPr>
        </p:nvSpPr>
        <p:spPr/>
        <p:txBody>
          <a:bodyPr/>
          <a:lstStyle/>
          <a:p>
            <a:r>
              <a:rPr lang="en-US" sz="4400" b="1" dirty="0">
                <a:latin typeface="Times New Roman" panose="02020603050405020304" pitchFamily="18" charset="0"/>
                <a:cs typeface="Times New Roman" pitchFamily="18" charset="0"/>
              </a:rPr>
              <a:t>         The Role of the Auditor General</a:t>
            </a:r>
            <a:endParaRPr lang="en-GH" dirty="0"/>
          </a:p>
        </p:txBody>
      </p:sp>
      <p:sp>
        <p:nvSpPr>
          <p:cNvPr id="3" name="Content Placeholder 2">
            <a:extLst>
              <a:ext uri="{FF2B5EF4-FFF2-40B4-BE49-F238E27FC236}">
                <a16:creationId xmlns:a16="http://schemas.microsoft.com/office/drawing/2014/main" id="{24AF29F9-8B14-75C2-8E18-53DB5EEDC980}"/>
              </a:ext>
            </a:extLst>
          </p:cNvPr>
          <p:cNvSpPr>
            <a:spLocks noGrp="1"/>
          </p:cNvSpPr>
          <p:nvPr>
            <p:ph idx="1"/>
          </p:nvPr>
        </p:nvSpPr>
        <p:spPr/>
        <p:txBody>
          <a:bodyPr>
            <a:normAutofit lnSpcReduction="10000"/>
          </a:bodyPr>
          <a:lstStyle/>
          <a:p>
            <a:pPr>
              <a:buFont typeface="Wingdings" pitchFamily="2" charset="2"/>
              <a:buChar char="q"/>
            </a:pPr>
            <a:r>
              <a:rPr lang="en-GB" sz="2500" b="0" i="0" u="none" strike="noStrike">
                <a:solidFill>
                  <a:srgbClr val="141823"/>
                </a:solidFill>
                <a:effectLst/>
                <a:latin typeface="Times New Roman" panose="02020603050405020304" pitchFamily="18" charset="0"/>
                <a:cs typeface="Times New Roman" panose="02020603050405020304" pitchFamily="18" charset="0"/>
              </a:rPr>
              <a:t>A person aggrieved by a disallowance or surcharge made by the Auditor-General may appeal to the High Court.</a:t>
            </a:r>
            <a:r>
              <a:rPr lang="en-US" sz="2500" b="0" i="0" u="none" strike="noStrike">
                <a:solidFill>
                  <a:srgbClr val="141823"/>
                </a:solidFill>
                <a:effectLst/>
                <a:latin typeface="Times New Roman" panose="02020603050405020304" pitchFamily="18" charset="0"/>
                <a:cs typeface="Times New Roman" panose="02020603050405020304" pitchFamily="18" charset="0"/>
              </a:rPr>
              <a:t> </a:t>
            </a:r>
            <a:r>
              <a:rPr lang="en-US" sz="2500" b="1" i="1" u="none" strike="noStrike">
                <a:solidFill>
                  <a:srgbClr val="141823"/>
                </a:solidFill>
                <a:effectLst/>
                <a:latin typeface="Times New Roman" panose="02020603050405020304" pitchFamily="18" charset="0"/>
                <a:cs typeface="Times New Roman" panose="02020603050405020304" pitchFamily="18" charset="0"/>
              </a:rPr>
              <a:t>(Article 187 Clause 9)</a:t>
            </a:r>
          </a:p>
          <a:p>
            <a:endParaRPr lang="en-US" sz="2500" b="0" i="0" u="none" strike="noStrike">
              <a:solidFill>
                <a:srgbClr val="141823"/>
              </a:solidFill>
              <a:effectLst/>
              <a:latin typeface="Times New Roman" panose="02020603050405020304" pitchFamily="18" charset="0"/>
              <a:cs typeface="Times New Roman" panose="02020603050405020304" pitchFamily="18" charset="0"/>
            </a:endParaRPr>
          </a:p>
          <a:p>
            <a:pPr>
              <a:buFont typeface="Wingdings" pitchFamily="2" charset="2"/>
              <a:buChar char="q"/>
            </a:pPr>
            <a:r>
              <a:rPr lang="en-GB" sz="2500" b="0" i="0" u="none" strike="noStrike">
                <a:solidFill>
                  <a:srgbClr val="141823"/>
                </a:solidFill>
                <a:effectLst/>
                <a:latin typeface="Times New Roman" panose="02020603050405020304" pitchFamily="18" charset="0"/>
                <a:cs typeface="Times New Roman" panose="02020603050405020304" pitchFamily="18" charset="0"/>
              </a:rPr>
              <a:t>The Rules of Court Committee may, by constitutional instrument, make Rules of court for the purposes of clause (9) of this article</a:t>
            </a:r>
            <a:r>
              <a:rPr lang="en-US" sz="2500" b="0" i="0" u="none" strike="noStrike">
                <a:solidFill>
                  <a:srgbClr val="141823"/>
                </a:solidFill>
                <a:effectLst/>
                <a:latin typeface="Times New Roman" panose="02020603050405020304" pitchFamily="18" charset="0"/>
                <a:cs typeface="Times New Roman" panose="02020603050405020304" pitchFamily="18" charset="0"/>
              </a:rPr>
              <a:t>. </a:t>
            </a:r>
            <a:r>
              <a:rPr lang="en-US" sz="2500" b="1" i="1" u="none" strike="noStrike">
                <a:solidFill>
                  <a:srgbClr val="141823"/>
                </a:solidFill>
                <a:effectLst/>
                <a:latin typeface="Times New Roman" panose="02020603050405020304" pitchFamily="18" charset="0"/>
                <a:cs typeface="Times New Roman" panose="02020603050405020304" pitchFamily="18" charset="0"/>
              </a:rPr>
              <a:t>(Article 187 Clause 10)</a:t>
            </a:r>
          </a:p>
          <a:p>
            <a:pPr>
              <a:buFont typeface="Wingdings" pitchFamily="2" charset="2"/>
              <a:buChar char="q"/>
            </a:pPr>
            <a:endParaRPr lang="en-US" sz="2500" b="0" i="0" u="none" strike="noStrike">
              <a:solidFill>
                <a:srgbClr val="141823"/>
              </a:solidFill>
              <a:effectLst/>
              <a:latin typeface="Times New Roman" panose="02020603050405020304" pitchFamily="18" charset="0"/>
              <a:cs typeface="Times New Roman" panose="02020603050405020304" pitchFamily="18" charset="0"/>
            </a:endParaRPr>
          </a:p>
          <a:p>
            <a:pPr>
              <a:buFont typeface="Wingdings" pitchFamily="2" charset="2"/>
              <a:buChar char="q"/>
            </a:pPr>
            <a:r>
              <a:rPr lang="en-GB" sz="2500" b="0" i="0" u="none" strike="noStrike">
                <a:solidFill>
                  <a:srgbClr val="141823"/>
                </a:solidFill>
                <a:effectLst/>
                <a:latin typeface="Times New Roman" panose="02020603050405020304" pitchFamily="18" charset="0"/>
                <a:cs typeface="Times New Roman" panose="02020603050405020304" pitchFamily="18" charset="0"/>
              </a:rPr>
              <a:t>Paragraph (a) of clause (7) of this article shall not preclude the President, acting in accordance with the advice of the Council of State, from requesting the Auditor-General in the public interest, to audit, at any particular time, the accounts of any such body or organisation as is referred to in clause (2) of this article</a:t>
            </a:r>
            <a:r>
              <a:rPr lang="en-US" sz="2500" b="0" i="0" u="none" strike="noStrike">
                <a:solidFill>
                  <a:srgbClr val="141823"/>
                </a:solidFill>
                <a:effectLst/>
                <a:latin typeface="Times New Roman" panose="02020603050405020304" pitchFamily="18" charset="0"/>
                <a:cs typeface="Times New Roman" panose="02020603050405020304" pitchFamily="18" charset="0"/>
              </a:rPr>
              <a:t>. </a:t>
            </a:r>
            <a:r>
              <a:rPr lang="en-US" sz="2500" b="1" i="1" u="none" strike="noStrike">
                <a:solidFill>
                  <a:srgbClr val="141823"/>
                </a:solidFill>
                <a:effectLst/>
                <a:latin typeface="Times New Roman" panose="02020603050405020304" pitchFamily="18" charset="0"/>
                <a:cs typeface="Times New Roman" panose="02020603050405020304" pitchFamily="18" charset="0"/>
              </a:rPr>
              <a:t>(Article 187 Clause 8)</a:t>
            </a:r>
            <a:endParaRPr lang="en-GH" sz="2500" b="1" i="1">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1F09C6E-3391-00E8-42A2-48BD98B81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455" y="681037"/>
            <a:ext cx="1015041" cy="8115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FB89610A-D3ED-5DE3-93F3-404A15ECEBEB}"/>
              </a:ext>
            </a:extLst>
          </p:cNvPr>
          <p:cNvPicPr>
            <a:picLocks noChangeAspect="1"/>
          </p:cNvPicPr>
          <p:nvPr/>
        </p:nvPicPr>
        <p:blipFill>
          <a:blip r:embed="rId3"/>
          <a:stretch>
            <a:fillRect/>
          </a:stretch>
        </p:blipFill>
        <p:spPr>
          <a:xfrm>
            <a:off x="9970029" y="555468"/>
            <a:ext cx="992187" cy="957263"/>
          </a:xfrm>
          <a:prstGeom prst="rect">
            <a:avLst/>
          </a:prstGeom>
        </p:spPr>
      </p:pic>
      <p:sp>
        <p:nvSpPr>
          <p:cNvPr id="6" name="Date Placeholder 5">
            <a:extLst>
              <a:ext uri="{FF2B5EF4-FFF2-40B4-BE49-F238E27FC236}">
                <a16:creationId xmlns:a16="http://schemas.microsoft.com/office/drawing/2014/main" id="{B8BEF1D8-0781-0355-1289-56CD23846F78}"/>
              </a:ext>
            </a:extLst>
          </p:cNvPr>
          <p:cNvSpPr>
            <a:spLocks noGrp="1"/>
          </p:cNvSpPr>
          <p:nvPr>
            <p:ph type="dt" sz="half" idx="10"/>
          </p:nvPr>
        </p:nvSpPr>
        <p:spPr/>
        <p:txBody>
          <a:bodyPr/>
          <a:lstStyle/>
          <a:p>
            <a:fld id="{8DBF156F-94B1-4457-AD0D-03A3F74F90E4}" type="datetime8">
              <a:rPr lang="en-GH" smtClean="0"/>
              <a:t>24/10/2022 5:59 PM</a:t>
            </a:fld>
            <a:endParaRPr lang="en-GH"/>
          </a:p>
        </p:txBody>
      </p:sp>
      <p:sp>
        <p:nvSpPr>
          <p:cNvPr id="8" name="Slide Number Placeholder 7">
            <a:extLst>
              <a:ext uri="{FF2B5EF4-FFF2-40B4-BE49-F238E27FC236}">
                <a16:creationId xmlns:a16="http://schemas.microsoft.com/office/drawing/2014/main" id="{733C4771-E3CB-2683-2C0F-54E8E89CEEEA}"/>
              </a:ext>
            </a:extLst>
          </p:cNvPr>
          <p:cNvSpPr>
            <a:spLocks noGrp="1"/>
          </p:cNvSpPr>
          <p:nvPr>
            <p:ph type="sldNum" sz="quarter" idx="12"/>
          </p:nvPr>
        </p:nvSpPr>
        <p:spPr/>
        <p:txBody>
          <a:bodyPr/>
          <a:lstStyle/>
          <a:p>
            <a:fld id="{C93F927C-8733-124D-8548-BC952EA87BC8}" type="slidenum">
              <a:rPr lang="en-GH" smtClean="0"/>
              <a:t>7</a:t>
            </a:fld>
            <a:endParaRPr lang="en-GH"/>
          </a:p>
        </p:txBody>
      </p:sp>
      <p:sp>
        <p:nvSpPr>
          <p:cNvPr id="4" name="Footer Placeholder 3">
            <a:extLst>
              <a:ext uri="{FF2B5EF4-FFF2-40B4-BE49-F238E27FC236}">
                <a16:creationId xmlns:a16="http://schemas.microsoft.com/office/drawing/2014/main" id="{DC4D52EA-E31A-DF04-36B1-9DE6B7D97111}"/>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353514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5511A-39D4-0162-5C9F-2EDB72F630CA}"/>
              </a:ext>
            </a:extLst>
          </p:cNvPr>
          <p:cNvSpPr>
            <a:spLocks noGrp="1"/>
          </p:cNvSpPr>
          <p:nvPr>
            <p:ph type="title"/>
          </p:nvPr>
        </p:nvSpPr>
        <p:spPr>
          <a:xfrm>
            <a:off x="838200" y="375708"/>
            <a:ext cx="10515600" cy="1325563"/>
          </a:xfrm>
        </p:spPr>
        <p:txBody>
          <a:bodyPr/>
          <a:lstStyle/>
          <a:p>
            <a:r>
              <a:rPr lang="en-US"/>
              <a:t>    </a:t>
            </a:r>
            <a:r>
              <a:rPr lang="en-US" sz="5800">
                <a:latin typeface="Times New Roman" panose="02020603050405020304" pitchFamily="18" charset="0"/>
                <a:cs typeface="Times New Roman" panose="02020603050405020304" pitchFamily="18" charset="0"/>
              </a:rPr>
              <a:t>   </a:t>
            </a:r>
            <a:r>
              <a:rPr lang="en-US" sz="3900" b="1">
                <a:latin typeface="Times New Roman" panose="02020603050405020304" pitchFamily="18" charset="0"/>
                <a:cs typeface="Times New Roman" panose="02020603050405020304" pitchFamily="18" charset="0"/>
              </a:rPr>
              <a:t>Types of Audit of the Auditor General </a:t>
            </a:r>
            <a:endParaRPr lang="en-GH" sz="3900" b="1">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07C228F-D69E-E807-AC6B-4939443A44DB}"/>
              </a:ext>
            </a:extLst>
          </p:cNvPr>
          <p:cNvSpPr>
            <a:spLocks noGrp="1"/>
          </p:cNvSpPr>
          <p:nvPr>
            <p:ph idx="1"/>
          </p:nvPr>
        </p:nvSpPr>
        <p:spPr/>
        <p:txBody>
          <a:bodyPr>
            <a:noAutofit/>
          </a:bodyPr>
          <a:lstStyle/>
          <a:p>
            <a:pPr>
              <a:buFont typeface="Wingdings" pitchFamily="2" charset="2"/>
              <a:buChar char="q"/>
            </a:pPr>
            <a:r>
              <a:rPr lang="en-US" sz="2900" dirty="0">
                <a:latin typeface="Times New Roman" panose="02020603050405020304" pitchFamily="18" charset="0"/>
                <a:cs typeface="Times New Roman" panose="02020603050405020304" pitchFamily="18" charset="0"/>
              </a:rPr>
              <a:t>There are two main types of </a:t>
            </a:r>
            <a:r>
              <a:rPr lang="en-US" sz="2900">
                <a:latin typeface="Times New Roman" panose="02020603050405020304" pitchFamily="18" charset="0"/>
                <a:cs typeface="Times New Roman" panose="02020603050405020304" pitchFamily="18" charset="0"/>
              </a:rPr>
              <a:t>audit conducted by </a:t>
            </a:r>
            <a:r>
              <a:rPr lang="en-US" sz="2900" dirty="0">
                <a:latin typeface="Times New Roman" panose="02020603050405020304" pitchFamily="18" charset="0"/>
                <a:cs typeface="Times New Roman" panose="02020603050405020304" pitchFamily="18" charset="0"/>
              </a:rPr>
              <a:t>the </a:t>
            </a:r>
            <a:r>
              <a:rPr lang="en-US" sz="2900">
                <a:latin typeface="Times New Roman" panose="02020603050405020304" pitchFamily="18" charset="0"/>
                <a:cs typeface="Times New Roman" panose="02020603050405020304" pitchFamily="18" charset="0"/>
              </a:rPr>
              <a:t>Auditor General of Ghana;</a:t>
            </a:r>
            <a:endParaRPr lang="en-US" sz="2900" dirty="0">
              <a:latin typeface="Times New Roman" panose="02020603050405020304" pitchFamily="18" charset="0"/>
              <a:cs typeface="Times New Roman" panose="02020603050405020304" pitchFamily="18" charset="0"/>
            </a:endParaRPr>
          </a:p>
          <a:p>
            <a:pPr lvl="1">
              <a:buFont typeface="Wingdings" pitchFamily="2" charset="2"/>
              <a:buChar char="q"/>
            </a:pPr>
            <a:r>
              <a:rPr lang="en-US" sz="2500">
                <a:latin typeface="Times New Roman" panose="02020603050405020304" pitchFamily="18" charset="0"/>
                <a:cs typeface="Times New Roman" panose="02020603050405020304" pitchFamily="18" charset="0"/>
              </a:rPr>
              <a:t>Compliance/Financial audit which is basically conducted </a:t>
            </a:r>
            <a:r>
              <a:rPr lang="en-US" sz="2500" dirty="0">
                <a:latin typeface="Times New Roman" panose="02020603050405020304" pitchFamily="18" charset="0"/>
                <a:cs typeface="Times New Roman" panose="02020603050405020304" pitchFamily="18" charset="0"/>
              </a:rPr>
              <a:t>to </a:t>
            </a:r>
            <a:r>
              <a:rPr lang="en-US" sz="2500">
                <a:latin typeface="Times New Roman" panose="02020603050405020304" pitchFamily="18" charset="0"/>
                <a:cs typeface="Times New Roman" panose="02020603050405020304" pitchFamily="18" charset="0"/>
              </a:rPr>
              <a:t>target the compliance of government </a:t>
            </a:r>
            <a:r>
              <a:rPr lang="en-US" sz="2500" dirty="0">
                <a:latin typeface="Times New Roman" panose="02020603050405020304" pitchFamily="18" charset="0"/>
                <a:cs typeface="Times New Roman" panose="02020603050405020304" pitchFamily="18" charset="0"/>
              </a:rPr>
              <a:t>agencies to public financial management laws of the country such as the Public Financial Management Act, 2016 (Act 921) and Public Procurement Act, 2003 (Act 663) as amended </a:t>
            </a:r>
            <a:r>
              <a:rPr lang="en-US" sz="2500">
                <a:latin typeface="Times New Roman" panose="02020603050405020304" pitchFamily="18" charset="0"/>
                <a:cs typeface="Times New Roman" panose="02020603050405020304" pitchFamily="18" charset="0"/>
              </a:rPr>
              <a:t>by Act 914 of </a:t>
            </a:r>
            <a:r>
              <a:rPr lang="en-US" sz="2500" dirty="0">
                <a:latin typeface="Times New Roman" panose="02020603050405020304" pitchFamily="18" charset="0"/>
                <a:cs typeface="Times New Roman" panose="02020603050405020304" pitchFamily="18" charset="0"/>
              </a:rPr>
              <a:t>2016</a:t>
            </a:r>
          </a:p>
          <a:p>
            <a:pPr lvl="1">
              <a:buFont typeface="Wingdings" pitchFamily="2" charset="2"/>
              <a:buChar char="q"/>
            </a:pPr>
            <a:r>
              <a:rPr lang="en-US" sz="2500" dirty="0">
                <a:latin typeface="Times New Roman" panose="02020603050405020304" pitchFamily="18" charset="0"/>
                <a:cs typeface="Times New Roman" panose="02020603050405020304" pitchFamily="18" charset="0"/>
              </a:rPr>
              <a:t>Performance audit on the other hand assesses </a:t>
            </a:r>
            <a:r>
              <a:rPr lang="en-US" sz="2500">
                <a:latin typeface="Times New Roman" panose="02020603050405020304" pitchFamily="18" charset="0"/>
                <a:cs typeface="Times New Roman" panose="02020603050405020304" pitchFamily="18" charset="0"/>
              </a:rPr>
              <a:t>the effectiveness and responciveness </a:t>
            </a:r>
            <a:r>
              <a:rPr lang="en-US" sz="2500" dirty="0">
                <a:latin typeface="Times New Roman" panose="02020603050405020304" pitchFamily="18" charset="0"/>
                <a:cs typeface="Times New Roman" panose="02020603050405020304" pitchFamily="18" charset="0"/>
              </a:rPr>
              <a:t>of government institutions in relation to the services they are mandated </a:t>
            </a:r>
            <a:r>
              <a:rPr lang="en-US" sz="2500">
                <a:latin typeface="Times New Roman" panose="02020603050405020304" pitchFamily="18" charset="0"/>
                <a:cs typeface="Times New Roman" panose="02020603050405020304" pitchFamily="18" charset="0"/>
              </a:rPr>
              <a:t>to provide to the people. </a:t>
            </a:r>
            <a:endParaRPr lang="en-GH" sz="2500" dirty="0">
              <a:latin typeface="Times New Roman" panose="02020603050405020304" pitchFamily="18" charset="0"/>
              <a:cs typeface="Times New Roman" panose="02020603050405020304" pitchFamily="18" charset="0"/>
            </a:endParaRPr>
          </a:p>
        </p:txBody>
      </p:sp>
      <p:pic>
        <p:nvPicPr>
          <p:cNvPr id="5" name="Picture 5">
            <a:extLst>
              <a:ext uri="{FF2B5EF4-FFF2-40B4-BE49-F238E27FC236}">
                <a16:creationId xmlns:a16="http://schemas.microsoft.com/office/drawing/2014/main" id="{AAC8E261-2EB5-2E08-91CF-B2A0F5EC99C9}"/>
              </a:ext>
            </a:extLst>
          </p:cNvPr>
          <p:cNvPicPr>
            <a:picLocks noChangeAspect="1"/>
          </p:cNvPicPr>
          <p:nvPr/>
        </p:nvPicPr>
        <p:blipFill>
          <a:blip r:embed="rId2"/>
          <a:stretch>
            <a:fillRect/>
          </a:stretch>
        </p:blipFill>
        <p:spPr>
          <a:xfrm>
            <a:off x="10361613" y="518583"/>
            <a:ext cx="846557" cy="889000"/>
          </a:xfrm>
          <a:prstGeom prst="rect">
            <a:avLst/>
          </a:prstGeom>
        </p:spPr>
      </p:pic>
      <p:pic>
        <p:nvPicPr>
          <p:cNvPr id="8" name="Picture 7">
            <a:extLst>
              <a:ext uri="{FF2B5EF4-FFF2-40B4-BE49-F238E27FC236}">
                <a16:creationId xmlns:a16="http://schemas.microsoft.com/office/drawing/2014/main" id="{16F5A02E-DBDD-BB0B-B4DC-FCBFFFABF8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666" y="544699"/>
            <a:ext cx="930853" cy="88900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a:extLst>
              <a:ext uri="{FF2B5EF4-FFF2-40B4-BE49-F238E27FC236}">
                <a16:creationId xmlns:a16="http://schemas.microsoft.com/office/drawing/2014/main" id="{21DF1B73-BD22-0EF9-E128-4838D70F676A}"/>
              </a:ext>
            </a:extLst>
          </p:cNvPr>
          <p:cNvSpPr>
            <a:spLocks noGrp="1"/>
          </p:cNvSpPr>
          <p:nvPr>
            <p:ph type="dt" sz="half" idx="10"/>
          </p:nvPr>
        </p:nvSpPr>
        <p:spPr/>
        <p:txBody>
          <a:bodyPr/>
          <a:lstStyle/>
          <a:p>
            <a:fld id="{BFA1AF58-2D65-4E3F-8EF8-1A3128846E84}" type="datetime8">
              <a:rPr lang="en-GH" smtClean="0"/>
              <a:t>24/10/2022 5:59 PM</a:t>
            </a:fld>
            <a:endParaRPr lang="en-GH"/>
          </a:p>
        </p:txBody>
      </p:sp>
      <p:sp>
        <p:nvSpPr>
          <p:cNvPr id="7" name="Slide Number Placeholder 6">
            <a:extLst>
              <a:ext uri="{FF2B5EF4-FFF2-40B4-BE49-F238E27FC236}">
                <a16:creationId xmlns:a16="http://schemas.microsoft.com/office/drawing/2014/main" id="{22F1C211-2B0C-7751-2F5F-700F8B638AD6}"/>
              </a:ext>
            </a:extLst>
          </p:cNvPr>
          <p:cNvSpPr>
            <a:spLocks noGrp="1"/>
          </p:cNvSpPr>
          <p:nvPr>
            <p:ph type="sldNum" sz="quarter" idx="12"/>
          </p:nvPr>
        </p:nvSpPr>
        <p:spPr/>
        <p:txBody>
          <a:bodyPr/>
          <a:lstStyle/>
          <a:p>
            <a:fld id="{C93F927C-8733-124D-8548-BC952EA87BC8}" type="slidenum">
              <a:rPr lang="en-GH" smtClean="0"/>
              <a:t>8</a:t>
            </a:fld>
            <a:endParaRPr lang="en-GH"/>
          </a:p>
        </p:txBody>
      </p:sp>
      <p:sp>
        <p:nvSpPr>
          <p:cNvPr id="6" name="Footer Placeholder 5">
            <a:extLst>
              <a:ext uri="{FF2B5EF4-FFF2-40B4-BE49-F238E27FC236}">
                <a16:creationId xmlns:a16="http://schemas.microsoft.com/office/drawing/2014/main" id="{1B6C465E-3BB4-D52B-F4A2-376E2857E087}"/>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3830984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31002-616D-5C20-26AF-F4974DBE330B}"/>
              </a:ext>
            </a:extLst>
          </p:cNvPr>
          <p:cNvSpPr>
            <a:spLocks noGrp="1"/>
          </p:cNvSpPr>
          <p:nvPr>
            <p:ph type="title"/>
          </p:nvPr>
        </p:nvSpPr>
        <p:spPr/>
        <p:txBody>
          <a:bodyPr/>
          <a:lstStyle/>
          <a:p>
            <a:r>
              <a:rPr lang="en-US" b="1">
                <a:latin typeface="Times New Roman" panose="02020603050405020304" pitchFamily="18" charset="0"/>
                <a:cs typeface="Times New Roman" panose="02020603050405020304" pitchFamily="18" charset="0"/>
              </a:rPr>
              <a:t>    </a:t>
            </a:r>
            <a:r>
              <a:rPr lang="en-US" sz="4000" b="1">
                <a:latin typeface="Times New Roman" panose="02020603050405020304" pitchFamily="18" charset="0"/>
                <a:cs typeface="Times New Roman" panose="02020603050405020304" pitchFamily="18" charset="0"/>
              </a:rPr>
              <a:t>Audit Reports of the Auditor General</a:t>
            </a:r>
            <a:r>
              <a:rPr lang="en-US" sz="3400" b="1">
                <a:latin typeface="Times New Roman" panose="02020603050405020304" pitchFamily="18" charset="0"/>
                <a:cs typeface="Times New Roman" panose="02020603050405020304" pitchFamily="18" charset="0"/>
              </a:rPr>
              <a:t> </a:t>
            </a:r>
            <a:endParaRPr lang="en-GH" sz="3400" b="1">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989FB1C-752A-B684-1272-346DF311220A}"/>
              </a:ext>
            </a:extLst>
          </p:cNvPr>
          <p:cNvSpPr>
            <a:spLocks noGrp="1"/>
          </p:cNvSpPr>
          <p:nvPr>
            <p:ph idx="1"/>
          </p:nvPr>
        </p:nvSpPr>
        <p:spPr>
          <a:xfrm>
            <a:off x="838200" y="1825625"/>
            <a:ext cx="10515600" cy="4513792"/>
          </a:xfrm>
        </p:spPr>
        <p:txBody>
          <a:bodyPr>
            <a:noAutofit/>
          </a:bodyPr>
          <a:lstStyle/>
          <a:p>
            <a:pPr algn="just"/>
            <a:r>
              <a:rPr lang="en-US" sz="3500">
                <a:latin typeface="Times New Roman" panose="02020603050405020304" pitchFamily="18" charset="0"/>
                <a:cs typeface="Times New Roman" panose="02020603050405020304" pitchFamily="18" charset="0"/>
              </a:rPr>
              <a:t>The following are the types of Compliance/Financial audit reports of the Auditor General of Ghana;</a:t>
            </a:r>
          </a:p>
          <a:p>
            <a:pPr algn="just">
              <a:buFont typeface="Wingdings" pitchFamily="2" charset="2"/>
              <a:buChar char="v"/>
            </a:pPr>
            <a:r>
              <a:rPr lang="en-US" sz="3500">
                <a:latin typeface="Times New Roman" panose="02020603050405020304" pitchFamily="18" charset="0"/>
                <a:cs typeface="Times New Roman" panose="02020603050405020304" pitchFamily="18" charset="0"/>
              </a:rPr>
              <a:t>Report on the Consolidated Accounts of Ghana</a:t>
            </a:r>
          </a:p>
          <a:p>
            <a:pPr algn="just">
              <a:buFont typeface="Wingdings" pitchFamily="2" charset="2"/>
              <a:buChar char="v"/>
            </a:pPr>
            <a:r>
              <a:rPr lang="en-US" sz="3500">
                <a:latin typeface="Times New Roman" panose="02020603050405020304" pitchFamily="18" charset="0"/>
                <a:cs typeface="Times New Roman" panose="02020603050405020304" pitchFamily="18" charset="0"/>
              </a:rPr>
              <a:t>Report on the Ministries, Departments and Agencies (MDAs)</a:t>
            </a:r>
          </a:p>
          <a:p>
            <a:pPr algn="just">
              <a:buFont typeface="Wingdings" pitchFamily="2" charset="2"/>
              <a:buChar char="v"/>
            </a:pPr>
            <a:r>
              <a:rPr lang="en-US" sz="3500">
                <a:latin typeface="Times New Roman" panose="02020603050405020304" pitchFamily="18" charset="0"/>
                <a:cs typeface="Times New Roman" panose="02020603050405020304" pitchFamily="18" charset="0"/>
              </a:rPr>
              <a:t>Report on the Public Boards and Corporations</a:t>
            </a:r>
          </a:p>
          <a:p>
            <a:pPr algn="just">
              <a:buFont typeface="Wingdings" pitchFamily="2" charset="2"/>
              <a:buChar char="v"/>
            </a:pPr>
            <a:r>
              <a:rPr lang="en-US" sz="3500">
                <a:latin typeface="Times New Roman" panose="02020603050405020304" pitchFamily="18" charset="0"/>
                <a:cs typeface="Times New Roman" panose="02020603050405020304" pitchFamily="18" charset="0"/>
              </a:rPr>
              <a:t>Report on Foreign Exchange Receipts and Payments by the Bank of Ghana</a:t>
            </a:r>
            <a:endParaRPr lang="en-US" sz="3500" dirty="0">
              <a:latin typeface="Times New Roman" panose="02020603050405020304" pitchFamily="18" charset="0"/>
              <a:cs typeface="Times New Roman" panose="02020603050405020304" pitchFamily="18" charset="0"/>
            </a:endParaRPr>
          </a:p>
        </p:txBody>
      </p:sp>
      <p:pic>
        <p:nvPicPr>
          <p:cNvPr id="5" name="Picture 5">
            <a:extLst>
              <a:ext uri="{FF2B5EF4-FFF2-40B4-BE49-F238E27FC236}">
                <a16:creationId xmlns:a16="http://schemas.microsoft.com/office/drawing/2014/main" id="{D31EFCEB-4CE3-2A8D-01E5-EC955FC25467}"/>
              </a:ext>
            </a:extLst>
          </p:cNvPr>
          <p:cNvPicPr>
            <a:picLocks noChangeAspect="1"/>
          </p:cNvPicPr>
          <p:nvPr/>
        </p:nvPicPr>
        <p:blipFill>
          <a:blip r:embed="rId2"/>
          <a:stretch>
            <a:fillRect/>
          </a:stretch>
        </p:blipFill>
        <p:spPr>
          <a:xfrm>
            <a:off x="10361613" y="365652"/>
            <a:ext cx="992187" cy="1041931"/>
          </a:xfrm>
          <a:prstGeom prst="rect">
            <a:avLst/>
          </a:prstGeom>
        </p:spPr>
      </p:pic>
      <p:pic>
        <p:nvPicPr>
          <p:cNvPr id="8" name="Picture 7">
            <a:extLst>
              <a:ext uri="{FF2B5EF4-FFF2-40B4-BE49-F238E27FC236}">
                <a16:creationId xmlns:a16="http://schemas.microsoft.com/office/drawing/2014/main" id="{1D4EA0B2-8F73-2719-1E5D-94AF1FC9C5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679" y="518583"/>
            <a:ext cx="1015041" cy="1095218"/>
          </a:xfrm>
          <a:prstGeom prst="rect">
            <a:avLst/>
          </a:prstGeom>
          <a:noFill/>
          <a:extLst>
            <a:ext uri="{909E8E84-426E-40DD-AFC4-6F175D3DCCD1}">
              <a14:hiddenFill xmlns:a14="http://schemas.microsoft.com/office/drawing/2010/main">
                <a:solidFill>
                  <a:srgbClr val="FFFFFF"/>
                </a:solidFill>
              </a14:hiddenFill>
            </a:ext>
          </a:extLst>
        </p:spPr>
      </p:pic>
      <p:sp>
        <p:nvSpPr>
          <p:cNvPr id="6" name="Date Placeholder 5">
            <a:extLst>
              <a:ext uri="{FF2B5EF4-FFF2-40B4-BE49-F238E27FC236}">
                <a16:creationId xmlns:a16="http://schemas.microsoft.com/office/drawing/2014/main" id="{AB0D562E-1DFF-F2B8-7745-4136F031D90A}"/>
              </a:ext>
            </a:extLst>
          </p:cNvPr>
          <p:cNvSpPr>
            <a:spLocks noGrp="1"/>
          </p:cNvSpPr>
          <p:nvPr>
            <p:ph type="dt" sz="half" idx="10"/>
          </p:nvPr>
        </p:nvSpPr>
        <p:spPr/>
        <p:txBody>
          <a:bodyPr/>
          <a:lstStyle/>
          <a:p>
            <a:fld id="{2D34E822-1A14-4968-BDB1-A7B127A5F45B}" type="datetime8">
              <a:rPr lang="en-GH" smtClean="0"/>
              <a:t>24/10/2022 5:59 PM</a:t>
            </a:fld>
            <a:endParaRPr lang="en-GH"/>
          </a:p>
        </p:txBody>
      </p:sp>
      <p:sp>
        <p:nvSpPr>
          <p:cNvPr id="7" name="Slide Number Placeholder 6">
            <a:extLst>
              <a:ext uri="{FF2B5EF4-FFF2-40B4-BE49-F238E27FC236}">
                <a16:creationId xmlns:a16="http://schemas.microsoft.com/office/drawing/2014/main" id="{EEBFE93C-34CC-CC2C-EA60-7E962B2ADEA2}"/>
              </a:ext>
            </a:extLst>
          </p:cNvPr>
          <p:cNvSpPr>
            <a:spLocks noGrp="1"/>
          </p:cNvSpPr>
          <p:nvPr>
            <p:ph type="sldNum" sz="quarter" idx="12"/>
          </p:nvPr>
        </p:nvSpPr>
        <p:spPr/>
        <p:txBody>
          <a:bodyPr/>
          <a:lstStyle/>
          <a:p>
            <a:fld id="{C93F927C-8733-124D-8548-BC952EA87BC8}" type="slidenum">
              <a:rPr lang="en-GH" smtClean="0"/>
              <a:t>9</a:t>
            </a:fld>
            <a:endParaRPr lang="en-GH"/>
          </a:p>
        </p:txBody>
      </p:sp>
      <p:sp>
        <p:nvSpPr>
          <p:cNvPr id="4" name="Footer Placeholder 3">
            <a:extLst>
              <a:ext uri="{FF2B5EF4-FFF2-40B4-BE49-F238E27FC236}">
                <a16:creationId xmlns:a16="http://schemas.microsoft.com/office/drawing/2014/main" id="{8B9E3E38-6E60-6F52-187D-B418FDF278B6}"/>
              </a:ext>
            </a:extLst>
          </p:cNvPr>
          <p:cNvSpPr>
            <a:spLocks noGrp="1"/>
          </p:cNvSpPr>
          <p:nvPr>
            <p:ph type="ftr" sz="quarter" idx="11"/>
          </p:nvPr>
        </p:nvSpPr>
        <p:spPr/>
        <p:txBody>
          <a:bodyPr/>
          <a:lstStyle/>
          <a:p>
            <a:r>
              <a:rPr lang="en-GB"/>
              <a:t>Presentation by Dr James Klutse Avedzi-PAC Ghana</a:t>
            </a:r>
            <a:endParaRPr lang="en-GH"/>
          </a:p>
        </p:txBody>
      </p:sp>
    </p:spTree>
    <p:extLst>
      <p:ext uri="{BB962C8B-B14F-4D97-AF65-F5344CB8AC3E}">
        <p14:creationId xmlns:p14="http://schemas.microsoft.com/office/powerpoint/2010/main" val="30065241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1996</Words>
  <Application>Microsoft Office PowerPoint</Application>
  <PresentationFormat>Widescreen</PresentationFormat>
  <Paragraphs>180</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The role of PAC in the accountability of the use of public resources as a basis for inclusive economic development and poverty reduction</vt:lpstr>
      <vt:lpstr>        Outline of Presentation</vt:lpstr>
      <vt:lpstr>       Introduction</vt:lpstr>
      <vt:lpstr>      </vt:lpstr>
      <vt:lpstr>                  The Role of the Auditor General</vt:lpstr>
      <vt:lpstr>                  The Role of the Auditor General</vt:lpstr>
      <vt:lpstr>         The Role of the Auditor General</vt:lpstr>
      <vt:lpstr>       Types of Audit of the Auditor General </vt:lpstr>
      <vt:lpstr>    Audit Reports of the Auditor General </vt:lpstr>
      <vt:lpstr>          Types of Audit Reports of the Auditor General </vt:lpstr>
      <vt:lpstr>      Mandate of Public Accounts Committee-Ghana</vt:lpstr>
      <vt:lpstr>      </vt:lpstr>
      <vt:lpstr>     Mandate of Public Accounts Committee-Zambia</vt:lpstr>
      <vt:lpstr>    Mandate of Public Accounts Committee-Kenya</vt:lpstr>
      <vt:lpstr>    Factors Impacting Performance of PACs </vt:lpstr>
      <vt:lpstr>    Factors Impacting Performance of PACs </vt:lpstr>
      <vt:lpstr>    Factors Impacting Performance of PACs </vt:lpstr>
      <vt:lpstr>    Factors Impacting Performance of PACs </vt:lpstr>
      <vt:lpstr>    Best Practices to enhance Performance of PACs </vt:lpstr>
      <vt:lpstr>    Examination of Auditor General’s Reports</vt:lpstr>
      <vt:lpstr>    Examination of Auditor General’s Reports</vt:lpstr>
      <vt:lpstr>    The PAC Recommendations/Audit Committees  </vt:lpstr>
      <vt:lpstr>    The PAC Recommendations/Audit Committees  </vt:lpstr>
      <vt:lpstr>    The PAC Recommendations/Audit Committees  </vt:lpstr>
      <vt:lpstr>    The PAC Recommendations and follow ups </vt:lpstr>
      <vt:lpstr>    The PAC Recommendations and follow ups </vt:lpstr>
      <vt:lpstr>    Conclusion </vt:lpstr>
      <vt:lpstr>    Conclusion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Handling Confidential Information</dc:title>
  <dc:creator>James Klutse Avedzi</dc:creator>
  <cp:lastModifiedBy>James Klutse Avedzi</cp:lastModifiedBy>
  <cp:revision>57</cp:revision>
  <dcterms:created xsi:type="dcterms:W3CDTF">2022-08-22T22:21:38Z</dcterms:created>
  <dcterms:modified xsi:type="dcterms:W3CDTF">2022-10-24T16:02:09Z</dcterms:modified>
</cp:coreProperties>
</file>