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0" r:id="rId2"/>
    <p:sldId id="261" r:id="rId3"/>
    <p:sldId id="399" r:id="rId4"/>
    <p:sldId id="400" r:id="rId5"/>
    <p:sldId id="376" r:id="rId6"/>
    <p:sldId id="424" r:id="rId7"/>
    <p:sldId id="310" r:id="rId8"/>
    <p:sldId id="404" r:id="rId9"/>
    <p:sldId id="435" r:id="rId10"/>
    <p:sldId id="436" r:id="rId11"/>
    <p:sldId id="391" r:id="rId12"/>
    <p:sldId id="389" r:id="rId13"/>
    <p:sldId id="369" r:id="rId14"/>
    <p:sldId id="423" r:id="rId15"/>
    <p:sldId id="356" r:id="rId16"/>
    <p:sldId id="392" r:id="rId17"/>
    <p:sldId id="382" r:id="rId18"/>
    <p:sldId id="393" r:id="rId19"/>
    <p:sldId id="375" r:id="rId20"/>
    <p:sldId id="437" r:id="rId21"/>
    <p:sldId id="408" r:id="rId22"/>
    <p:sldId id="427" r:id="rId23"/>
    <p:sldId id="409" r:id="rId24"/>
    <p:sldId id="438" r:id="rId25"/>
    <p:sldId id="414" r:id="rId26"/>
    <p:sldId id="429" r:id="rId27"/>
    <p:sldId id="428" r:id="rId28"/>
    <p:sldId id="390" r:id="rId29"/>
    <p:sldId id="431" r:id="rId30"/>
    <p:sldId id="387" r:id="rId31"/>
    <p:sldId id="432" r:id="rId32"/>
    <p:sldId id="417" r:id="rId33"/>
    <p:sldId id="418" r:id="rId34"/>
    <p:sldId id="411" r:id="rId35"/>
    <p:sldId id="419" r:id="rId36"/>
    <p:sldId id="420" r:id="rId37"/>
    <p:sldId id="434" r:id="rId38"/>
    <p:sldId id="433" r:id="rId39"/>
    <p:sldId id="421" r:id="rId40"/>
    <p:sldId id="330" r:id="rId41"/>
  </p:sldIdLst>
  <p:sldSz cx="9144000" cy="6858000" type="screen4x3"/>
  <p:notesSz cx="7053263" cy="9309100"/>
  <p:defaultTextStyle>
    <a:defPPr>
      <a:defRPr lang="pt-PT"/>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FF00FF"/>
    <a:srgbClr val="FF3399"/>
    <a:srgbClr val="000099"/>
    <a:srgbClr val="3399FF"/>
    <a:srgbClr val="99FF33"/>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Estilo Médio 1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496" autoAdjust="0"/>
    <p:restoredTop sz="80538" autoAdjust="0"/>
  </p:normalViewPr>
  <p:slideViewPr>
    <p:cSldViewPr>
      <p:cViewPr varScale="1">
        <p:scale>
          <a:sx n="87" d="100"/>
          <a:sy n="87" d="100"/>
        </p:scale>
        <p:origin x="-1068" y="864"/>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3432" y="-114"/>
      </p:cViewPr>
      <p:guideLst>
        <p:guide orient="horz" pos="2932"/>
        <p:guide pos="222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57053" cy="465773"/>
          </a:xfrm>
          <a:prstGeom prst="rect">
            <a:avLst/>
          </a:prstGeom>
        </p:spPr>
        <p:txBody>
          <a:bodyPr vert="horz" lIns="91751" tIns="45875" rIns="91751" bIns="45875" rtlCol="0"/>
          <a:lstStyle>
            <a:lvl1pPr algn="l" eaLnBrk="1" hangingPunct="1">
              <a:defRPr sz="1200">
                <a:latin typeface="Arial" charset="0"/>
                <a:cs typeface="Arial" charset="0"/>
              </a:defRPr>
            </a:lvl1pPr>
          </a:lstStyle>
          <a:p>
            <a:pPr>
              <a:defRPr/>
            </a:pPr>
            <a:endParaRPr lang="pt-PT"/>
          </a:p>
        </p:txBody>
      </p:sp>
      <p:sp>
        <p:nvSpPr>
          <p:cNvPr id="3" name="Marcador de Posição da Data 2"/>
          <p:cNvSpPr>
            <a:spLocks noGrp="1"/>
          </p:cNvSpPr>
          <p:nvPr>
            <p:ph type="dt" sz="quarter" idx="1"/>
          </p:nvPr>
        </p:nvSpPr>
        <p:spPr>
          <a:xfrm>
            <a:off x="3994614" y="0"/>
            <a:ext cx="3057053" cy="465773"/>
          </a:xfrm>
          <a:prstGeom prst="rect">
            <a:avLst/>
          </a:prstGeom>
        </p:spPr>
        <p:txBody>
          <a:bodyPr vert="horz" lIns="91751" tIns="45875" rIns="91751" bIns="45875" rtlCol="0"/>
          <a:lstStyle>
            <a:lvl1pPr algn="r" eaLnBrk="1" hangingPunct="1">
              <a:defRPr sz="1200">
                <a:latin typeface="Arial" charset="0"/>
                <a:cs typeface="Arial" charset="0"/>
              </a:defRPr>
            </a:lvl1pPr>
          </a:lstStyle>
          <a:p>
            <a:pPr>
              <a:defRPr/>
            </a:pPr>
            <a:fld id="{74A7679C-3C2E-47F6-8894-700B413E1672}" type="datetimeFigureOut">
              <a:rPr lang="pt-PT"/>
              <a:pPr>
                <a:defRPr/>
              </a:pPr>
              <a:t>03/08/2022</a:t>
            </a:fld>
            <a:endParaRPr lang="pt-PT"/>
          </a:p>
        </p:txBody>
      </p:sp>
      <p:sp>
        <p:nvSpPr>
          <p:cNvPr id="4" name="Marcador de Posição do Rodapé 3"/>
          <p:cNvSpPr>
            <a:spLocks noGrp="1"/>
          </p:cNvSpPr>
          <p:nvPr>
            <p:ph type="ftr" sz="quarter" idx="2"/>
          </p:nvPr>
        </p:nvSpPr>
        <p:spPr>
          <a:xfrm>
            <a:off x="0" y="8841738"/>
            <a:ext cx="3057053" cy="465773"/>
          </a:xfrm>
          <a:prstGeom prst="rect">
            <a:avLst/>
          </a:prstGeom>
        </p:spPr>
        <p:txBody>
          <a:bodyPr vert="horz" lIns="91751" tIns="45875" rIns="91751" bIns="45875" rtlCol="0" anchor="b"/>
          <a:lstStyle>
            <a:lvl1pPr algn="l" eaLnBrk="1" hangingPunct="1">
              <a:defRPr sz="1200">
                <a:latin typeface="Arial" charset="0"/>
                <a:cs typeface="Arial" charset="0"/>
              </a:defRPr>
            </a:lvl1pPr>
          </a:lstStyle>
          <a:p>
            <a:pPr>
              <a:defRPr/>
            </a:pPr>
            <a:endParaRPr lang="pt-PT"/>
          </a:p>
        </p:txBody>
      </p:sp>
      <p:sp>
        <p:nvSpPr>
          <p:cNvPr id="5" name="Marcador de Posição do Número do Diapositivo 4"/>
          <p:cNvSpPr>
            <a:spLocks noGrp="1"/>
          </p:cNvSpPr>
          <p:nvPr>
            <p:ph type="sldNum" sz="quarter" idx="3"/>
          </p:nvPr>
        </p:nvSpPr>
        <p:spPr>
          <a:xfrm>
            <a:off x="3994614" y="8841738"/>
            <a:ext cx="3057053" cy="465773"/>
          </a:xfrm>
          <a:prstGeom prst="rect">
            <a:avLst/>
          </a:prstGeom>
        </p:spPr>
        <p:txBody>
          <a:bodyPr vert="horz" wrap="square" lIns="91751" tIns="45875" rIns="91751" bIns="45875" numCol="1" anchor="b" anchorCtr="0" compatLnSpc="1">
            <a:prstTxWarp prst="textNoShape">
              <a:avLst/>
            </a:prstTxWarp>
          </a:bodyPr>
          <a:lstStyle>
            <a:lvl1pPr algn="r" eaLnBrk="1" hangingPunct="1">
              <a:defRPr sz="1200"/>
            </a:lvl1pPr>
          </a:lstStyle>
          <a:p>
            <a:pPr>
              <a:defRPr/>
            </a:pPr>
            <a:fld id="{B1EF68DB-CB46-4243-B9B4-F045BFE4AE51}" type="slidenum">
              <a:rPr lang="pt-PT" altLang="pt-PT"/>
              <a:pPr>
                <a:defRPr/>
              </a:pPr>
              <a:t>‹nº›</a:t>
            </a:fld>
            <a:endParaRPr lang="pt-PT" alt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57053" cy="465773"/>
          </a:xfrm>
          <a:prstGeom prst="rect">
            <a:avLst/>
          </a:prstGeom>
        </p:spPr>
        <p:txBody>
          <a:bodyPr vert="horz" lIns="91751" tIns="45875" rIns="91751" bIns="45875" rtlCol="0"/>
          <a:lstStyle>
            <a:lvl1pPr algn="l" eaLnBrk="1" fontAlgn="auto" hangingPunct="1">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994614" y="0"/>
            <a:ext cx="3057053" cy="465773"/>
          </a:xfrm>
          <a:prstGeom prst="rect">
            <a:avLst/>
          </a:prstGeom>
        </p:spPr>
        <p:txBody>
          <a:bodyPr vert="horz" lIns="91751" tIns="45875" rIns="91751" bIns="45875" rtlCol="0"/>
          <a:lstStyle>
            <a:lvl1pPr algn="r" eaLnBrk="1" fontAlgn="auto" hangingPunct="1">
              <a:spcBef>
                <a:spcPts val="0"/>
              </a:spcBef>
              <a:spcAft>
                <a:spcPts val="0"/>
              </a:spcAft>
              <a:defRPr sz="1200">
                <a:latin typeface="+mn-lt"/>
                <a:cs typeface="+mn-cs"/>
              </a:defRPr>
            </a:lvl1pPr>
          </a:lstStyle>
          <a:p>
            <a:pPr>
              <a:defRPr/>
            </a:pPr>
            <a:fld id="{10C095F3-B822-4A2F-BA6C-CF1BF884B88B}" type="datetimeFigureOut">
              <a:rPr lang="pt-PT"/>
              <a:pPr>
                <a:defRPr/>
              </a:pPr>
              <a:t>03/08/2022</a:t>
            </a:fld>
            <a:endParaRPr lang="pt-PT"/>
          </a:p>
        </p:txBody>
      </p:sp>
      <p:sp>
        <p:nvSpPr>
          <p:cNvPr id="4" name="Marcador de Posição da Imagem do Diapositivo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751" tIns="45875" rIns="91751" bIns="45875" rtlCol="0" anchor="ctr"/>
          <a:lstStyle/>
          <a:p>
            <a:pPr lvl="0"/>
            <a:endParaRPr lang="pt-PT" noProof="0" smtClean="0"/>
          </a:p>
        </p:txBody>
      </p:sp>
      <p:sp>
        <p:nvSpPr>
          <p:cNvPr id="5" name="Marcador de Posição de Notas 4"/>
          <p:cNvSpPr>
            <a:spLocks noGrp="1"/>
          </p:cNvSpPr>
          <p:nvPr>
            <p:ph type="body" sz="quarter" idx="3"/>
          </p:nvPr>
        </p:nvSpPr>
        <p:spPr>
          <a:xfrm>
            <a:off x="704369" y="4424049"/>
            <a:ext cx="5644527" cy="4187187"/>
          </a:xfrm>
          <a:prstGeom prst="rect">
            <a:avLst/>
          </a:prstGeom>
        </p:spPr>
        <p:txBody>
          <a:bodyPr vert="horz" lIns="91751" tIns="45875" rIns="91751" bIns="45875"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8841738"/>
            <a:ext cx="3057053" cy="465773"/>
          </a:xfrm>
          <a:prstGeom prst="rect">
            <a:avLst/>
          </a:prstGeom>
        </p:spPr>
        <p:txBody>
          <a:bodyPr vert="horz" lIns="91751" tIns="45875" rIns="91751" bIns="45875" rtlCol="0" anchor="b"/>
          <a:lstStyle>
            <a:lvl1pPr algn="l" eaLnBrk="1" fontAlgn="auto" hangingPunct="1">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994614" y="8841738"/>
            <a:ext cx="3057053" cy="465773"/>
          </a:xfrm>
          <a:prstGeom prst="rect">
            <a:avLst/>
          </a:prstGeom>
        </p:spPr>
        <p:txBody>
          <a:bodyPr vert="horz" wrap="square" lIns="91751" tIns="45875" rIns="91751" bIns="45875" numCol="1" anchor="b" anchorCtr="0" compatLnSpc="1">
            <a:prstTxWarp prst="textNoShape">
              <a:avLst/>
            </a:prstTxWarp>
          </a:bodyPr>
          <a:lstStyle>
            <a:lvl1pPr algn="r" eaLnBrk="1" hangingPunct="1">
              <a:defRPr sz="1200">
                <a:latin typeface="Calibri" pitchFamily="34" charset="0"/>
              </a:defRPr>
            </a:lvl1pPr>
          </a:lstStyle>
          <a:p>
            <a:pPr>
              <a:defRPr/>
            </a:pPr>
            <a:fld id="{1BF14975-74B8-43AA-AD00-99850E55EAF1}" type="slidenum">
              <a:rPr lang="pt-PT" altLang="pt-PT"/>
              <a:pPr>
                <a:defRPr/>
              </a:pPr>
              <a:t>‹nº›</a:t>
            </a:fld>
            <a:endParaRPr lang="pt-PT" alt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0" y="8840149"/>
            <a:ext cx="3057053" cy="467363"/>
          </a:xfrm>
          <a:prstGeom prst="rect">
            <a:avLst/>
          </a:prstGeom>
          <a:noFill/>
          <a:ln w="9525">
            <a:noFill/>
            <a:miter lim="800000"/>
            <a:headEnd/>
            <a:tailEnd/>
          </a:ln>
        </p:spPr>
        <p:txBody>
          <a:bodyPr lIns="90806" tIns="45403" rIns="90806" bIns="45403" anchor="b"/>
          <a:lstStyle/>
          <a:p>
            <a:pPr eaLnBrk="1" hangingPunct="1"/>
            <a:r>
              <a:rPr lang="en-US" altLang="pt-PT" sz="1200" dirty="0" err="1">
                <a:latin typeface="Calibri" pitchFamily="34" charset="0"/>
              </a:rPr>
              <a:t>Nampula</a:t>
            </a:r>
            <a:r>
              <a:rPr lang="en-US" altLang="pt-PT" sz="1200" dirty="0">
                <a:latin typeface="Calibri" pitchFamily="34" charset="0"/>
              </a:rPr>
              <a:t>, </a:t>
            </a:r>
            <a:r>
              <a:rPr lang="en-US" altLang="pt-PT" sz="1200" dirty="0" err="1">
                <a:latin typeface="Calibri" pitchFamily="34" charset="0"/>
              </a:rPr>
              <a:t>Trazendo</a:t>
            </a:r>
            <a:r>
              <a:rPr lang="en-US" altLang="pt-PT" sz="1200" dirty="0">
                <a:latin typeface="Calibri" pitchFamily="34" charset="0"/>
              </a:rPr>
              <a:t> o </a:t>
            </a:r>
            <a:r>
              <a:rPr lang="en-US" altLang="pt-PT" sz="1200" dirty="0" err="1">
                <a:latin typeface="Calibri" pitchFamily="34" charset="0"/>
              </a:rPr>
              <a:t>Bem-Estar</a:t>
            </a:r>
            <a:r>
              <a:rPr lang="en-US" altLang="pt-PT" sz="1200" dirty="0">
                <a:latin typeface="Calibri" pitchFamily="34" charset="0"/>
              </a:rPr>
              <a:t> </a:t>
            </a:r>
            <a:r>
              <a:rPr lang="en-US" altLang="pt-PT" sz="1200" dirty="0" err="1">
                <a:latin typeface="Calibri" pitchFamily="34" charset="0"/>
              </a:rPr>
              <a:t>para</a:t>
            </a:r>
            <a:r>
              <a:rPr lang="en-US" altLang="pt-PT" sz="1200" dirty="0">
                <a:latin typeface="Calibri" pitchFamily="34" charset="0"/>
              </a:rPr>
              <a:t> </a:t>
            </a:r>
            <a:r>
              <a:rPr lang="en-US" altLang="pt-PT" sz="1200" dirty="0" err="1">
                <a:latin typeface="Calibri" pitchFamily="34" charset="0"/>
              </a:rPr>
              <a:t>Todos</a:t>
            </a:r>
            <a:r>
              <a:rPr lang="en-US" altLang="pt-PT" sz="1200" dirty="0">
                <a:latin typeface="Calibri" pitchFamily="34" charset="0"/>
              </a:rPr>
              <a:t>!</a:t>
            </a:r>
          </a:p>
        </p:txBody>
      </p:sp>
      <p:sp>
        <p:nvSpPr>
          <p:cNvPr id="45059" name="Rectangle 7"/>
          <p:cNvSpPr txBox="1">
            <a:spLocks noGrp="1" noChangeArrowheads="1"/>
          </p:cNvSpPr>
          <p:nvPr/>
        </p:nvSpPr>
        <p:spPr bwMode="auto">
          <a:xfrm>
            <a:off x="3994614" y="8840149"/>
            <a:ext cx="3057053" cy="467363"/>
          </a:xfrm>
          <a:prstGeom prst="rect">
            <a:avLst/>
          </a:prstGeom>
          <a:noFill/>
          <a:ln w="9525">
            <a:noFill/>
            <a:miter lim="800000"/>
            <a:headEnd/>
            <a:tailEnd/>
          </a:ln>
        </p:spPr>
        <p:txBody>
          <a:bodyPr lIns="90806" tIns="45403" rIns="90806" bIns="45403" anchor="b"/>
          <a:lstStyle/>
          <a:p>
            <a:pPr algn="r" eaLnBrk="1" hangingPunct="1"/>
            <a:fld id="{36D2D254-7651-4BEC-A41E-902C6432097B}" type="slidenum">
              <a:rPr lang="en-US" altLang="pt-PT" sz="1200">
                <a:latin typeface="Calibri" pitchFamily="34" charset="0"/>
              </a:rPr>
              <a:pPr algn="r" eaLnBrk="1" hangingPunct="1"/>
              <a:t>1</a:t>
            </a:fld>
            <a:endParaRPr lang="en-US" altLang="pt-PT" sz="1200" dirty="0">
              <a:latin typeface="Calibri" pitchFamily="34" charset="0"/>
            </a:endParaRPr>
          </a:p>
        </p:txBody>
      </p:sp>
      <p:sp>
        <p:nvSpPr>
          <p:cNvPr id="45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pt-P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58372" name="Slide Number Placeholder 3"/>
          <p:cNvSpPr>
            <a:spLocks noGrp="1"/>
          </p:cNvSpPr>
          <p:nvPr>
            <p:ph type="sldNum" sz="quarter" idx="5"/>
          </p:nvPr>
        </p:nvSpPr>
        <p:spPr bwMode="auto">
          <a:noFill/>
          <a:ln>
            <a:miter lim="800000"/>
            <a:headEnd/>
            <a:tailEnd/>
          </a:ln>
        </p:spPr>
        <p:txBody>
          <a:bodyPr/>
          <a:lstStyle/>
          <a:p>
            <a:fld id="{28F24285-E69A-42B8-BE92-8CF227494894}" type="slidenum">
              <a:rPr lang="pt-PT" altLang="pt-PT" smtClean="0"/>
              <a:pPr/>
              <a:t>23</a:t>
            </a:fld>
            <a:endParaRPr lang="pt-PT" altLang="pt-P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59396" name="Slide Number Placeholder 3"/>
          <p:cNvSpPr>
            <a:spLocks noGrp="1"/>
          </p:cNvSpPr>
          <p:nvPr>
            <p:ph type="sldNum" sz="quarter" idx="5"/>
          </p:nvPr>
        </p:nvSpPr>
        <p:spPr bwMode="auto">
          <a:noFill/>
          <a:ln>
            <a:miter lim="800000"/>
            <a:headEnd/>
            <a:tailEnd/>
          </a:ln>
        </p:spPr>
        <p:txBody>
          <a:bodyPr/>
          <a:lstStyle/>
          <a:p>
            <a:fld id="{98D90B10-B4CA-4090-9012-11F0CA71D7CE}" type="slidenum">
              <a:rPr lang="pt-PT" altLang="pt-PT" smtClean="0"/>
              <a:pPr/>
              <a:t>28</a:t>
            </a:fld>
            <a:endParaRPr lang="pt-PT" altLang="pt-P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1BF14975-74B8-43AA-AD00-99850E55EAF1}" type="slidenum">
              <a:rPr lang="pt-PT" altLang="pt-PT" smtClean="0"/>
              <a:pPr>
                <a:defRPr/>
              </a:pPr>
              <a:t>29</a:t>
            </a:fld>
            <a:endParaRPr lang="pt-PT" alt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0419"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60420" name="Marcador de Posição do Número do Diapositivo 3"/>
          <p:cNvSpPr>
            <a:spLocks noGrp="1"/>
          </p:cNvSpPr>
          <p:nvPr>
            <p:ph type="sldNum" sz="quarter" idx="5"/>
          </p:nvPr>
        </p:nvSpPr>
        <p:spPr bwMode="auto">
          <a:noFill/>
          <a:ln>
            <a:miter lim="800000"/>
            <a:headEnd/>
            <a:tailEnd/>
          </a:ln>
        </p:spPr>
        <p:txBody>
          <a:bodyPr/>
          <a:lstStyle/>
          <a:p>
            <a:fld id="{3319E13D-B04A-4B23-9F9B-76276A7F8358}" type="slidenum">
              <a:rPr lang="pt-PT" altLang="pt-PT" smtClean="0"/>
              <a:pPr/>
              <a:t>39</a:t>
            </a:fld>
            <a:endParaRPr lang="pt-PT" alt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0" y="8840149"/>
            <a:ext cx="3057053" cy="467363"/>
          </a:xfrm>
          <a:prstGeom prst="rect">
            <a:avLst/>
          </a:prstGeom>
          <a:noFill/>
          <a:ln w="9525">
            <a:noFill/>
            <a:miter lim="800000"/>
            <a:headEnd/>
            <a:tailEnd/>
          </a:ln>
        </p:spPr>
        <p:txBody>
          <a:bodyPr lIns="90806" tIns="45403" rIns="90806" bIns="45403" anchor="b"/>
          <a:lstStyle/>
          <a:p>
            <a:pPr algn="ctr" eaLnBrk="1" hangingPunct="1"/>
            <a:r>
              <a:rPr lang="en-US" altLang="pt-PT" sz="1200" dirty="0" err="1">
                <a:latin typeface="Calibri" pitchFamily="34" charset="0"/>
              </a:rPr>
              <a:t>Nampula</a:t>
            </a:r>
            <a:r>
              <a:rPr lang="en-US" altLang="pt-PT" sz="1200" dirty="0">
                <a:latin typeface="Calibri" pitchFamily="34" charset="0"/>
              </a:rPr>
              <a:t>, </a:t>
            </a:r>
            <a:r>
              <a:rPr lang="en-US" altLang="pt-PT" sz="1200" dirty="0" err="1">
                <a:latin typeface="Calibri" pitchFamily="34" charset="0"/>
              </a:rPr>
              <a:t>Trazendo</a:t>
            </a:r>
            <a:r>
              <a:rPr lang="en-US" altLang="pt-PT" sz="1200" dirty="0">
                <a:latin typeface="Calibri" pitchFamily="34" charset="0"/>
              </a:rPr>
              <a:t> o </a:t>
            </a:r>
            <a:r>
              <a:rPr lang="en-US" altLang="pt-PT" sz="1200" dirty="0" err="1">
                <a:latin typeface="Calibri" pitchFamily="34" charset="0"/>
              </a:rPr>
              <a:t>Bem-Estar</a:t>
            </a:r>
            <a:r>
              <a:rPr lang="en-US" altLang="pt-PT" sz="1200" dirty="0">
                <a:latin typeface="Calibri" pitchFamily="34" charset="0"/>
              </a:rPr>
              <a:t> </a:t>
            </a:r>
            <a:r>
              <a:rPr lang="en-US" altLang="pt-PT" sz="1200" dirty="0" err="1">
                <a:latin typeface="Calibri" pitchFamily="34" charset="0"/>
              </a:rPr>
              <a:t>para</a:t>
            </a:r>
            <a:r>
              <a:rPr lang="en-US" altLang="pt-PT" sz="1200" dirty="0">
                <a:latin typeface="Calibri" pitchFamily="34" charset="0"/>
              </a:rPr>
              <a:t> </a:t>
            </a:r>
            <a:r>
              <a:rPr lang="en-US" altLang="pt-PT" sz="1200" dirty="0" err="1">
                <a:latin typeface="Calibri" pitchFamily="34" charset="0"/>
              </a:rPr>
              <a:t>Todos</a:t>
            </a:r>
            <a:r>
              <a:rPr lang="en-US" altLang="pt-PT" sz="1200" dirty="0">
                <a:latin typeface="Calibri" pitchFamily="34" charset="0"/>
              </a:rPr>
              <a:t>!</a:t>
            </a:r>
          </a:p>
        </p:txBody>
      </p:sp>
      <p:sp>
        <p:nvSpPr>
          <p:cNvPr id="46083" name="Rectangle 7"/>
          <p:cNvSpPr txBox="1">
            <a:spLocks noGrp="1" noChangeArrowheads="1"/>
          </p:cNvSpPr>
          <p:nvPr/>
        </p:nvSpPr>
        <p:spPr bwMode="auto">
          <a:xfrm>
            <a:off x="3994614" y="8840149"/>
            <a:ext cx="3057053" cy="467363"/>
          </a:xfrm>
          <a:prstGeom prst="rect">
            <a:avLst/>
          </a:prstGeom>
          <a:noFill/>
          <a:ln w="9525">
            <a:noFill/>
            <a:miter lim="800000"/>
            <a:headEnd/>
            <a:tailEnd/>
          </a:ln>
        </p:spPr>
        <p:txBody>
          <a:bodyPr lIns="90806" tIns="45403" rIns="90806" bIns="45403" anchor="b"/>
          <a:lstStyle/>
          <a:p>
            <a:pPr algn="r" eaLnBrk="1" hangingPunct="1"/>
            <a:fld id="{A71A6D06-6420-4A8D-9AE6-2D6A0AF4A529}" type="slidenum">
              <a:rPr lang="en-US" altLang="pt-PT" sz="1200">
                <a:latin typeface="Calibri" pitchFamily="34" charset="0"/>
              </a:rPr>
              <a:pPr algn="r" eaLnBrk="1" hangingPunct="1"/>
              <a:t>2</a:t>
            </a:fld>
            <a:endParaRPr lang="en-US" altLang="pt-PT" sz="1200" dirty="0">
              <a:latin typeface="Calibri" pitchFamily="34" charset="0"/>
            </a:endParaRP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pt-P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7107"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Marcador de Posição do Número do Diapositivo 3"/>
          <p:cNvSpPr>
            <a:spLocks noGrp="1"/>
          </p:cNvSpPr>
          <p:nvPr>
            <p:ph type="sldNum" sz="quarter" idx="5"/>
          </p:nvPr>
        </p:nvSpPr>
        <p:spPr bwMode="auto">
          <a:noFill/>
          <a:ln>
            <a:miter lim="800000"/>
            <a:headEnd/>
            <a:tailEnd/>
          </a:ln>
        </p:spPr>
        <p:txBody>
          <a:bodyPr/>
          <a:lstStyle/>
          <a:p>
            <a:fld id="{BD8EB00C-9188-4EAF-8AAB-4BE943952B00}" type="slidenum">
              <a:rPr lang="pt-PT" altLang="pt-PT" smtClean="0"/>
              <a:pPr/>
              <a:t>3</a:t>
            </a:fld>
            <a:endParaRPr lang="pt-PT" altLang="pt-P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49156" name="Slide Number Placeholder 3"/>
          <p:cNvSpPr>
            <a:spLocks noGrp="1"/>
          </p:cNvSpPr>
          <p:nvPr>
            <p:ph type="sldNum" sz="quarter" idx="5"/>
          </p:nvPr>
        </p:nvSpPr>
        <p:spPr bwMode="auto">
          <a:noFill/>
          <a:ln>
            <a:miter lim="800000"/>
            <a:headEnd/>
            <a:tailEnd/>
          </a:ln>
        </p:spPr>
        <p:txBody>
          <a:bodyPr/>
          <a:lstStyle/>
          <a:p>
            <a:fld id="{8629FA97-D0B8-4664-8D25-61F6446581BD}" type="slidenum">
              <a:rPr lang="pt-PT" altLang="pt-PT" smtClean="0"/>
              <a:pPr/>
              <a:t>7</a:t>
            </a:fld>
            <a:endParaRPr lang="pt-PT" altLang="pt-P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51204" name="Slide Number Placeholder 3"/>
          <p:cNvSpPr>
            <a:spLocks noGrp="1"/>
          </p:cNvSpPr>
          <p:nvPr>
            <p:ph type="sldNum" sz="quarter" idx="5"/>
          </p:nvPr>
        </p:nvSpPr>
        <p:spPr bwMode="auto">
          <a:noFill/>
          <a:ln>
            <a:miter lim="800000"/>
            <a:headEnd/>
            <a:tailEnd/>
          </a:ln>
        </p:spPr>
        <p:txBody>
          <a:bodyPr/>
          <a:lstStyle/>
          <a:p>
            <a:fld id="{8FFADFAE-25BA-4F30-976B-A978C9A19FE4}" type="slidenum">
              <a:rPr lang="pt-PT" altLang="pt-PT" smtClean="0"/>
              <a:pPr/>
              <a:t>12</a:t>
            </a:fld>
            <a:endParaRPr lang="pt-PT" alt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3251"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en-US" altLang="pt-PT" smtClean="0"/>
          </a:p>
        </p:txBody>
      </p:sp>
      <p:sp>
        <p:nvSpPr>
          <p:cNvPr id="53252" name="Marcador de Posição do Número do Diapositivo 3"/>
          <p:cNvSpPr>
            <a:spLocks noGrp="1"/>
          </p:cNvSpPr>
          <p:nvPr>
            <p:ph type="sldNum" sz="quarter" idx="5"/>
          </p:nvPr>
        </p:nvSpPr>
        <p:spPr bwMode="auto">
          <a:noFill/>
          <a:ln>
            <a:miter lim="800000"/>
            <a:headEnd/>
            <a:tailEnd/>
          </a:ln>
        </p:spPr>
        <p:txBody>
          <a:bodyPr/>
          <a:lstStyle/>
          <a:p>
            <a:fld id="{B1EA0318-D372-4198-9551-84E38AC8A0C0}" type="slidenum">
              <a:rPr lang="pt-PT" altLang="pt-PT" smtClean="0"/>
              <a:pPr/>
              <a:t>15</a:t>
            </a:fld>
            <a:endParaRPr lang="pt-PT" altLang="pt-P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4275"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Marcador de Posição do Número do Diapositivo 3"/>
          <p:cNvSpPr>
            <a:spLocks noGrp="1"/>
          </p:cNvSpPr>
          <p:nvPr>
            <p:ph type="sldNum" sz="quarter" idx="5"/>
          </p:nvPr>
        </p:nvSpPr>
        <p:spPr bwMode="auto">
          <a:noFill/>
          <a:ln>
            <a:miter lim="800000"/>
            <a:headEnd/>
            <a:tailEnd/>
          </a:ln>
        </p:spPr>
        <p:txBody>
          <a:bodyPr/>
          <a:lstStyle/>
          <a:p>
            <a:fld id="{AE7DE019-7F93-4EA6-BA6E-C988FA8E05CC}" type="slidenum">
              <a:rPr lang="pt-PT" altLang="pt-PT" smtClean="0"/>
              <a:pPr/>
              <a:t>17</a:t>
            </a:fld>
            <a:endParaRPr lang="pt-PT" altLang="pt-P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round/>
            <a:headEnd/>
            <a:tailEnd/>
          </a:ln>
        </p:spPr>
        <p:txBody>
          <a:bodyPr/>
          <a:lstStyle/>
          <a:p>
            <a:pPr>
              <a:tabLst>
                <a:tab pos="450790" algn="l"/>
                <a:tab pos="901580" algn="l"/>
                <a:tab pos="1352370" algn="l"/>
                <a:tab pos="1803160" algn="l"/>
                <a:tab pos="2253950" algn="l"/>
                <a:tab pos="2704740" algn="l"/>
              </a:tabLst>
            </a:pPr>
            <a:fld id="{BD14DBE1-885A-4EA2-9028-0FAD40782E4D}" type="slidenum">
              <a:rPr lang="pt-PT" altLang="pt-PT" smtClean="0">
                <a:solidFill>
                  <a:srgbClr val="000000"/>
                </a:solidFill>
                <a:ea typeface="DejaVu Sans"/>
                <a:cs typeface="DejaVu Sans"/>
              </a:rPr>
              <a:pPr>
                <a:tabLst>
                  <a:tab pos="450790" algn="l"/>
                  <a:tab pos="901580" algn="l"/>
                  <a:tab pos="1352370" algn="l"/>
                  <a:tab pos="1803160" algn="l"/>
                  <a:tab pos="2253950" algn="l"/>
                  <a:tab pos="2704740" algn="l"/>
                </a:tabLst>
              </a:pPr>
              <a:t>18</a:t>
            </a:fld>
            <a:endParaRPr lang="pt-PT" altLang="pt-PT" dirty="0" smtClean="0">
              <a:solidFill>
                <a:srgbClr val="000000"/>
              </a:solidFill>
              <a:ea typeface="DejaVu Sans"/>
              <a:cs typeface="DejaVu Sans"/>
            </a:endParaRPr>
          </a:p>
        </p:txBody>
      </p:sp>
      <p:sp>
        <p:nvSpPr>
          <p:cNvPr id="55299" name="Rectangle 1"/>
          <p:cNvSpPr>
            <a:spLocks noGrp="1" noRot="1" noChangeAspect="1" noChangeArrowheads="1" noTextEdit="1"/>
          </p:cNvSpPr>
          <p:nvPr>
            <p:ph type="sldImg"/>
          </p:nvPr>
        </p:nvSpPr>
        <p:spPr bwMode="auto">
          <a:xfrm>
            <a:off x="936625" y="746125"/>
            <a:ext cx="4968875" cy="3727450"/>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bwMode="auto">
          <a:xfrm>
            <a:off x="683605" y="4722906"/>
            <a:ext cx="5473626" cy="4476507"/>
          </a:xfrm>
          <a:noFill/>
        </p:spPr>
        <p:txBody>
          <a:bodyPr wrap="none" numCol="1" anchor="ctr" anchorCtr="0" compatLnSpc="1">
            <a:prstTxWarp prst="textNoShape">
              <a:avLst/>
            </a:prstTxWarp>
          </a:bodyPr>
          <a:lstStyle/>
          <a:p>
            <a:endParaRPr lang="pt-BR"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6323"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Marcador de Posição do Número do Diapositivo 3"/>
          <p:cNvSpPr>
            <a:spLocks noGrp="1"/>
          </p:cNvSpPr>
          <p:nvPr>
            <p:ph type="sldNum" sz="quarter" idx="5"/>
          </p:nvPr>
        </p:nvSpPr>
        <p:spPr bwMode="auto">
          <a:noFill/>
          <a:ln>
            <a:miter lim="800000"/>
            <a:headEnd/>
            <a:tailEnd/>
          </a:ln>
        </p:spPr>
        <p:txBody>
          <a:bodyPr/>
          <a:lstStyle/>
          <a:p>
            <a:fld id="{C9E3517C-ADB7-4614-8ED8-35716B78B598}" type="slidenum">
              <a:rPr lang="pt-PT" altLang="pt-PT" smtClean="0"/>
              <a:pPr/>
              <a:t>19</a:t>
            </a:fld>
            <a:endParaRPr lang="pt-PT" altLang="pt-P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3DF88A35-A3E5-4D24-B3F7-280178E0448D}" type="datetime1">
              <a:rPr lang="pt-PT"/>
              <a:pPr>
                <a:defRPr/>
              </a:pPr>
              <a:t>03/08/2022</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C98AD848-BBC8-40E9-9249-13C9E161A6D7}" type="slidenum">
              <a:rPr lang="pt-PT" altLang="pt-PT"/>
              <a:pPr>
                <a:defRPr/>
              </a:pPr>
              <a:t>‹nº›</a:t>
            </a:fld>
            <a:endParaRPr lang="pt-PT" altLang="pt-PT"/>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1EA8E020-8FE6-446F-8DAC-312EA75E7421}" type="datetime1">
              <a:rPr lang="pt-PT"/>
              <a:pPr>
                <a:defRPr/>
              </a:pPr>
              <a:t>03/08/2022</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6577E02-D7A8-4A17-859B-0BB7FB0FB7C7}" type="slidenum">
              <a:rPr lang="pt-PT" altLang="pt-PT"/>
              <a:pPr>
                <a:defRPr/>
              </a:pPr>
              <a:t>‹nº›</a:t>
            </a:fld>
            <a:endParaRPr lang="pt-PT" altLang="pt-PT"/>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5AFF25F5-28A1-4203-B2F7-5D57A8503A49}" type="datetime1">
              <a:rPr lang="pt-PT"/>
              <a:pPr>
                <a:defRPr/>
              </a:pPr>
              <a:t>03/08/2022</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B797BFFE-27D0-44BE-9D5A-F840A0674CA9}" type="slidenum">
              <a:rPr lang="pt-PT" altLang="pt-PT"/>
              <a:pPr>
                <a:defRPr/>
              </a:pPr>
              <a:t>‹nº›</a:t>
            </a:fld>
            <a:endParaRPr lang="pt-PT" altLang="pt-PT"/>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A488E87D-516F-491B-AA2D-C8B9462C98F9}" type="datetime1">
              <a:rPr lang="pt-PT"/>
              <a:pPr>
                <a:defRPr/>
              </a:pPr>
              <a:t>03/08/2022</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A08071-F827-4E88-B839-D533584CD189}" type="slidenum">
              <a:rPr lang="pt-PT" altLang="pt-PT"/>
              <a:pPr>
                <a:defRPr/>
              </a:pPr>
              <a:t>‹nº›</a:t>
            </a:fld>
            <a:endParaRPr lang="pt-PT" altLang="pt-PT"/>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2FC8FBEA-6D90-4D22-957D-8ED017A3747B}" type="datetime1">
              <a:rPr lang="pt-PT"/>
              <a:pPr>
                <a:defRPr/>
              </a:pPr>
              <a:t>03/08/2022</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713F8A08-704A-4B0E-982D-EDEB1B93B467}" type="slidenum">
              <a:rPr lang="pt-PT" altLang="pt-PT"/>
              <a:pPr>
                <a:defRPr/>
              </a:pPr>
              <a:t>‹nº›</a:t>
            </a:fld>
            <a:endParaRPr lang="pt-PT" altLang="pt-PT"/>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428250CD-F8D1-4BC8-9359-981873DA6801}" type="datetime1">
              <a:rPr lang="pt-PT"/>
              <a:pPr>
                <a:defRPr/>
              </a:pPr>
              <a:t>03/08/2022</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0D870BB0-8F5F-47DA-AD90-92D5F91A4A02}" type="slidenum">
              <a:rPr lang="pt-PT" altLang="pt-PT"/>
              <a:pPr>
                <a:defRPr/>
              </a:pPr>
              <a:t>‹nº›</a:t>
            </a:fld>
            <a:endParaRPr lang="pt-PT" altLang="pt-PT"/>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64A78146-6AF3-446A-B922-475CDADDDD88}" type="datetime1">
              <a:rPr lang="pt-PT"/>
              <a:pPr>
                <a:defRPr/>
              </a:pPr>
              <a:t>03/08/2022</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00C4B2D8-13FB-4495-BBAA-5483DEB47E04}" type="slidenum">
              <a:rPr lang="pt-PT" altLang="pt-PT"/>
              <a:pPr>
                <a:defRPr/>
              </a:pPr>
              <a:t>‹nº›</a:t>
            </a:fld>
            <a:endParaRPr lang="pt-PT" altLang="pt-PT"/>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36D5DC11-DC30-472B-9918-9E40BF96FECB}" type="datetime1">
              <a:rPr lang="pt-PT"/>
              <a:pPr>
                <a:defRPr/>
              </a:pPr>
              <a:t>03/08/2022</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64909CBC-80F4-4B72-9C3C-FED731205EEF}" type="slidenum">
              <a:rPr lang="pt-PT" altLang="pt-PT"/>
              <a:pPr>
                <a:defRPr/>
              </a:pPr>
              <a:t>‹nº›</a:t>
            </a:fld>
            <a:endParaRPr lang="pt-PT" altLang="pt-PT"/>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DFF147DE-D6CA-4175-A56B-5702B95682D7}" type="datetime1">
              <a:rPr lang="pt-PT"/>
              <a:pPr>
                <a:defRPr/>
              </a:pPr>
              <a:t>03/08/2022</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F3A2B039-016F-4642-9052-241A25C2EA86}" type="slidenum">
              <a:rPr lang="pt-PT" altLang="pt-PT"/>
              <a:pPr>
                <a:defRPr/>
              </a:pPr>
              <a:t>‹nº›</a:t>
            </a:fld>
            <a:endParaRPr lang="pt-PT" altLang="pt-PT"/>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B14EE83F-F7C4-45D0-B2C2-F16EFB82A451}" type="datetime1">
              <a:rPr lang="pt-PT"/>
              <a:pPr>
                <a:defRPr/>
              </a:pPr>
              <a:t>03/08/2022</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E6356460-0545-46FC-8FA8-4E0CC3E0A119}" type="slidenum">
              <a:rPr lang="pt-PT" altLang="pt-PT"/>
              <a:pPr>
                <a:defRPr/>
              </a:pPr>
              <a:t>‹nº›</a:t>
            </a:fld>
            <a:endParaRPr lang="pt-PT" altLang="pt-PT"/>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C25BFBD0-3583-446C-A634-8420133F97B1}" type="datetime1">
              <a:rPr lang="pt-PT"/>
              <a:pPr>
                <a:defRPr/>
              </a:pPr>
              <a:t>03/08/2022</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AD02638F-8CED-4662-9A38-717856A6A65A}" type="slidenum">
              <a:rPr lang="pt-PT" altLang="pt-PT"/>
              <a:pPr>
                <a:defRPr/>
              </a:pPr>
              <a:t>‹nº›</a:t>
            </a:fld>
            <a:endParaRPr lang="pt-PT" altLang="pt-PT"/>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Marcador de Posição do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12291" name="Marcador de Posição do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48BF80-D69D-48E7-A0A9-01E706A96585}" type="datetime1">
              <a:rPr lang="pt-PT"/>
              <a:pPr>
                <a:defRPr/>
              </a:pPr>
              <a:t>03/08/2022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4F74CFDF-2D09-440F-BA3B-AA0E0DFC76DA}" type="slidenum">
              <a:rPr lang="pt-PT" altLang="pt-PT"/>
              <a:pPr>
                <a:defRPr/>
              </a:pPr>
              <a:t>‹nº›</a:t>
            </a:fld>
            <a:endParaRPr lang="pt-PT"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Folha_de_C_lculo_do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package" Target="../embeddings/Folha_de_C_lculo_do_Microsoft_Office_Excel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package" Target="../embeddings/Folha_de_C_lculo_do_Microsoft_Office_Excel4.xlsx"/><Relationship Id="rId4" Type="http://schemas.openxmlformats.org/officeDocument/2006/relationships/package" Target="../embeddings/Folha_de_C_lculo_do_Microsoft_Office_Excel3.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Folha_de_C_lculo_do_Microsoft_Office_Excel5.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Folha_de_C_lculo_do_Microsoft_Office_Excel6.xlsx"/></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package" Target="../embeddings/Folha_de_C_lculo_do_Microsoft_Office_Excel7.xls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package" Target="../embeddings/Folha_de_C_lculo_do_Microsoft_Office_Excel8.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Folha_de_C_lculo_do_Microsoft_Office_Excel9.xls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Folha_de_C_lculo_do_Microsoft_Office_Excel10.xls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bwMode="auto">
          <a:noFill/>
          <a:ln>
            <a:miter lim="800000"/>
            <a:headEnd/>
            <a:tailEnd/>
          </a:ln>
        </p:spPr>
        <p:txBody>
          <a:bodyPr/>
          <a:lstStyle/>
          <a:p>
            <a:fld id="{AC0417E4-73F9-46B0-8CC4-F3DAADB82C8E}" type="slidenum">
              <a:rPr lang="en-US" altLang="pt-PT" smtClean="0"/>
              <a:pPr/>
              <a:t>1</a:t>
            </a:fld>
            <a:endParaRPr lang="en-US" altLang="pt-PT" smtClean="0"/>
          </a:p>
        </p:txBody>
      </p:sp>
      <p:sp>
        <p:nvSpPr>
          <p:cNvPr id="13315" name="Rectangle 4"/>
          <p:cNvSpPr>
            <a:spLocks noGrp="1" noChangeArrowheads="1"/>
          </p:cNvSpPr>
          <p:nvPr>
            <p:ph type="title" idx="4294967295"/>
          </p:nvPr>
        </p:nvSpPr>
        <p:spPr>
          <a:xfrm>
            <a:off x="457200" y="785813"/>
            <a:ext cx="8229600" cy="857250"/>
          </a:xfrm>
        </p:spPr>
        <p:txBody>
          <a:bodyPr/>
          <a:lstStyle/>
          <a:p>
            <a:pPr eaLnBrk="1" hangingPunct="1"/>
            <a:r>
              <a:rPr lang="pt-PT" altLang="pt-PT" sz="1600" smtClean="0">
                <a:latin typeface="Arial Narrow" pitchFamily="34" charset="0"/>
              </a:rPr>
              <a:t>REPÚBLICA DE MOÇAMBIQUE</a:t>
            </a:r>
            <a:br>
              <a:rPr lang="pt-PT" altLang="pt-PT" sz="1600" smtClean="0">
                <a:latin typeface="Arial Narrow" pitchFamily="34" charset="0"/>
              </a:rPr>
            </a:br>
            <a:r>
              <a:rPr lang="pt-PT" altLang="pt-PT" sz="1600" smtClean="0">
                <a:latin typeface="Arial Narrow" pitchFamily="34" charset="0"/>
              </a:rPr>
              <a:t>PROVINCIA DE NAMPULA</a:t>
            </a:r>
            <a:br>
              <a:rPr lang="pt-PT" altLang="pt-PT" sz="1600" smtClean="0">
                <a:latin typeface="Arial Narrow" pitchFamily="34" charset="0"/>
              </a:rPr>
            </a:br>
            <a:r>
              <a:rPr lang="pt-PT" altLang="pt-PT" sz="1600" b="1" smtClean="0">
                <a:latin typeface="Arial Narrow" pitchFamily="34" charset="0"/>
              </a:rPr>
              <a:t>GOVERNO DO DISTRITO DE MURRUPULA</a:t>
            </a:r>
          </a:p>
        </p:txBody>
      </p:sp>
      <p:sp>
        <p:nvSpPr>
          <p:cNvPr id="13316" name="Rectangle 8"/>
          <p:cNvSpPr>
            <a:spLocks noChangeArrowheads="1"/>
          </p:cNvSpPr>
          <p:nvPr/>
        </p:nvSpPr>
        <p:spPr bwMode="auto">
          <a:xfrm>
            <a:off x="642938" y="6215063"/>
            <a:ext cx="7848600" cy="400050"/>
          </a:xfrm>
          <a:prstGeom prst="rect">
            <a:avLst/>
          </a:prstGeom>
          <a:noFill/>
          <a:ln w="9525">
            <a:noFill/>
            <a:miter lim="800000"/>
            <a:headEnd/>
            <a:tailEnd/>
          </a:ln>
        </p:spPr>
        <p:txBody>
          <a:bodyPr>
            <a:spAutoFit/>
          </a:bodyPr>
          <a:lstStyle/>
          <a:p>
            <a:pPr algn="r" eaLnBrk="1" hangingPunct="1"/>
            <a:r>
              <a:rPr lang="pt-PT" altLang="pt-PT" sz="2000" b="1" dirty="0">
                <a:latin typeface="Arial Narrow" pitchFamily="34" charset="0"/>
              </a:rPr>
              <a:t>MURRUPULA</a:t>
            </a:r>
            <a:r>
              <a:rPr lang="pt-PT" altLang="pt-PT" sz="2000" b="1" dirty="0" smtClean="0">
                <a:latin typeface="Arial Narrow" pitchFamily="34" charset="0"/>
              </a:rPr>
              <a:t>, AGOSTO DE </a:t>
            </a:r>
            <a:r>
              <a:rPr lang="pt-PT" altLang="pt-PT" sz="2000" b="1" dirty="0">
                <a:latin typeface="Arial Narrow" pitchFamily="34" charset="0"/>
              </a:rPr>
              <a:t>2022</a:t>
            </a:r>
            <a:endParaRPr lang="pt-PT" altLang="pt-PT" sz="2000" b="1" dirty="0">
              <a:solidFill>
                <a:srgbClr val="0000FF"/>
              </a:solidFill>
              <a:latin typeface="Arial Narrow" pitchFamily="34" charset="0"/>
            </a:endParaRPr>
          </a:p>
        </p:txBody>
      </p:sp>
      <p:pic>
        <p:nvPicPr>
          <p:cNvPr id="13317" name="Picture 126"/>
          <p:cNvPicPr>
            <a:picLocks noChangeAspect="1" noChangeArrowheads="1"/>
          </p:cNvPicPr>
          <p:nvPr/>
        </p:nvPicPr>
        <p:blipFill>
          <a:blip r:embed="rId3"/>
          <a:srcRect/>
          <a:stretch>
            <a:fillRect/>
          </a:stretch>
        </p:blipFill>
        <p:spPr bwMode="auto">
          <a:xfrm>
            <a:off x="4286250" y="428625"/>
            <a:ext cx="503238" cy="400050"/>
          </a:xfrm>
          <a:prstGeom prst="rect">
            <a:avLst/>
          </a:prstGeom>
          <a:noFill/>
          <a:ln w="9525">
            <a:noFill/>
            <a:miter lim="800000"/>
            <a:headEnd/>
            <a:tailEnd/>
          </a:ln>
        </p:spPr>
      </p:pic>
      <p:sp>
        <p:nvSpPr>
          <p:cNvPr id="13318" name="Rectangle 4"/>
          <p:cNvSpPr>
            <a:spLocks noChangeArrowheads="1"/>
          </p:cNvSpPr>
          <p:nvPr/>
        </p:nvSpPr>
        <p:spPr bwMode="auto">
          <a:xfrm>
            <a:off x="285750" y="1643063"/>
            <a:ext cx="8534400" cy="1214437"/>
          </a:xfrm>
          <a:prstGeom prst="rect">
            <a:avLst/>
          </a:prstGeom>
          <a:noFill/>
          <a:ln w="9525">
            <a:noFill/>
            <a:miter lim="800000"/>
            <a:headEnd/>
            <a:tailEnd/>
          </a:ln>
        </p:spPr>
        <p:txBody>
          <a:bodyPr anchor="ctr"/>
          <a:lstStyle/>
          <a:p>
            <a:pPr algn="just" eaLnBrk="1" hangingPunct="1"/>
            <a:r>
              <a:rPr lang="pt-PT" altLang="pt-PT" b="1" dirty="0" smtClean="0">
                <a:latin typeface="Arial Narrow" pitchFamily="34" charset="0"/>
              </a:rPr>
              <a:t>INFORME DAS </a:t>
            </a:r>
            <a:r>
              <a:rPr lang="pt-PT" altLang="pt-PT" b="1" dirty="0">
                <a:latin typeface="Arial Narrow" pitchFamily="34" charset="0"/>
              </a:rPr>
              <a:t>ACTIVIDADES DESENVOLVIDAS PELO GOVERNO DO DISTRITO </a:t>
            </a:r>
            <a:r>
              <a:rPr lang="pt-PT" altLang="pt-PT" b="1" dirty="0" smtClean="0">
                <a:latin typeface="Arial Narrow" pitchFamily="34" charset="0"/>
              </a:rPr>
              <a:t>DURANTE </a:t>
            </a:r>
            <a:r>
              <a:rPr lang="pt-PT" altLang="pt-PT" b="1" dirty="0">
                <a:latin typeface="Arial Narrow" pitchFamily="34" charset="0"/>
              </a:rPr>
              <a:t>O PRIMEIRO </a:t>
            </a:r>
            <a:r>
              <a:rPr lang="pt-PT" altLang="pt-PT" b="1" dirty="0" smtClean="0">
                <a:latin typeface="Arial Narrow" pitchFamily="34" charset="0"/>
              </a:rPr>
              <a:t>SEMESTRE </a:t>
            </a:r>
            <a:r>
              <a:rPr lang="pt-PT" altLang="pt-PT" b="1" dirty="0">
                <a:latin typeface="Arial Narrow" pitchFamily="34" charset="0"/>
              </a:rPr>
              <a:t>DE </a:t>
            </a:r>
            <a:r>
              <a:rPr lang="pt-PT" altLang="pt-PT" b="1" dirty="0" smtClean="0">
                <a:latin typeface="Arial Narrow" pitchFamily="34" charset="0"/>
              </a:rPr>
              <a:t>2022, NO ÂMBITO DA VISITA DO TRABALHO DA COMISSÃO DE PLANO E ORÇAMENTO DA ASSEMBLEIA DA REPÚBLICA.</a:t>
            </a:r>
            <a:endParaRPr lang="pt-PT" altLang="pt-PT" b="1" dirty="0">
              <a:latin typeface="Arial Narrow" pitchFamily="34" charset="0"/>
            </a:endParaRPr>
          </a:p>
        </p:txBody>
      </p:sp>
      <p:pic>
        <p:nvPicPr>
          <p:cNvPr id="8" name="Picture 1"/>
          <p:cNvPicPr/>
          <p:nvPr/>
        </p:nvPicPr>
        <p:blipFill>
          <a:blip r:embed="rId4" cstate="print"/>
          <a:srcRect/>
          <a:stretch>
            <a:fillRect/>
          </a:stretch>
        </p:blipFill>
        <p:spPr bwMode="auto">
          <a:xfrm>
            <a:off x="857224" y="2928934"/>
            <a:ext cx="7715304"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08"/>
          </a:xfrm>
        </p:spPr>
        <p:txBody>
          <a:bodyPr/>
          <a:lstStyle/>
          <a:p>
            <a:r>
              <a:rPr lang="en-US" sz="1800" dirty="0" smtClean="0">
                <a:latin typeface="Arial Black" pitchFamily="34" charset="0"/>
              </a:rPr>
              <a:t>ALFABETIZAÇÃO E EDUCAÇÃO DE ADULTOS</a:t>
            </a:r>
            <a:endParaRPr lang="en-US" sz="1800" dirty="0">
              <a:latin typeface="Arial Black" pitchFamily="34" charset="0"/>
            </a:endParaRPr>
          </a:p>
        </p:txBody>
      </p:sp>
      <p:sp>
        <p:nvSpPr>
          <p:cNvPr id="3" name="Marcador de Posição de Conteúdo 2"/>
          <p:cNvSpPr>
            <a:spLocks noGrp="1"/>
          </p:cNvSpPr>
          <p:nvPr>
            <p:ph idx="1"/>
          </p:nvPr>
        </p:nvSpPr>
        <p:spPr>
          <a:xfrm>
            <a:off x="457200" y="1142984"/>
            <a:ext cx="8229600" cy="5357850"/>
          </a:xfrm>
        </p:spPr>
        <p:txBody>
          <a:bodyPr/>
          <a:lstStyle/>
          <a:p>
            <a:pPr algn="just">
              <a:lnSpc>
                <a:spcPct val="150000"/>
              </a:lnSpc>
              <a:buNone/>
            </a:pPr>
            <a:r>
              <a:rPr lang="en-US" sz="1800" dirty="0" smtClean="0"/>
              <a:t> </a:t>
            </a:r>
            <a:r>
              <a:rPr lang="pt-PT" sz="2000" dirty="0" smtClean="0">
                <a:latin typeface="Arial Narrow" pitchFamily="34" charset="0"/>
              </a:rPr>
              <a:t>No Subsistema de Alfabetização e Educação de Adultos, foram inscritos </a:t>
            </a:r>
            <a:r>
              <a:rPr lang="pt-PT" sz="2000" b="1" dirty="0" smtClean="0">
                <a:latin typeface="Arial Narrow" pitchFamily="34" charset="0"/>
              </a:rPr>
              <a:t>3.401</a:t>
            </a:r>
          </a:p>
          <a:p>
            <a:pPr algn="just">
              <a:lnSpc>
                <a:spcPct val="150000"/>
              </a:lnSpc>
              <a:buNone/>
            </a:pPr>
            <a:r>
              <a:rPr lang="pt-PT" sz="2000" dirty="0" err="1" smtClean="0">
                <a:latin typeface="Arial Narrow" pitchFamily="34" charset="0"/>
              </a:rPr>
              <a:t>Alfabetizandos</a:t>
            </a:r>
            <a:r>
              <a:rPr lang="pt-PT" sz="2000" dirty="0" smtClean="0">
                <a:latin typeface="Arial Narrow" pitchFamily="34" charset="0"/>
              </a:rPr>
              <a:t>, num total de </a:t>
            </a:r>
            <a:r>
              <a:rPr lang="pt-PT" sz="2000" b="1" dirty="0" smtClean="0">
                <a:latin typeface="Arial Narrow" pitchFamily="34" charset="0"/>
              </a:rPr>
              <a:t>155</a:t>
            </a:r>
            <a:r>
              <a:rPr lang="pt-PT" sz="2000" dirty="0" smtClean="0">
                <a:latin typeface="Arial Narrow" pitchFamily="34" charset="0"/>
              </a:rPr>
              <a:t> turmas, acompanhadas por igual número de</a:t>
            </a:r>
          </a:p>
          <a:p>
            <a:pPr algn="just">
              <a:lnSpc>
                <a:spcPct val="150000"/>
              </a:lnSpc>
              <a:buNone/>
            </a:pPr>
            <a:r>
              <a:rPr lang="pt-PT" sz="2000" dirty="0" err="1" smtClean="0">
                <a:latin typeface="Arial Narrow" pitchFamily="34" charset="0"/>
              </a:rPr>
              <a:t>Alfabetizadores</a:t>
            </a:r>
            <a:r>
              <a:rPr lang="pt-PT" sz="2000" dirty="0" smtClean="0">
                <a:latin typeface="Arial Narrow" pitchFamily="34" charset="0"/>
              </a:rPr>
              <a:t> Voluntários. Contra </a:t>
            </a:r>
            <a:r>
              <a:rPr lang="pt-PT" sz="2000" b="1" dirty="0" smtClean="0">
                <a:latin typeface="Arial Narrow" pitchFamily="34" charset="0"/>
              </a:rPr>
              <a:t>6.730</a:t>
            </a:r>
            <a:r>
              <a:rPr lang="pt-PT" sz="2000" dirty="0" smtClean="0">
                <a:latin typeface="Arial Narrow" pitchFamily="34" charset="0"/>
              </a:rPr>
              <a:t> planificado com um grau de cumprimento de</a:t>
            </a:r>
          </a:p>
          <a:p>
            <a:pPr algn="just">
              <a:lnSpc>
                <a:spcPct val="150000"/>
              </a:lnSpc>
              <a:buNone/>
            </a:pPr>
            <a:r>
              <a:rPr lang="pt-PT" sz="2000" b="1" dirty="0" smtClean="0">
                <a:latin typeface="Arial Narrow" pitchFamily="34" charset="0"/>
              </a:rPr>
              <a:t>51%</a:t>
            </a:r>
            <a:r>
              <a:rPr lang="pt-PT" sz="2000" dirty="0" smtClean="0">
                <a:latin typeface="Arial Narrow" pitchFamily="34" charset="0"/>
              </a:rPr>
              <a:t>.</a:t>
            </a:r>
            <a:endParaRPr lang="en-US" sz="2000" dirty="0" smtClean="0">
              <a:latin typeface="Arial Narrow" pitchFamily="34" charset="0"/>
            </a:endParaRPr>
          </a:p>
          <a:p>
            <a:endParaRPr lang="en-US" sz="1800" dirty="0"/>
          </a:p>
        </p:txBody>
      </p:sp>
      <p:sp>
        <p:nvSpPr>
          <p:cNvPr id="4" name="Marcador de Posição do Número do Diapositivo 3"/>
          <p:cNvSpPr>
            <a:spLocks noGrp="1"/>
          </p:cNvSpPr>
          <p:nvPr>
            <p:ph type="sldNum" sz="quarter" idx="12"/>
          </p:nvPr>
        </p:nvSpPr>
        <p:spPr/>
        <p:txBody>
          <a:bodyPr/>
          <a:lstStyle/>
          <a:p>
            <a:pPr>
              <a:defRPr/>
            </a:pPr>
            <a:fld id="{88A08071-F827-4E88-B839-D533584CD189}" type="slidenum">
              <a:rPr lang="pt-PT" altLang="pt-PT" smtClean="0"/>
              <a:pPr>
                <a:defRPr/>
              </a:pPr>
              <a:t>10</a:t>
            </a:fld>
            <a:endParaRPr lang="pt-PT" altLang="pt-PT"/>
          </a:p>
        </p:txBody>
      </p:sp>
      <p:graphicFrame>
        <p:nvGraphicFramePr>
          <p:cNvPr id="5" name="Tabela 4"/>
          <p:cNvGraphicFramePr>
            <a:graphicFrameLocks noGrp="1"/>
          </p:cNvGraphicFramePr>
          <p:nvPr/>
        </p:nvGraphicFramePr>
        <p:xfrm>
          <a:off x="357156" y="3214688"/>
          <a:ext cx="8429688" cy="3071832"/>
        </p:xfrm>
        <a:graphic>
          <a:graphicData uri="http://schemas.openxmlformats.org/drawingml/2006/table">
            <a:tbl>
              <a:tblPr firstRow="1" bandRow="1">
                <a:tableStyleId>{5C22544A-7EE6-4342-B048-85BDC9FD1C3A}</a:tableStyleId>
              </a:tblPr>
              <a:tblGrid>
                <a:gridCol w="1404948"/>
                <a:gridCol w="1404948"/>
                <a:gridCol w="1404948"/>
                <a:gridCol w="1404948"/>
                <a:gridCol w="1404948"/>
                <a:gridCol w="1404948"/>
              </a:tblGrid>
              <a:tr h="511972">
                <a:tc rowSpan="2">
                  <a:txBody>
                    <a:bodyPr/>
                    <a:lstStyle/>
                    <a:p>
                      <a:pPr marL="0" marR="0" algn="just">
                        <a:lnSpc>
                          <a:spcPct val="150000"/>
                        </a:lnSpc>
                        <a:spcBef>
                          <a:spcPts val="0"/>
                        </a:spcBef>
                        <a:spcAft>
                          <a:spcPts val="0"/>
                        </a:spcAft>
                      </a:pPr>
                      <a:r>
                        <a:rPr lang="pt-PT" sz="1200" b="1" dirty="0">
                          <a:latin typeface="Arial Narrow"/>
                          <a:ea typeface="MS Mincho"/>
                          <a:cs typeface="Times New Roman"/>
                        </a:rPr>
                        <a:t>Programa</a:t>
                      </a:r>
                      <a:endParaRPr lang="en-US" sz="1100" dirty="0">
                        <a:latin typeface="Calibri"/>
                        <a:ea typeface="MS Mincho"/>
                        <a:cs typeface="Times New Roman"/>
                      </a:endParaRPr>
                    </a:p>
                    <a:p>
                      <a:pPr marL="0" marR="0" algn="just">
                        <a:lnSpc>
                          <a:spcPct val="150000"/>
                        </a:lnSpc>
                        <a:spcBef>
                          <a:spcPts val="0"/>
                        </a:spcBef>
                        <a:spcAft>
                          <a:spcPts val="0"/>
                        </a:spcAft>
                      </a:pPr>
                      <a:r>
                        <a:rPr lang="pt-PT" sz="1200" b="1" dirty="0">
                          <a:latin typeface="Arial Narrow"/>
                          <a:ea typeface="MS Mincho"/>
                          <a:cs typeface="Times New Roman"/>
                        </a:rPr>
                        <a:t>(</a:t>
                      </a:r>
                      <a:r>
                        <a:rPr lang="pt-PT" sz="1200" b="1" dirty="0" err="1">
                          <a:latin typeface="Arial Narrow"/>
                          <a:ea typeface="MS Mincho"/>
                          <a:cs typeface="Times New Roman"/>
                        </a:rPr>
                        <a:t>alfa-regular</a:t>
                      </a:r>
                      <a:r>
                        <a:rPr lang="pt-PT" sz="1200" b="1" dirty="0">
                          <a:latin typeface="Arial Narrow"/>
                          <a:ea typeface="MS Mincho"/>
                          <a:cs typeface="Times New Roman"/>
                        </a:rPr>
                        <a:t>)</a:t>
                      </a:r>
                      <a:endParaRPr lang="en-US" sz="1100" dirty="0">
                        <a:latin typeface="Calibri"/>
                        <a:ea typeface="MS Mincho"/>
                        <a:cs typeface="Times New Roman"/>
                      </a:endParaRPr>
                    </a:p>
                  </a:txBody>
                  <a:tcPr marL="68580" marR="68580" marT="0" marB="0"/>
                </a:tc>
                <a:tc gridSpan="2">
                  <a:txBody>
                    <a:bodyPr/>
                    <a:lstStyle/>
                    <a:p>
                      <a:pPr marL="0" marR="0" algn="ctr">
                        <a:lnSpc>
                          <a:spcPct val="150000"/>
                        </a:lnSpc>
                        <a:spcBef>
                          <a:spcPts val="0"/>
                        </a:spcBef>
                        <a:spcAft>
                          <a:spcPts val="0"/>
                        </a:spcAft>
                      </a:pPr>
                      <a:r>
                        <a:rPr lang="pt-PT" sz="1200" b="1">
                          <a:latin typeface="Arial Narrow"/>
                          <a:ea typeface="MS Mincho"/>
                          <a:cs typeface="Times New Roman"/>
                        </a:rPr>
                        <a:t>Centros</a:t>
                      </a:r>
                      <a:endParaRPr lang="en-US" sz="1100">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pt-PT" sz="1200" b="1">
                          <a:latin typeface="Arial Narrow"/>
                          <a:ea typeface="MS Mincho"/>
                          <a:cs typeface="Times New Roman"/>
                        </a:rPr>
                        <a:t>Alfabetizandos 2022</a:t>
                      </a:r>
                      <a:endParaRPr lang="en-US" sz="1100">
                        <a:latin typeface="Calibri"/>
                        <a:ea typeface="MS Mincho"/>
                        <a:cs typeface="Times New Roman"/>
                      </a:endParaRPr>
                    </a:p>
                  </a:txBody>
                  <a:tcPr marL="68580" marR="68580" marT="0" marB="0"/>
                </a:tc>
                <a:tc hMerge="1">
                  <a:txBody>
                    <a:bodyPr/>
                    <a:lstStyle/>
                    <a:p>
                      <a:endParaRPr lang="en-US"/>
                    </a:p>
                  </a:txBody>
                  <a:tcPr/>
                </a:tc>
                <a:tc rowSpan="2">
                  <a:txBody>
                    <a:bodyPr/>
                    <a:lstStyle/>
                    <a:p>
                      <a:pPr marL="0" marR="0" algn="ctr">
                        <a:lnSpc>
                          <a:spcPct val="150000"/>
                        </a:lnSpc>
                        <a:spcBef>
                          <a:spcPts val="0"/>
                        </a:spcBef>
                        <a:spcAft>
                          <a:spcPts val="0"/>
                        </a:spcAft>
                      </a:pPr>
                      <a:r>
                        <a:rPr lang="pt-PT" sz="1200" b="1" dirty="0">
                          <a:latin typeface="Arial Narrow"/>
                          <a:ea typeface="MS Mincho"/>
                          <a:cs typeface="Times New Roman"/>
                        </a:rPr>
                        <a:t>Comparação 2021</a:t>
                      </a:r>
                      <a:endParaRPr lang="en-US" sz="1100" dirty="0">
                        <a:latin typeface="Calibri"/>
                        <a:ea typeface="MS Mincho"/>
                        <a:cs typeface="Times New Roman"/>
                      </a:endParaRPr>
                    </a:p>
                  </a:txBody>
                  <a:tcPr marL="68580" marR="68580" marT="0" marB="0"/>
                </a:tc>
              </a:tr>
              <a:tr h="511972">
                <a:tc vMerge="1">
                  <a:txBody>
                    <a:bodyPr/>
                    <a:lstStyle/>
                    <a:p>
                      <a:endParaRPr lang="en-US"/>
                    </a:p>
                  </a:txBody>
                  <a:tcPr/>
                </a:tc>
                <a:tc>
                  <a:txBody>
                    <a:bodyPr/>
                    <a:lstStyle/>
                    <a:p>
                      <a:pPr marL="0" marR="0" algn="ctr">
                        <a:lnSpc>
                          <a:spcPct val="150000"/>
                        </a:lnSpc>
                        <a:spcBef>
                          <a:spcPts val="0"/>
                        </a:spcBef>
                        <a:spcAft>
                          <a:spcPts val="0"/>
                        </a:spcAft>
                      </a:pPr>
                      <a:r>
                        <a:rPr lang="pt-PT" sz="1200" b="1">
                          <a:latin typeface="Arial Narrow"/>
                          <a:ea typeface="MS Mincho"/>
                          <a:cs typeface="Times New Roman"/>
                        </a:rPr>
                        <a:t>2021</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2022</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M</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HM</a:t>
                      </a:r>
                      <a:endParaRPr lang="en-US" sz="1100" dirty="0">
                        <a:latin typeface="Calibri"/>
                        <a:ea typeface="MS Mincho"/>
                        <a:cs typeface="Times New Roman"/>
                      </a:endParaRPr>
                    </a:p>
                  </a:txBody>
                  <a:tcPr marL="68580" marR="68580" marT="0" marB="0"/>
                </a:tc>
                <a:tc vMerge="1">
                  <a:txBody>
                    <a:bodyPr/>
                    <a:lstStyle/>
                    <a:p>
                      <a:endParaRPr lang="en-US"/>
                    </a:p>
                  </a:txBody>
                  <a:tcPr/>
                </a:tc>
              </a:tr>
              <a:tr h="511972">
                <a:tc>
                  <a:txBody>
                    <a:bodyPr/>
                    <a:lstStyle/>
                    <a:p>
                      <a:pPr marL="0" marR="0" algn="just">
                        <a:lnSpc>
                          <a:spcPct val="150000"/>
                        </a:lnSpc>
                        <a:spcBef>
                          <a:spcPts val="0"/>
                        </a:spcBef>
                        <a:spcAft>
                          <a:spcPts val="0"/>
                        </a:spcAft>
                      </a:pPr>
                      <a:r>
                        <a:rPr lang="pt-PT" sz="1200" dirty="0">
                          <a:latin typeface="Arial Narrow"/>
                          <a:ea typeface="MS Mincho"/>
                          <a:cs typeface="Times New Roman"/>
                        </a:rPr>
                        <a:t>Alfabetização</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135</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131</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1526</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3384</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a:latin typeface="Arial Narrow"/>
                          <a:ea typeface="MS Mincho"/>
                          <a:cs typeface="Times New Roman"/>
                        </a:rPr>
                        <a:t>3427</a:t>
                      </a:r>
                      <a:endParaRPr lang="en-US" sz="1100">
                        <a:latin typeface="Calibri"/>
                        <a:ea typeface="MS Mincho"/>
                        <a:cs typeface="Times New Roman"/>
                      </a:endParaRPr>
                    </a:p>
                  </a:txBody>
                  <a:tcPr marL="68580" marR="68580" marT="0" marB="0"/>
                </a:tc>
              </a:tr>
              <a:tr h="511972">
                <a:tc>
                  <a:txBody>
                    <a:bodyPr/>
                    <a:lstStyle/>
                    <a:p>
                      <a:pPr marL="0" marR="0" algn="just">
                        <a:lnSpc>
                          <a:spcPct val="150000"/>
                        </a:lnSpc>
                        <a:spcBef>
                          <a:spcPts val="0"/>
                        </a:spcBef>
                        <a:spcAft>
                          <a:spcPts val="0"/>
                        </a:spcAft>
                      </a:pPr>
                      <a:r>
                        <a:rPr lang="pt-PT" sz="1200" b="1">
                          <a:latin typeface="Arial Narrow"/>
                          <a:ea typeface="MS Mincho"/>
                          <a:cs typeface="Times New Roman"/>
                        </a:rPr>
                        <a:t>1º ano</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10</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14</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209</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368</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a:latin typeface="Arial Narrow"/>
                          <a:ea typeface="MS Mincho"/>
                          <a:cs typeface="Times New Roman"/>
                        </a:rPr>
                        <a:t>246</a:t>
                      </a:r>
                      <a:endParaRPr lang="en-US" sz="1100">
                        <a:latin typeface="Calibri"/>
                        <a:ea typeface="MS Mincho"/>
                        <a:cs typeface="Times New Roman"/>
                      </a:endParaRPr>
                    </a:p>
                  </a:txBody>
                  <a:tcPr marL="68580" marR="68580" marT="0" marB="0"/>
                </a:tc>
              </a:tr>
              <a:tr h="511972">
                <a:tc>
                  <a:txBody>
                    <a:bodyPr/>
                    <a:lstStyle/>
                    <a:p>
                      <a:pPr marL="0" marR="0" algn="just">
                        <a:lnSpc>
                          <a:spcPct val="150000"/>
                        </a:lnSpc>
                        <a:spcBef>
                          <a:spcPts val="0"/>
                        </a:spcBef>
                        <a:spcAft>
                          <a:spcPts val="0"/>
                        </a:spcAft>
                      </a:pPr>
                      <a:r>
                        <a:rPr lang="pt-PT" sz="1200" b="1">
                          <a:latin typeface="Arial Narrow"/>
                          <a:ea typeface="MS Mincho"/>
                          <a:cs typeface="Times New Roman"/>
                        </a:rPr>
                        <a:t>2º ano</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0</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10</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148</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259</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a:latin typeface="Arial Narrow"/>
                          <a:ea typeface="MS Mincho"/>
                          <a:cs typeface="Times New Roman"/>
                        </a:rPr>
                        <a:t>0</a:t>
                      </a:r>
                      <a:endParaRPr lang="en-US" sz="1100">
                        <a:latin typeface="Calibri"/>
                        <a:ea typeface="MS Mincho"/>
                        <a:cs typeface="Times New Roman"/>
                      </a:endParaRPr>
                    </a:p>
                  </a:txBody>
                  <a:tcPr marL="68580" marR="68580" marT="0" marB="0"/>
                </a:tc>
              </a:tr>
              <a:tr h="511972">
                <a:tc>
                  <a:txBody>
                    <a:bodyPr/>
                    <a:lstStyle/>
                    <a:p>
                      <a:pPr marL="0" marR="0" algn="just">
                        <a:lnSpc>
                          <a:spcPct val="150000"/>
                        </a:lnSpc>
                        <a:spcBef>
                          <a:spcPts val="0"/>
                        </a:spcBef>
                        <a:spcAft>
                          <a:spcPts val="0"/>
                        </a:spcAft>
                      </a:pPr>
                      <a:r>
                        <a:rPr lang="pt-PT" sz="1200" b="1" dirty="0">
                          <a:latin typeface="Arial Narrow"/>
                          <a:ea typeface="MS Mincho"/>
                          <a:cs typeface="Times New Roman"/>
                        </a:rPr>
                        <a:t>Total</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145</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155</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1883</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4011</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dirty="0">
                          <a:latin typeface="Arial Narrow"/>
                          <a:ea typeface="MS Mincho"/>
                          <a:cs typeface="Times New Roman"/>
                        </a:rPr>
                        <a:t>3673</a:t>
                      </a:r>
                      <a:endParaRPr lang="en-US" sz="1100" dirty="0">
                        <a:latin typeface="Calibri"/>
                        <a:ea typeface="MS Mincho"/>
                        <a:cs typeface="Times New Roman"/>
                      </a:endParaRPr>
                    </a:p>
                  </a:txBody>
                  <a:tcPr marL="68580" marR="68580" marT="0" marB="0"/>
                </a:tc>
              </a:tr>
            </a:tbl>
          </a:graphicData>
        </a:graphic>
      </p:graphicFrame>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Posição de Conteúdo 20"/>
          <p:cNvSpPr>
            <a:spLocks noGrp="1"/>
          </p:cNvSpPr>
          <p:nvPr>
            <p:ph sz="half" idx="1"/>
          </p:nvPr>
        </p:nvSpPr>
        <p:spPr>
          <a:xfrm>
            <a:off x="357188" y="3143250"/>
            <a:ext cx="3214687" cy="428625"/>
          </a:xfrm>
          <a:solidFill>
            <a:schemeClr val="accent2">
              <a:lumMod val="20000"/>
              <a:lumOff val="80000"/>
            </a:schemeClr>
          </a:solidFill>
        </p:spPr>
        <p:txBody>
          <a:bodyPr/>
          <a:lstStyle/>
          <a:p>
            <a:pPr algn="ctr">
              <a:buFont typeface="Arial" pitchFamily="34" charset="0"/>
              <a:buNone/>
              <a:defRPr/>
            </a:pPr>
            <a:r>
              <a:rPr lang="en-US" altLang="pt-PT" sz="2000" b="1" dirty="0" smtClean="0">
                <a:latin typeface="Verdana" pitchFamily="34" charset="0"/>
                <a:ea typeface="Verdana" pitchFamily="34" charset="0"/>
                <a:cs typeface="Verdana" pitchFamily="34" charset="0"/>
              </a:rPr>
              <a:t>PROFESSORES</a:t>
            </a:r>
          </a:p>
        </p:txBody>
      </p:sp>
      <p:sp>
        <p:nvSpPr>
          <p:cNvPr id="14339" name="Marcador de Posição de Conteúdo 21"/>
          <p:cNvSpPr>
            <a:spLocks noGrp="1"/>
          </p:cNvSpPr>
          <p:nvPr>
            <p:ph sz="half" idx="2"/>
          </p:nvPr>
        </p:nvSpPr>
        <p:spPr>
          <a:xfrm>
            <a:off x="4429125" y="3214688"/>
            <a:ext cx="4500563" cy="428625"/>
          </a:xfrm>
          <a:solidFill>
            <a:schemeClr val="accent2">
              <a:lumMod val="20000"/>
              <a:lumOff val="80000"/>
            </a:schemeClr>
          </a:solidFill>
        </p:spPr>
        <p:txBody>
          <a:bodyPr/>
          <a:lstStyle/>
          <a:p>
            <a:pPr algn="ctr">
              <a:buFont typeface="Arial" pitchFamily="34" charset="0"/>
              <a:buNone/>
              <a:defRPr/>
            </a:pPr>
            <a:r>
              <a:rPr lang="en-US" altLang="pt-PT" sz="2000" b="1" dirty="0" smtClean="0">
                <a:latin typeface="Verdana" pitchFamily="34" charset="0"/>
                <a:ea typeface="Verdana" pitchFamily="34" charset="0"/>
                <a:cs typeface="Verdana" pitchFamily="34" charset="0"/>
              </a:rPr>
              <a:t>ALFABETIZADORES</a:t>
            </a:r>
          </a:p>
        </p:txBody>
      </p:sp>
      <p:sp>
        <p:nvSpPr>
          <p:cNvPr id="22532" name="Marcador de Posição do Número do Diapositivo 5"/>
          <p:cNvSpPr>
            <a:spLocks noGrp="1"/>
          </p:cNvSpPr>
          <p:nvPr>
            <p:ph type="sldNum" sz="quarter" idx="12"/>
          </p:nvPr>
        </p:nvSpPr>
        <p:spPr bwMode="auto">
          <a:noFill/>
          <a:ln>
            <a:miter lim="800000"/>
            <a:headEnd/>
            <a:tailEnd/>
          </a:ln>
        </p:spPr>
        <p:txBody>
          <a:bodyPr/>
          <a:lstStyle/>
          <a:p>
            <a:fld id="{4B3370EB-7FCC-4083-9DAD-288750AEC70C}" type="slidenum">
              <a:rPr lang="pt-PT" altLang="en-US" smtClean="0"/>
              <a:pPr/>
              <a:t>11</a:t>
            </a:fld>
            <a:endParaRPr lang="pt-PT" altLang="en-US" smtClean="0"/>
          </a:p>
        </p:txBody>
      </p:sp>
      <p:sp>
        <p:nvSpPr>
          <p:cNvPr id="9" name="Rectângulo 8"/>
          <p:cNvSpPr/>
          <p:nvPr/>
        </p:nvSpPr>
        <p:spPr>
          <a:xfrm>
            <a:off x="357188" y="0"/>
            <a:ext cx="8501062" cy="5715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000" b="1" dirty="0" smtClean="0">
                <a:solidFill>
                  <a:schemeClr val="tx1"/>
                </a:solidFill>
                <a:latin typeface="Verdana" pitchFamily="34" charset="0"/>
                <a:ea typeface="Verdana" pitchFamily="34" charset="0"/>
                <a:cs typeface="Verdana" pitchFamily="34" charset="0"/>
              </a:rPr>
              <a:t>1.1.6. </a:t>
            </a:r>
            <a:r>
              <a:rPr lang="pt-PT" sz="2000" b="1" dirty="0">
                <a:solidFill>
                  <a:schemeClr val="tx1"/>
                </a:solidFill>
                <a:latin typeface="Verdana" pitchFamily="34" charset="0"/>
                <a:ea typeface="Verdana" pitchFamily="34" charset="0"/>
                <a:cs typeface="Verdana" pitchFamily="34" charset="0"/>
              </a:rPr>
              <a:t>Contratação </a:t>
            </a:r>
            <a:r>
              <a:rPr lang="en-US" sz="2000" b="1" dirty="0">
                <a:solidFill>
                  <a:schemeClr val="tx1"/>
                </a:solidFill>
                <a:latin typeface="Verdana" pitchFamily="34" charset="0"/>
                <a:ea typeface="Verdana" pitchFamily="34" charset="0"/>
                <a:cs typeface="Verdana" pitchFamily="34" charset="0"/>
              </a:rPr>
              <a:t>de </a:t>
            </a:r>
            <a:r>
              <a:rPr lang="pt-PT" sz="2000" b="1" dirty="0">
                <a:solidFill>
                  <a:schemeClr val="tx1"/>
                </a:solidFill>
                <a:latin typeface="Verdana" pitchFamily="34" charset="0"/>
                <a:ea typeface="Verdana" pitchFamily="34" charset="0"/>
                <a:cs typeface="Verdana" pitchFamily="34" charset="0"/>
              </a:rPr>
              <a:t>Professores</a:t>
            </a:r>
            <a:r>
              <a:rPr lang="en-US" sz="2000" b="1" dirty="0">
                <a:solidFill>
                  <a:schemeClr val="tx1"/>
                </a:solidFill>
                <a:latin typeface="Verdana" pitchFamily="34" charset="0"/>
                <a:ea typeface="Verdana" pitchFamily="34" charset="0"/>
                <a:cs typeface="Verdana" pitchFamily="34" charset="0"/>
              </a:rPr>
              <a:t> e </a:t>
            </a:r>
            <a:r>
              <a:rPr lang="pt-PT" sz="2000" b="1" dirty="0" err="1" smtClean="0">
                <a:solidFill>
                  <a:schemeClr val="tx1"/>
                </a:solidFill>
                <a:latin typeface="Verdana" pitchFamily="34" charset="0"/>
                <a:ea typeface="Verdana" pitchFamily="34" charset="0"/>
                <a:cs typeface="Verdana" pitchFamily="34" charset="0"/>
              </a:rPr>
              <a:t>Alfabetizadores</a:t>
            </a:r>
            <a:r>
              <a:rPr lang="pt-PT" sz="2000" b="1" dirty="0" smtClean="0">
                <a:solidFill>
                  <a:schemeClr val="tx1"/>
                </a:solidFill>
                <a:latin typeface="Verdana" pitchFamily="34" charset="0"/>
                <a:ea typeface="Verdana" pitchFamily="34" charset="0"/>
                <a:cs typeface="Verdana" pitchFamily="34" charset="0"/>
              </a:rPr>
              <a:t> 2022</a:t>
            </a:r>
            <a:endParaRPr lang="pt-PT" sz="2000" b="1" dirty="0">
              <a:solidFill>
                <a:schemeClr val="tx1"/>
              </a:solidFill>
              <a:latin typeface="Verdana" pitchFamily="34" charset="0"/>
              <a:ea typeface="Verdana" pitchFamily="34" charset="0"/>
              <a:cs typeface="Verdana" pitchFamily="34" charset="0"/>
            </a:endParaRPr>
          </a:p>
        </p:txBody>
      </p:sp>
      <p:graphicFrame>
        <p:nvGraphicFramePr>
          <p:cNvPr id="12" name="Tabela 11"/>
          <p:cNvGraphicFramePr>
            <a:graphicFrameLocks noGrp="1"/>
          </p:cNvGraphicFramePr>
          <p:nvPr/>
        </p:nvGraphicFramePr>
        <p:xfrm>
          <a:off x="285750" y="3714750"/>
          <a:ext cx="3306764" cy="2714626"/>
        </p:xfrm>
        <a:graphic>
          <a:graphicData uri="http://schemas.openxmlformats.org/drawingml/2006/table">
            <a:tbl>
              <a:tblPr/>
              <a:tblGrid>
                <a:gridCol w="551106">
                  <a:extLst>
                    <a:ext uri="{9D8B030D-6E8A-4147-A177-3AD203B41FA5}"/>
                  </a:extLst>
                </a:gridCol>
                <a:gridCol w="663387">
                  <a:extLst>
                    <a:ext uri="{9D8B030D-6E8A-4147-A177-3AD203B41FA5}"/>
                  </a:extLst>
                </a:gridCol>
                <a:gridCol w="520532">
                  <a:extLst>
                    <a:ext uri="{9D8B030D-6E8A-4147-A177-3AD203B41FA5}"/>
                  </a:extLst>
                </a:gridCol>
                <a:gridCol w="500098">
                  <a:extLst>
                    <a:ext uri="{9D8B030D-6E8A-4147-A177-3AD203B41FA5}"/>
                  </a:extLst>
                </a:gridCol>
                <a:gridCol w="500098">
                  <a:extLst>
                    <a:ext uri="{9D8B030D-6E8A-4147-A177-3AD203B41FA5}"/>
                  </a:extLst>
                </a:gridCol>
                <a:gridCol w="571543">
                  <a:extLst>
                    <a:ext uri="{9D8B030D-6E8A-4147-A177-3AD203B41FA5}"/>
                  </a:extLst>
                </a:gridCol>
              </a:tblGrid>
              <a:tr h="271463">
                <a:tc rowSpan="2">
                  <a:txBody>
                    <a:bodyPr/>
                    <a:lstStyle/>
                    <a:p>
                      <a:pPr marL="0" marR="0" algn="ctr">
                        <a:lnSpc>
                          <a:spcPct val="115000"/>
                        </a:lnSpc>
                        <a:spcBef>
                          <a:spcPts val="0"/>
                        </a:spcBef>
                        <a:spcAft>
                          <a:spcPts val="0"/>
                        </a:spcAft>
                      </a:pPr>
                      <a:r>
                        <a:rPr lang="pt-PT" sz="1400" dirty="0" smtClean="0">
                          <a:latin typeface="Times New Roman" pitchFamily="18" charset="0"/>
                          <a:ea typeface="Calibri"/>
                          <a:cs typeface="Times New Roman" pitchFamily="18" charset="0"/>
                        </a:rPr>
                        <a:t>Níveis </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pt-PT" sz="1400" dirty="0">
                          <a:latin typeface="Times New Roman" pitchFamily="18" charset="0"/>
                          <a:ea typeface="Calibri"/>
                          <a:cs typeface="Times New Roman" pitchFamily="18" charset="0"/>
                        </a:rPr>
                        <a:t>2021</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pt-PT" sz="1400" dirty="0">
                          <a:latin typeface="Times New Roman" pitchFamily="18" charset="0"/>
                          <a:ea typeface="Calibri"/>
                          <a:cs typeface="Times New Roman" pitchFamily="18" charset="0"/>
                        </a:rPr>
                        <a:t>2022</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dirty="0" err="1" smtClean="0">
                          <a:latin typeface="Times New Roman" pitchFamily="18" charset="0"/>
                          <a:ea typeface="Calibri"/>
                          <a:cs typeface="Times New Roman" pitchFamily="18" charset="0"/>
                        </a:rPr>
                        <a:t>Evol</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271463">
                <a:tc vMerge="1">
                  <a:txBody>
                    <a:bodyPr/>
                    <a:lstStyle/>
                    <a:p>
                      <a:endParaRPr lang="en-US"/>
                    </a:p>
                  </a:txBody>
                  <a:tcP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M</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HM</a:t>
                      </a:r>
                      <a:endParaRPr lang="en-US" sz="14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M</a:t>
                      </a:r>
                      <a:endParaRPr lang="en-US" sz="14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HM</a:t>
                      </a:r>
                      <a:endParaRPr lang="en-US" sz="14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extLst>
              </a:tr>
              <a:tr h="542925">
                <a:tc>
                  <a:txBody>
                    <a:bodyPr/>
                    <a:lstStyle/>
                    <a:p>
                      <a:pPr marL="0" marR="0" algn="ctr">
                        <a:lnSpc>
                          <a:spcPct val="115000"/>
                        </a:lnSpc>
                        <a:spcBef>
                          <a:spcPts val="0"/>
                        </a:spcBef>
                        <a:spcAft>
                          <a:spcPts val="0"/>
                        </a:spcAft>
                      </a:pPr>
                      <a:r>
                        <a:rPr lang="pt-PT" sz="1800" dirty="0">
                          <a:latin typeface="Times New Roman" pitchFamily="18" charset="0"/>
                          <a:ea typeface="Calibri"/>
                          <a:cs typeface="Times New Roman" pitchFamily="18" charset="0"/>
                        </a:rPr>
                        <a:t>N4</a:t>
                      </a:r>
                      <a:endParaRPr lang="en-US"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    30</a:t>
                      </a:r>
                      <a:endParaRPr lang="pt-PT"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83</a:t>
                      </a:r>
                      <a:endParaRPr lang="pt-PT"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3</a:t>
                      </a:r>
                      <a:endParaRPr lang="en-US"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11</a:t>
                      </a:r>
                      <a:endParaRPr lang="en-US"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b="1" dirty="0" smtClean="0">
                          <a:latin typeface="Times New Roman" pitchFamily="18" charset="0"/>
                          <a:ea typeface="Calibri"/>
                          <a:cs typeface="Times New Roman" pitchFamily="18" charset="0"/>
                        </a:rPr>
                        <a:t>-86</a:t>
                      </a:r>
                      <a:endParaRPr lang="pt-PT" sz="14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542925">
                <a:tc>
                  <a:txBody>
                    <a:bodyPr/>
                    <a:lstStyle/>
                    <a:p>
                      <a:pPr marL="0" marR="0" algn="ctr">
                        <a:lnSpc>
                          <a:spcPct val="115000"/>
                        </a:lnSpc>
                        <a:spcBef>
                          <a:spcPts val="0"/>
                        </a:spcBef>
                        <a:spcAft>
                          <a:spcPts val="0"/>
                        </a:spcAft>
                      </a:pPr>
                      <a:r>
                        <a:rPr lang="pt-PT" sz="1800">
                          <a:latin typeface="Times New Roman" pitchFamily="18" charset="0"/>
                          <a:ea typeface="Calibri"/>
                          <a:cs typeface="Times New Roman" pitchFamily="18" charset="0"/>
                        </a:rPr>
                        <a:t>N3</a:t>
                      </a:r>
                      <a:endParaRPr lang="en-US" sz="180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       4</a:t>
                      </a:r>
                      <a:endParaRPr lang="pt-PT"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7</a:t>
                      </a:r>
                      <a:endParaRPr lang="pt-PT"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11</a:t>
                      </a:r>
                      <a:endParaRPr lang="en-US"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28</a:t>
                      </a:r>
                      <a:endParaRPr lang="en-US"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b="1" dirty="0" smtClean="0">
                          <a:latin typeface="Times New Roman" pitchFamily="18" charset="0"/>
                          <a:ea typeface="Calibri"/>
                          <a:cs typeface="Times New Roman" pitchFamily="18" charset="0"/>
                        </a:rPr>
                        <a:t>14.2</a:t>
                      </a:r>
                      <a:endParaRPr lang="pt-PT" sz="14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542925">
                <a:tc>
                  <a:txBody>
                    <a:bodyPr/>
                    <a:lstStyle/>
                    <a:p>
                      <a:pPr marL="0" marR="0" algn="ctr">
                        <a:lnSpc>
                          <a:spcPct val="115000"/>
                        </a:lnSpc>
                        <a:spcBef>
                          <a:spcPts val="0"/>
                        </a:spcBef>
                        <a:spcAft>
                          <a:spcPts val="0"/>
                        </a:spcAft>
                      </a:pPr>
                      <a:r>
                        <a:rPr lang="pt-PT" sz="1800">
                          <a:latin typeface="Times New Roman" pitchFamily="18" charset="0"/>
                          <a:ea typeface="Calibri"/>
                          <a:cs typeface="Times New Roman" pitchFamily="18" charset="0"/>
                        </a:rPr>
                        <a:t>N1</a:t>
                      </a:r>
                      <a:endParaRPr lang="en-US" sz="180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       0  </a:t>
                      </a:r>
                      <a:endParaRPr lang="pt-PT"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3</a:t>
                      </a:r>
                      <a:endParaRPr lang="pt-PT"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16</a:t>
                      </a:r>
                      <a:endParaRPr lang="en-US" sz="1800"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dirty="0" smtClean="0">
                          <a:latin typeface="Times New Roman" pitchFamily="18" charset="0"/>
                          <a:ea typeface="Calibri"/>
                          <a:cs typeface="Times New Roman" pitchFamily="18" charset="0"/>
                        </a:rPr>
                        <a:t>22</a:t>
                      </a:r>
                      <a:endParaRPr lang="en-US" sz="1800"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b="1" dirty="0" smtClean="0">
                          <a:latin typeface="Times New Roman" pitchFamily="18" charset="0"/>
                          <a:ea typeface="Calibri"/>
                          <a:cs typeface="Times New Roman" pitchFamily="18" charset="0"/>
                        </a:rPr>
                        <a:t>+100</a:t>
                      </a:r>
                      <a:endParaRPr lang="pt-PT" sz="14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542925">
                <a:tc>
                  <a:txBody>
                    <a:bodyPr/>
                    <a:lstStyle/>
                    <a:p>
                      <a:pPr marL="0" marR="0" algn="ctr">
                        <a:lnSpc>
                          <a:spcPct val="115000"/>
                        </a:lnSpc>
                        <a:spcBef>
                          <a:spcPts val="0"/>
                        </a:spcBef>
                        <a:spcAft>
                          <a:spcPts val="0"/>
                        </a:spcAft>
                      </a:pPr>
                      <a:r>
                        <a:rPr lang="pt-PT" sz="1800" b="1" dirty="0" err="1" smtClean="0">
                          <a:latin typeface="Times New Roman" pitchFamily="18" charset="0"/>
                          <a:ea typeface="Calibri"/>
                          <a:cs typeface="Times New Roman" pitchFamily="18" charset="0"/>
                        </a:rPr>
                        <a:t>Tot</a:t>
                      </a:r>
                      <a:endParaRPr lang="pt-PT" sz="18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800" b="1" dirty="0" smtClean="0">
                          <a:latin typeface="Times New Roman" pitchFamily="18" charset="0"/>
                          <a:ea typeface="Calibri"/>
                          <a:cs typeface="Times New Roman" pitchFamily="18" charset="0"/>
                        </a:rPr>
                        <a:t>34</a:t>
                      </a:r>
                      <a:endParaRPr lang="pt-PT" sz="18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b="1" dirty="0" smtClean="0">
                          <a:latin typeface="Times New Roman" pitchFamily="18" charset="0"/>
                          <a:ea typeface="Calibri"/>
                          <a:cs typeface="Times New Roman" pitchFamily="18" charset="0"/>
                        </a:rPr>
                        <a:t>93</a:t>
                      </a:r>
                      <a:endParaRPr lang="pt-PT" sz="1800" b="1"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30</a:t>
                      </a:r>
                      <a:endParaRPr lang="en-US" sz="18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800" b="1" dirty="0" smtClean="0">
                          <a:latin typeface="Times New Roman" pitchFamily="18" charset="0"/>
                          <a:ea typeface="Calibri"/>
                          <a:cs typeface="Times New Roman" pitchFamily="18" charset="0"/>
                        </a:rPr>
                        <a:t>61</a:t>
                      </a:r>
                      <a:endParaRPr lang="en-US" sz="1800" b="1" dirty="0">
                        <a:latin typeface="Times New Roman" pitchFamily="18" charset="0"/>
                        <a:ea typeface="Calibri"/>
                        <a:cs typeface="Times New Roman"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b="1" dirty="0" smtClean="0">
                          <a:latin typeface="Times New Roman" pitchFamily="18" charset="0"/>
                          <a:ea typeface="Calibri"/>
                          <a:cs typeface="Times New Roman" pitchFamily="18" charset="0"/>
                        </a:rPr>
                        <a:t>-34.4</a:t>
                      </a:r>
                      <a:endParaRPr lang="pt-PT" sz="1400" b="1" dirty="0">
                        <a:latin typeface="Times New Roman" pitchFamily="18" charset="0"/>
                        <a:ea typeface="Calibri"/>
                        <a:cs typeface="Times New Roman"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graphicFrame>
        <p:nvGraphicFramePr>
          <p:cNvPr id="19" name="Tabela 18"/>
          <p:cNvGraphicFramePr>
            <a:graphicFrameLocks noGrp="1"/>
          </p:cNvGraphicFramePr>
          <p:nvPr/>
        </p:nvGraphicFramePr>
        <p:xfrm>
          <a:off x="4357688" y="3714750"/>
          <a:ext cx="4678808" cy="2643186"/>
        </p:xfrm>
        <a:graphic>
          <a:graphicData uri="http://schemas.openxmlformats.org/drawingml/2006/table">
            <a:tbl>
              <a:tblPr/>
              <a:tblGrid>
                <a:gridCol w="1142999">
                  <a:extLst>
                    <a:ext uri="{9D8B030D-6E8A-4147-A177-3AD203B41FA5}"/>
                  </a:extLst>
                </a:gridCol>
                <a:gridCol w="473457">
                  <a:extLst>
                    <a:ext uri="{9D8B030D-6E8A-4147-A177-3AD203B41FA5}"/>
                  </a:extLst>
                </a:gridCol>
                <a:gridCol w="750254">
                  <a:extLst>
                    <a:ext uri="{9D8B030D-6E8A-4147-A177-3AD203B41FA5}"/>
                  </a:extLst>
                </a:gridCol>
                <a:gridCol w="750254">
                  <a:extLst>
                    <a:ext uri="{9D8B030D-6E8A-4147-A177-3AD203B41FA5}"/>
                  </a:extLst>
                </a:gridCol>
                <a:gridCol w="682048">
                  <a:extLst>
                    <a:ext uri="{9D8B030D-6E8A-4147-A177-3AD203B41FA5}"/>
                  </a:extLst>
                </a:gridCol>
                <a:gridCol w="879796">
                  <a:extLst>
                    <a:ext uri="{9D8B030D-6E8A-4147-A177-3AD203B41FA5}"/>
                  </a:extLst>
                </a:gridCol>
              </a:tblGrid>
              <a:tr h="440531">
                <a:tc rowSpan="2">
                  <a:txBody>
                    <a:bodyPr/>
                    <a:lstStyle/>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Programa  </a:t>
                      </a:r>
                      <a:endParaRPr lang="en-US"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2021</a:t>
                      </a:r>
                      <a:endParaRPr lang="en-US"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2022</a:t>
                      </a:r>
                      <a:endParaRPr lang="en-US"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Evolução</a:t>
                      </a:r>
                      <a:endParaRPr lang="en-US" sz="1400" b="1"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 </a:t>
                      </a:r>
                      <a:endParaRPr lang="en-US"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40531">
                <a:tc vMerge="1">
                  <a:txBody>
                    <a:bodyPr/>
                    <a:lstStyle/>
                    <a:p>
                      <a:endParaRPr lang="en-US"/>
                    </a:p>
                  </a:txBody>
                  <a:tcPr/>
                </a:tc>
                <a:tc>
                  <a:txBody>
                    <a:bodyPr/>
                    <a:lstStyle/>
                    <a:p>
                      <a:pPr marL="0" marR="0" algn="ctr">
                        <a:lnSpc>
                          <a:spcPct val="115000"/>
                        </a:lnSpc>
                        <a:spcBef>
                          <a:spcPts val="0"/>
                        </a:spcBef>
                        <a:spcAft>
                          <a:spcPts val="0"/>
                        </a:spcAft>
                      </a:pPr>
                      <a:r>
                        <a:rPr lang="pt-PT" sz="1400">
                          <a:latin typeface="Times New Roman" pitchFamily="18" charset="0"/>
                          <a:ea typeface="Calibri"/>
                          <a:cs typeface="Times New Roman" pitchFamily="18" charset="0"/>
                        </a:rPr>
                        <a:t>M</a:t>
                      </a:r>
                      <a:endParaRPr lang="en-US"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a:latin typeface="Times New Roman" pitchFamily="18" charset="0"/>
                          <a:ea typeface="Calibri"/>
                          <a:cs typeface="Times New Roman" pitchFamily="18" charset="0"/>
                        </a:rPr>
                        <a:t>HM</a:t>
                      </a:r>
                      <a:endParaRPr lang="en-US"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a:latin typeface="Times New Roman" pitchFamily="18" charset="0"/>
                          <a:ea typeface="Calibri"/>
                          <a:cs typeface="Times New Roman" pitchFamily="18" charset="0"/>
                        </a:rPr>
                        <a:t>M</a:t>
                      </a:r>
                      <a:endParaRPr lang="en-US"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dirty="0">
                          <a:latin typeface="Times New Roman" pitchFamily="18" charset="0"/>
                          <a:ea typeface="Calibri"/>
                          <a:cs typeface="Times New Roman" pitchFamily="18" charset="0"/>
                        </a:rPr>
                        <a:t>HM</a:t>
                      </a:r>
                      <a:endParaRPr lang="en-US"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extLst>
              </a:tr>
              <a:tr h="440531">
                <a:tc>
                  <a:txBody>
                    <a:bodyPr/>
                    <a:lstStyle/>
                    <a:p>
                      <a:pPr marL="0" marR="0" algn="ctr">
                        <a:lnSpc>
                          <a:spcPct val="115000"/>
                        </a:lnSpc>
                        <a:spcBef>
                          <a:spcPts val="0"/>
                        </a:spcBef>
                        <a:spcAft>
                          <a:spcPts val="0"/>
                        </a:spcAft>
                      </a:pPr>
                      <a:r>
                        <a:rPr lang="pt-PT" sz="1400" dirty="0">
                          <a:latin typeface="Times New Roman" pitchFamily="18" charset="0"/>
                          <a:ea typeface="Calibri"/>
                          <a:cs typeface="Times New Roman" pitchFamily="18" charset="0"/>
                        </a:rPr>
                        <a:t>Alfabetização </a:t>
                      </a:r>
                      <a:endParaRPr lang="en-US"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45</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125</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37</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110</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-12%</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40531">
                <a:tc>
                  <a:txBody>
                    <a:bodyPr/>
                    <a:lstStyle/>
                    <a:p>
                      <a:pPr marL="0" marR="0" algn="ctr">
                        <a:lnSpc>
                          <a:spcPct val="115000"/>
                        </a:lnSpc>
                        <a:spcBef>
                          <a:spcPts val="0"/>
                        </a:spcBef>
                        <a:spcAft>
                          <a:spcPts val="0"/>
                        </a:spcAft>
                      </a:pPr>
                      <a:r>
                        <a:rPr lang="pt-PT" sz="1400">
                          <a:latin typeface="Times New Roman" pitchFamily="18" charset="0"/>
                          <a:ea typeface="Calibri"/>
                          <a:cs typeface="Times New Roman" pitchFamily="18" charset="0"/>
                        </a:rPr>
                        <a:t>1º Ano</a:t>
                      </a:r>
                      <a:endParaRPr lang="en-US"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3</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10</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5</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13</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30%</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40531">
                <a:tc>
                  <a:txBody>
                    <a:bodyPr/>
                    <a:lstStyle/>
                    <a:p>
                      <a:pPr marL="0" marR="0" algn="ctr">
                        <a:lnSpc>
                          <a:spcPct val="115000"/>
                        </a:lnSpc>
                        <a:spcBef>
                          <a:spcPts val="0"/>
                        </a:spcBef>
                        <a:spcAft>
                          <a:spcPts val="0"/>
                        </a:spcAft>
                      </a:pPr>
                      <a:r>
                        <a:rPr lang="pt-PT" sz="1400">
                          <a:latin typeface="Times New Roman" pitchFamily="18" charset="0"/>
                          <a:ea typeface="Calibri"/>
                          <a:cs typeface="Times New Roman" pitchFamily="18" charset="0"/>
                        </a:rPr>
                        <a:t>2º Ano</a:t>
                      </a:r>
                      <a:endParaRPr lang="en-US"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0</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smtClean="0">
                          <a:latin typeface="Times New Roman" pitchFamily="18" charset="0"/>
                          <a:ea typeface="Calibri"/>
                          <a:cs typeface="Times New Roman" pitchFamily="18" charset="0"/>
                        </a:rPr>
                        <a:t>0</a:t>
                      </a:r>
                      <a:endParaRPr lang="pt-PT"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5</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dirty="0">
                          <a:latin typeface="Times New Roman" pitchFamily="18" charset="0"/>
                          <a:ea typeface="Calibri"/>
                          <a:cs typeface="Times New Roman" pitchFamily="18" charset="0"/>
                        </a:rPr>
                        <a:t>10</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0</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40531">
                <a:tc>
                  <a:txBody>
                    <a:bodyPr/>
                    <a:lstStyle/>
                    <a:p>
                      <a:pPr marL="0" marR="0" algn="ctr">
                        <a:lnSpc>
                          <a:spcPct val="115000"/>
                        </a:lnSpc>
                        <a:spcBef>
                          <a:spcPts val="0"/>
                        </a:spcBef>
                        <a:spcAft>
                          <a:spcPts val="0"/>
                        </a:spcAft>
                      </a:pPr>
                      <a:r>
                        <a:rPr lang="pt-PT" sz="1400" b="1" dirty="0">
                          <a:latin typeface="Times New Roman" pitchFamily="18" charset="0"/>
                          <a:ea typeface="Calibri"/>
                          <a:cs typeface="Times New Roman" pitchFamily="18" charset="0"/>
                        </a:rPr>
                        <a:t>Total </a:t>
                      </a:r>
                      <a:endParaRPr lang="en-US"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48</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135</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600" b="1" dirty="0">
                          <a:latin typeface="Times New Roman" pitchFamily="18" charset="0"/>
                          <a:ea typeface="Calibri"/>
                          <a:cs typeface="Times New Roman" pitchFamily="18" charset="0"/>
                        </a:rPr>
                        <a:t>47</a:t>
                      </a:r>
                      <a:endParaRPr lang="en-US"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a:latin typeface="Times New Roman" pitchFamily="18" charset="0"/>
                          <a:ea typeface="Calibri"/>
                          <a:cs typeface="Times New Roman" pitchFamily="18" charset="0"/>
                        </a:rPr>
                        <a:t>133</a:t>
                      </a:r>
                      <a:endParaRPr lang="en-US"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600" b="1" dirty="0" smtClean="0">
                          <a:latin typeface="Times New Roman" pitchFamily="18" charset="0"/>
                          <a:ea typeface="Calibri"/>
                          <a:cs typeface="Times New Roman" pitchFamily="18" charset="0"/>
                        </a:rPr>
                        <a:t>-1%</a:t>
                      </a:r>
                      <a:endParaRPr lang="pt-PT"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sp>
        <p:nvSpPr>
          <p:cNvPr id="2262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pt-PT"/>
          </a:p>
        </p:txBody>
      </p:sp>
      <p:pic>
        <p:nvPicPr>
          <p:cNvPr id="22629" name="Picture 102" descr="C:\Users\RPDL\Desktop\Fotos\IMG_20210723_134637.jpg"/>
          <p:cNvPicPr>
            <a:picLocks noChangeAspect="1" noChangeArrowheads="1"/>
          </p:cNvPicPr>
          <p:nvPr/>
        </p:nvPicPr>
        <p:blipFill>
          <a:blip r:embed="rId2"/>
          <a:srcRect/>
          <a:stretch>
            <a:fillRect/>
          </a:stretch>
        </p:blipFill>
        <p:spPr bwMode="auto">
          <a:xfrm>
            <a:off x="500063" y="785813"/>
            <a:ext cx="3929062" cy="2286000"/>
          </a:xfrm>
          <a:prstGeom prst="rect">
            <a:avLst/>
          </a:prstGeom>
          <a:noFill/>
          <a:ln w="9525">
            <a:noFill/>
            <a:miter lim="800000"/>
            <a:headEnd/>
            <a:tailEnd/>
          </a:ln>
        </p:spPr>
      </p:pic>
      <p:pic>
        <p:nvPicPr>
          <p:cNvPr id="22630" name="Picture 103" descr="C:\Users\RPDL\Desktop\Fotos\IMG_20210723_135310.jpg"/>
          <p:cNvPicPr>
            <a:picLocks noChangeAspect="1" noChangeArrowheads="1"/>
          </p:cNvPicPr>
          <p:nvPr/>
        </p:nvPicPr>
        <p:blipFill>
          <a:blip r:embed="rId3"/>
          <a:srcRect/>
          <a:stretch>
            <a:fillRect/>
          </a:stretch>
        </p:blipFill>
        <p:spPr bwMode="auto">
          <a:xfrm>
            <a:off x="4500563" y="785813"/>
            <a:ext cx="4286250" cy="2286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4313" y="428625"/>
            <a:ext cx="8569325" cy="5494338"/>
          </a:xfrm>
          <a:prstGeom prst="rect">
            <a:avLst/>
          </a:prstGeom>
          <a:noFill/>
          <a:ln w="9525">
            <a:noFill/>
            <a:miter lim="800000"/>
            <a:headEnd/>
            <a:tailEnd/>
          </a:ln>
        </p:spPr>
        <p:txBody>
          <a:bodyPr>
            <a:spAutoFit/>
          </a:bodyPr>
          <a:lstStyle/>
          <a:p>
            <a:pPr marL="342900" indent="-342900" algn="just" eaLnBrk="1" hangingPunct="1">
              <a:lnSpc>
                <a:spcPct val="150000"/>
              </a:lnSpc>
            </a:pPr>
            <a:endParaRPr lang="en-US" altLang="pt-PT">
              <a:solidFill>
                <a:srgbClr val="000000"/>
              </a:solidFill>
              <a:latin typeface="Arial Narrow"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p:txBody>
      </p:sp>
      <p:sp>
        <p:nvSpPr>
          <p:cNvPr id="14" name="Rectangle 4"/>
          <p:cNvSpPr txBox="1">
            <a:spLocks noChangeArrowheads="1"/>
          </p:cNvSpPr>
          <p:nvPr/>
        </p:nvSpPr>
        <p:spPr bwMode="auto">
          <a:xfrm>
            <a:off x="428625" y="142875"/>
            <a:ext cx="8429625" cy="357188"/>
          </a:xfrm>
          <a:prstGeom prst="rect">
            <a:avLst/>
          </a:prstGeom>
          <a:solidFill>
            <a:schemeClr val="accent2">
              <a:lumMod val="20000"/>
              <a:lumOff val="80000"/>
            </a:schemeClr>
          </a:solidFill>
          <a:ln w="9525">
            <a:noFill/>
            <a:miter lim="800000"/>
            <a:headEnd/>
            <a:tailEnd/>
          </a:ln>
        </p:spPr>
        <p:txBody>
          <a:bodyPr anchor="ctr"/>
          <a:lstStyle/>
          <a:p>
            <a:pPr algn="ctr" eaLnBrk="1" fontAlgn="auto" hangingPunct="1">
              <a:spcBef>
                <a:spcPts val="0"/>
              </a:spcBef>
              <a:spcAft>
                <a:spcPts val="0"/>
              </a:spcAft>
              <a:defRPr/>
            </a:pPr>
            <a:r>
              <a:rPr lang="pt-PT" sz="1400" b="1" kern="0" dirty="0">
                <a:latin typeface="Verdana" pitchFamily="34" charset="0"/>
                <a:ea typeface="Verdana" pitchFamily="34" charset="0"/>
                <a:cs typeface="Verdana" pitchFamily="34" charset="0"/>
              </a:rPr>
              <a:t>PRIORIDADE I – DESENVOLVER O CAPITAL HUMANO E A JUSTIÇA SOCIAL</a:t>
            </a:r>
          </a:p>
        </p:txBody>
      </p:sp>
      <p:sp>
        <p:nvSpPr>
          <p:cNvPr id="23556" name="Slide Number Placeholder 14"/>
          <p:cNvSpPr>
            <a:spLocks noGrp="1"/>
          </p:cNvSpPr>
          <p:nvPr>
            <p:ph type="sldNum" sz="quarter" idx="12"/>
          </p:nvPr>
        </p:nvSpPr>
        <p:spPr bwMode="auto">
          <a:noFill/>
          <a:ln>
            <a:miter lim="800000"/>
            <a:headEnd/>
            <a:tailEnd/>
          </a:ln>
        </p:spPr>
        <p:txBody>
          <a:bodyPr/>
          <a:lstStyle/>
          <a:p>
            <a:fld id="{C2FD2963-ECC1-4113-88B5-BFCEA6BA2BC7}" type="slidenum">
              <a:rPr lang="pt-PT" altLang="pt-PT" smtClean="0"/>
              <a:pPr/>
              <a:t>12</a:t>
            </a:fld>
            <a:endParaRPr lang="pt-PT" altLang="pt-PT" smtClean="0"/>
          </a:p>
        </p:txBody>
      </p:sp>
      <p:sp>
        <p:nvSpPr>
          <p:cNvPr id="12" name="Rectângulo 11"/>
          <p:cNvSpPr/>
          <p:nvPr/>
        </p:nvSpPr>
        <p:spPr>
          <a:xfrm>
            <a:off x="428625" y="571500"/>
            <a:ext cx="8429625" cy="60721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just">
              <a:lnSpc>
                <a:spcPct val="150000"/>
              </a:lnSpc>
              <a:defRPr/>
            </a:pPr>
            <a:endParaRPr lang="pt-BR" sz="2000" b="1" dirty="0">
              <a:latin typeface="Arial Narrow" pitchFamily="34" charset="0"/>
            </a:endParaRPr>
          </a:p>
          <a:p>
            <a:pPr algn="just">
              <a:lnSpc>
                <a:spcPct val="150000"/>
              </a:lnSpc>
              <a:defRPr/>
            </a:pPr>
            <a:r>
              <a:rPr lang="pt-BR" sz="2400" b="1" dirty="0">
                <a:latin typeface="Arial Narrow" pitchFamily="34" charset="0"/>
              </a:rPr>
              <a:t>1</a:t>
            </a:r>
            <a:r>
              <a:rPr lang="pt-BR" sz="2400" b="1" dirty="0" smtClean="0">
                <a:latin typeface="Arial Narrow" pitchFamily="34" charset="0"/>
              </a:rPr>
              <a:t>.2</a:t>
            </a:r>
            <a:r>
              <a:rPr lang="pt-BR" sz="2400" b="1" dirty="0">
                <a:latin typeface="Arial Narrow" pitchFamily="34" charset="0"/>
              </a:rPr>
              <a:t>. </a:t>
            </a:r>
            <a:r>
              <a:rPr lang="pt-BR" sz="2400" b="1" dirty="0" smtClean="0">
                <a:latin typeface="Arial Narrow" pitchFamily="34" charset="0"/>
              </a:rPr>
              <a:t>Área da Saúde</a:t>
            </a:r>
            <a:endParaRPr lang="pt-BR" sz="2400" b="1" dirty="0">
              <a:latin typeface="Arial Narrow" pitchFamily="34" charset="0"/>
            </a:endParaRPr>
          </a:p>
          <a:p>
            <a:pPr algn="just">
              <a:lnSpc>
                <a:spcPct val="150000"/>
              </a:lnSpc>
              <a:defRPr/>
            </a:pPr>
            <a:r>
              <a:rPr lang="pt-BR" sz="2400" dirty="0">
                <a:latin typeface="Arial Narrow" pitchFamily="34" charset="0"/>
              </a:rPr>
              <a:t>O Distrito conta com </a:t>
            </a:r>
            <a:r>
              <a:rPr lang="pt-BR" sz="2400" b="1" dirty="0">
                <a:latin typeface="Arial Narrow" pitchFamily="34" charset="0"/>
              </a:rPr>
              <a:t>8</a:t>
            </a:r>
            <a:r>
              <a:rPr lang="pt-BR" sz="2400" dirty="0">
                <a:latin typeface="Arial Narrow" pitchFamily="34" charset="0"/>
              </a:rPr>
              <a:t> Unidades Sanitárias, com um  rácio de </a:t>
            </a:r>
            <a:r>
              <a:rPr lang="pt-BR" sz="2400" b="1" dirty="0">
                <a:latin typeface="Arial Narrow" pitchFamily="34" charset="0"/>
              </a:rPr>
              <a:t>34.723</a:t>
            </a:r>
            <a:r>
              <a:rPr lang="pt-BR" sz="2400" dirty="0">
                <a:latin typeface="Arial Narrow" pitchFamily="34" charset="0"/>
              </a:rPr>
              <a:t> Habitante/Unidade Sanitária e um raio teórico de </a:t>
            </a:r>
            <a:r>
              <a:rPr lang="pt-BR" sz="2400" b="1" dirty="0">
                <a:latin typeface="Arial Narrow" pitchFamily="34" charset="0"/>
              </a:rPr>
              <a:t>11.2</a:t>
            </a:r>
            <a:r>
              <a:rPr lang="pt-BR" sz="2400" dirty="0">
                <a:latin typeface="Arial Narrow" pitchFamily="34" charset="0"/>
              </a:rPr>
              <a:t> Km.. Todas U.S possuem </a:t>
            </a:r>
            <a:r>
              <a:rPr lang="pt-BR" sz="2400" dirty="0" smtClean="0">
                <a:latin typeface="Arial Narrow" pitchFamily="34" charset="0"/>
              </a:rPr>
              <a:t>maternidades, assistidas por 212 profissionais de Saúde e 82 APE´s. </a:t>
            </a:r>
            <a:r>
              <a:rPr lang="pt-PT" sz="2400" dirty="0">
                <a:latin typeface="Arial Narrow" pitchFamily="34" charset="0"/>
              </a:rPr>
              <a:t>Em termos de condições e serviços </a:t>
            </a:r>
            <a:r>
              <a:rPr lang="pt-PT" sz="2400" dirty="0" smtClean="0">
                <a:latin typeface="Arial Narrow" pitchFamily="34" charset="0"/>
              </a:rPr>
              <a:t>existentes </a:t>
            </a:r>
            <a:r>
              <a:rPr lang="pt-PT" sz="2400" dirty="0">
                <a:latin typeface="Arial Narrow" pitchFamily="34" charset="0"/>
              </a:rPr>
              <a:t>a nível das US: </a:t>
            </a:r>
          </a:p>
          <a:p>
            <a:pPr algn="just">
              <a:lnSpc>
                <a:spcPct val="150000"/>
              </a:lnSpc>
              <a:buFont typeface="Wingdings" pitchFamily="2" charset="2"/>
              <a:buChar char="ü"/>
              <a:defRPr/>
            </a:pPr>
            <a:r>
              <a:rPr lang="pt-PT" sz="2400" b="1" dirty="0">
                <a:latin typeface="Arial Narrow" pitchFamily="34" charset="0"/>
              </a:rPr>
              <a:t> 50% </a:t>
            </a:r>
            <a:r>
              <a:rPr lang="pt-PT" sz="2400" dirty="0">
                <a:latin typeface="Arial Narrow" pitchFamily="34" charset="0"/>
              </a:rPr>
              <a:t>possuem fontes de água; </a:t>
            </a:r>
          </a:p>
          <a:p>
            <a:pPr algn="just">
              <a:lnSpc>
                <a:spcPct val="150000"/>
              </a:lnSpc>
              <a:buFont typeface="Wingdings" pitchFamily="2" charset="2"/>
              <a:buChar char="ü"/>
              <a:defRPr/>
            </a:pPr>
            <a:r>
              <a:rPr lang="pt-PT" sz="2400" dirty="0">
                <a:latin typeface="Arial Narrow" pitchFamily="34" charset="0"/>
              </a:rPr>
              <a:t> </a:t>
            </a:r>
            <a:r>
              <a:rPr lang="pt-PT" sz="2400" b="1" dirty="0">
                <a:latin typeface="Arial Narrow" pitchFamily="34" charset="0"/>
              </a:rPr>
              <a:t>83% </a:t>
            </a:r>
            <a:r>
              <a:rPr lang="pt-PT" sz="2400" dirty="0">
                <a:latin typeface="Arial Narrow" pitchFamily="34" charset="0"/>
              </a:rPr>
              <a:t>estão ligadas a energia de diferentes fontes; </a:t>
            </a:r>
          </a:p>
          <a:p>
            <a:pPr algn="just">
              <a:lnSpc>
                <a:spcPct val="150000"/>
              </a:lnSpc>
              <a:buFont typeface="Wingdings" pitchFamily="2" charset="2"/>
              <a:buChar char="ü"/>
              <a:defRPr/>
            </a:pPr>
            <a:r>
              <a:rPr lang="pt-PT" sz="2400" dirty="0">
                <a:latin typeface="Arial Narrow" pitchFamily="34" charset="0"/>
              </a:rPr>
              <a:t> </a:t>
            </a:r>
            <a:r>
              <a:rPr lang="pt-PT" sz="2400" b="1" dirty="0">
                <a:latin typeface="Arial Narrow" pitchFamily="34" charset="0"/>
              </a:rPr>
              <a:t>100% </a:t>
            </a:r>
            <a:r>
              <a:rPr lang="pt-PT" sz="2400" dirty="0">
                <a:latin typeface="Arial Narrow" pitchFamily="34" charset="0"/>
              </a:rPr>
              <a:t>possuem maternidades; </a:t>
            </a:r>
          </a:p>
          <a:p>
            <a:pPr algn="just">
              <a:lnSpc>
                <a:spcPct val="150000"/>
              </a:lnSpc>
              <a:buFont typeface="Wingdings" pitchFamily="2" charset="2"/>
              <a:buChar char="ü"/>
              <a:defRPr/>
            </a:pPr>
            <a:r>
              <a:rPr lang="pt-PT" sz="2400" dirty="0">
                <a:latin typeface="Arial Narrow" pitchFamily="34" charset="0"/>
              </a:rPr>
              <a:t> </a:t>
            </a:r>
            <a:r>
              <a:rPr lang="pt-PT" sz="2400" b="1" dirty="0">
                <a:latin typeface="Arial Narrow" pitchFamily="34" charset="0"/>
              </a:rPr>
              <a:t>33% </a:t>
            </a:r>
            <a:r>
              <a:rPr lang="pt-PT" sz="2400" dirty="0">
                <a:latin typeface="Arial Narrow" pitchFamily="34" charset="0"/>
              </a:rPr>
              <a:t>possuem serviços de Laboratório; </a:t>
            </a:r>
          </a:p>
          <a:p>
            <a:pPr algn="just">
              <a:lnSpc>
                <a:spcPct val="150000"/>
              </a:lnSpc>
              <a:buFont typeface="Wingdings" pitchFamily="2" charset="2"/>
              <a:buChar char="ü"/>
              <a:defRPr/>
            </a:pPr>
            <a:r>
              <a:rPr lang="pt-PT" sz="2400" dirty="0">
                <a:latin typeface="Arial Narrow" pitchFamily="34" charset="0"/>
              </a:rPr>
              <a:t> </a:t>
            </a:r>
            <a:r>
              <a:rPr lang="pt-PT" sz="2400" b="1" dirty="0">
                <a:latin typeface="Arial Narrow" pitchFamily="34" charset="0"/>
              </a:rPr>
              <a:t>16% </a:t>
            </a:r>
            <a:r>
              <a:rPr lang="pt-PT" sz="2400" dirty="0">
                <a:latin typeface="Arial Narrow" pitchFamily="34" charset="0"/>
              </a:rPr>
              <a:t>possuem serviços de estomatologia e Oftalmologia; </a:t>
            </a:r>
          </a:p>
          <a:p>
            <a:pPr algn="just">
              <a:lnSpc>
                <a:spcPct val="150000"/>
              </a:lnSpc>
              <a:buFont typeface="Wingdings" pitchFamily="2" charset="2"/>
              <a:buChar char="ü"/>
              <a:defRPr/>
            </a:pPr>
            <a:r>
              <a:rPr lang="pt-PT" sz="2400" dirty="0">
                <a:latin typeface="Arial Narrow" pitchFamily="34" charset="0"/>
              </a:rPr>
              <a:t> </a:t>
            </a:r>
            <a:r>
              <a:rPr lang="pt-PT" sz="2400" b="1" dirty="0">
                <a:latin typeface="Arial Narrow" pitchFamily="34" charset="0"/>
              </a:rPr>
              <a:t>16% </a:t>
            </a:r>
            <a:r>
              <a:rPr lang="pt-PT" sz="2400" dirty="0">
                <a:latin typeface="Arial Narrow" pitchFamily="34" charset="0"/>
              </a:rPr>
              <a:t>possuem serviço de Psiquiatria. </a:t>
            </a:r>
          </a:p>
          <a:p>
            <a:pPr algn="just">
              <a:lnSpc>
                <a:spcPct val="150000"/>
              </a:lnSpc>
              <a:defRPr/>
            </a:pPr>
            <a:endParaRPr lang="pt-PT" sz="2000" dirty="0">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Marcador de Posição do Número do Diapositivo 1"/>
          <p:cNvSpPr>
            <a:spLocks noGrp="1"/>
          </p:cNvSpPr>
          <p:nvPr>
            <p:ph type="sldNum" sz="quarter" idx="12"/>
          </p:nvPr>
        </p:nvSpPr>
        <p:spPr bwMode="auto">
          <a:noFill/>
          <a:ln>
            <a:miter lim="800000"/>
            <a:headEnd/>
            <a:tailEnd/>
          </a:ln>
        </p:spPr>
        <p:txBody>
          <a:bodyPr/>
          <a:lstStyle/>
          <a:p>
            <a:fld id="{D6BCB8C1-4686-404D-ADAA-572110F57665}" type="slidenum">
              <a:rPr lang="pt-PT" altLang="pt-PT" smtClean="0"/>
              <a:pPr/>
              <a:t>13</a:t>
            </a:fld>
            <a:endParaRPr lang="pt-PT" altLang="pt-PT" smtClean="0"/>
          </a:p>
        </p:txBody>
      </p:sp>
      <p:graphicFrame>
        <p:nvGraphicFramePr>
          <p:cNvPr id="2050" name="Object 133"/>
          <p:cNvGraphicFramePr>
            <a:graphicFrameLocks noChangeAspect="1"/>
          </p:cNvGraphicFramePr>
          <p:nvPr/>
        </p:nvGraphicFramePr>
        <p:xfrm>
          <a:off x="214282" y="2143116"/>
          <a:ext cx="8678862" cy="2554288"/>
        </p:xfrm>
        <a:graphic>
          <a:graphicData uri="http://schemas.openxmlformats.org/presentationml/2006/ole">
            <p:oleObj spid="_x0000_s2050" name="Folha de Cálculo" r:id="rId3" imgW="6477000" imgH="1933665" progId="Excel.Sheet.12">
              <p:embed/>
            </p:oleObj>
          </a:graphicData>
        </a:graphic>
      </p:graphicFrame>
      <p:sp>
        <p:nvSpPr>
          <p:cNvPr id="5" name="Rectângulo 4"/>
          <p:cNvSpPr/>
          <p:nvPr/>
        </p:nvSpPr>
        <p:spPr>
          <a:xfrm>
            <a:off x="285750" y="1"/>
            <a:ext cx="8643938" cy="2071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sz="2000" dirty="0">
                <a:solidFill>
                  <a:schemeClr val="tx1"/>
                </a:solidFill>
                <a:latin typeface="Arial Narrow" pitchFamily="34" charset="0"/>
              </a:rPr>
              <a:t>A nível das Unidades Sanitárias, a malária continua sendo a principal causa de internamento.</a:t>
            </a:r>
          </a:p>
          <a:p>
            <a:pPr algn="just">
              <a:lnSpc>
                <a:spcPct val="150000"/>
              </a:lnSpc>
              <a:defRPr/>
            </a:pPr>
            <a:r>
              <a:rPr lang="pt-PT" sz="2000" dirty="0">
                <a:solidFill>
                  <a:schemeClr val="tx1"/>
                </a:solidFill>
                <a:latin typeface="Arial Narrow" pitchFamily="34" charset="0"/>
              </a:rPr>
              <a:t>No âmbito de controle e prevenção de doenças, foram registados </a:t>
            </a:r>
            <a:r>
              <a:rPr lang="pt-PT" sz="2000" b="1" dirty="0">
                <a:solidFill>
                  <a:schemeClr val="tx1"/>
                </a:solidFill>
                <a:latin typeface="Arial Narrow" pitchFamily="34" charset="0"/>
              </a:rPr>
              <a:t>16.966</a:t>
            </a:r>
            <a:r>
              <a:rPr lang="pt-PT" sz="2000" dirty="0">
                <a:solidFill>
                  <a:schemeClr val="tx1"/>
                </a:solidFill>
                <a:latin typeface="Arial Narrow" pitchFamily="34" charset="0"/>
              </a:rPr>
              <a:t> casos de malária, tendo aumentado em </a:t>
            </a:r>
            <a:r>
              <a:rPr lang="pt-PT" sz="2000" b="1" dirty="0">
                <a:solidFill>
                  <a:schemeClr val="tx1"/>
                </a:solidFill>
                <a:latin typeface="Arial Narrow" pitchFamily="34" charset="0"/>
              </a:rPr>
              <a:t>24% </a:t>
            </a:r>
            <a:r>
              <a:rPr lang="pt-PT" sz="2000" dirty="0">
                <a:solidFill>
                  <a:schemeClr val="tx1"/>
                </a:solidFill>
                <a:latin typeface="Arial Narrow" pitchFamily="34" charset="0"/>
              </a:rPr>
              <a:t>quando comparado a </a:t>
            </a:r>
            <a:r>
              <a:rPr lang="pt-PT" sz="2000" b="1" dirty="0">
                <a:solidFill>
                  <a:schemeClr val="tx1"/>
                </a:solidFill>
                <a:latin typeface="Arial Narrow" pitchFamily="34" charset="0"/>
              </a:rPr>
              <a:t>13.674</a:t>
            </a:r>
            <a:r>
              <a:rPr lang="pt-PT" sz="2000" dirty="0">
                <a:solidFill>
                  <a:schemeClr val="tx1"/>
                </a:solidFill>
                <a:latin typeface="Arial Narrow" pitchFamily="34" charset="0"/>
              </a:rPr>
              <a:t> de igual período de 2021.</a:t>
            </a:r>
            <a:endParaRPr lang="en-US" sz="2000" dirty="0">
              <a:solidFill>
                <a:schemeClr val="tx1"/>
              </a:solidFill>
              <a:latin typeface="Arial Narrow" pitchFamily="34" charset="0"/>
            </a:endParaRPr>
          </a:p>
        </p:txBody>
      </p:sp>
      <p:sp>
        <p:nvSpPr>
          <p:cNvPr id="6" name="Rectângulo 5"/>
          <p:cNvSpPr/>
          <p:nvPr/>
        </p:nvSpPr>
        <p:spPr>
          <a:xfrm>
            <a:off x="285720" y="4714884"/>
            <a:ext cx="8643998" cy="2143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b="1" dirty="0" smtClean="0">
                <a:solidFill>
                  <a:schemeClr val="tx1"/>
                </a:solidFill>
              </a:rPr>
              <a:t>Ponto de </a:t>
            </a:r>
            <a:r>
              <a:rPr lang="en-US" sz="2000" b="1" dirty="0" err="1" smtClean="0">
                <a:solidFill>
                  <a:schemeClr val="tx1"/>
                </a:solidFill>
              </a:rPr>
              <a:t>situação</a:t>
            </a:r>
            <a:r>
              <a:rPr lang="en-US" sz="2000" b="1" dirty="0" smtClean="0">
                <a:solidFill>
                  <a:schemeClr val="tx1"/>
                </a:solidFill>
              </a:rPr>
              <a:t> </a:t>
            </a:r>
            <a:r>
              <a:rPr lang="en-US" sz="2000" b="1" dirty="0" err="1" smtClean="0">
                <a:solidFill>
                  <a:schemeClr val="tx1"/>
                </a:solidFill>
              </a:rPr>
              <a:t>da</a:t>
            </a:r>
            <a:r>
              <a:rPr lang="en-US" sz="2000" b="1" dirty="0" smtClean="0">
                <a:solidFill>
                  <a:schemeClr val="tx1"/>
                </a:solidFill>
              </a:rPr>
              <a:t> COVID-19 </a:t>
            </a:r>
          </a:p>
          <a:p>
            <a:pPr algn="just">
              <a:lnSpc>
                <a:spcPct val="150000"/>
              </a:lnSpc>
            </a:pPr>
            <a:r>
              <a:rPr lang="en-US" sz="2000" dirty="0" smtClean="0">
                <a:solidFill>
                  <a:schemeClr val="tx1"/>
                </a:solidFill>
                <a:latin typeface="Arial Narrow" pitchFamily="34" charset="0"/>
              </a:rPr>
              <a:t>Durante o </a:t>
            </a:r>
            <a:r>
              <a:rPr lang="en-US" sz="2000" dirty="0" err="1" smtClean="0">
                <a:solidFill>
                  <a:schemeClr val="tx1"/>
                </a:solidFill>
                <a:latin typeface="Arial Narrow" pitchFamily="34" charset="0"/>
              </a:rPr>
              <a:t>semestre</a:t>
            </a:r>
            <a:r>
              <a:rPr lang="en-US" sz="2000" dirty="0" smtClean="0">
                <a:solidFill>
                  <a:schemeClr val="tx1"/>
                </a:solidFill>
                <a:latin typeface="Arial Narrow" pitchFamily="34" charset="0"/>
              </a:rPr>
              <a:t>, o </a:t>
            </a:r>
            <a:r>
              <a:rPr lang="en-US" sz="2000" dirty="0" err="1" smtClean="0">
                <a:solidFill>
                  <a:schemeClr val="tx1"/>
                </a:solidFill>
                <a:latin typeface="Arial Narrow" pitchFamily="34" charset="0"/>
              </a:rPr>
              <a:t>distrito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registou</a:t>
            </a:r>
            <a:r>
              <a:rPr lang="en-US" sz="2000" dirty="0" smtClean="0">
                <a:solidFill>
                  <a:schemeClr val="tx1"/>
                </a:solidFill>
                <a:latin typeface="Arial Narrow" pitchFamily="34" charset="0"/>
              </a:rPr>
              <a:t> 2 </a:t>
            </a:r>
            <a:r>
              <a:rPr lang="en-US" sz="2000" dirty="0" err="1" smtClean="0">
                <a:solidFill>
                  <a:schemeClr val="tx1"/>
                </a:solidFill>
                <a:latin typeface="Arial Narrow" pitchFamily="34" charset="0"/>
              </a:rPr>
              <a:t>casos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positivos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da</a:t>
            </a:r>
            <a:r>
              <a:rPr lang="en-US" sz="2000" dirty="0" smtClean="0">
                <a:solidFill>
                  <a:schemeClr val="tx1"/>
                </a:solidFill>
                <a:latin typeface="Arial Narrow" pitchFamily="34" charset="0"/>
              </a:rPr>
              <a:t> COVID-19, contra 34 </a:t>
            </a:r>
            <a:r>
              <a:rPr lang="en-US" sz="2000" dirty="0" err="1" smtClean="0">
                <a:solidFill>
                  <a:schemeClr val="tx1"/>
                </a:solidFill>
                <a:latin typeface="Arial Narrow" pitchFamily="34" charset="0"/>
              </a:rPr>
              <a:t>casos</a:t>
            </a:r>
            <a:r>
              <a:rPr lang="en-US" sz="2000" dirty="0" smtClean="0">
                <a:solidFill>
                  <a:schemeClr val="tx1"/>
                </a:solidFill>
                <a:latin typeface="Arial Narrow" pitchFamily="34" charset="0"/>
              </a:rPr>
              <a:t> de </a:t>
            </a:r>
            <a:r>
              <a:rPr lang="en-US" sz="2000" dirty="0" err="1" smtClean="0">
                <a:solidFill>
                  <a:schemeClr val="tx1"/>
                </a:solidFill>
                <a:latin typeface="Arial Narrow" pitchFamily="34" charset="0"/>
              </a:rPr>
              <a:t>igual</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periodo</a:t>
            </a:r>
            <a:r>
              <a:rPr lang="en-US" sz="2000" dirty="0" smtClean="0">
                <a:solidFill>
                  <a:schemeClr val="tx1"/>
                </a:solidFill>
                <a:latin typeface="Arial Narrow" pitchFamily="34" charset="0"/>
              </a:rPr>
              <a:t> de 2021. </a:t>
            </a:r>
            <a:r>
              <a:rPr lang="en-US" sz="2000" dirty="0" err="1" smtClean="0">
                <a:solidFill>
                  <a:schemeClr val="tx1"/>
                </a:solidFill>
                <a:latin typeface="Arial Narrow" pitchFamily="34" charset="0"/>
              </a:rPr>
              <a:t>em</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que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todos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foram</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recuperados</a:t>
            </a:r>
            <a:r>
              <a:rPr lang="en-US" sz="2000" dirty="0" smtClean="0">
                <a:solidFill>
                  <a:schemeClr val="tx1"/>
                </a:solidFill>
                <a:latin typeface="Arial Narrow" pitchFamily="34" charset="0"/>
              </a:rPr>
              <a:t>. E, no </a:t>
            </a:r>
            <a:r>
              <a:rPr lang="en-US" sz="2000" dirty="0" err="1" smtClean="0">
                <a:solidFill>
                  <a:schemeClr val="tx1"/>
                </a:solidFill>
                <a:latin typeface="Arial Narrow" pitchFamily="34" charset="0"/>
              </a:rPr>
              <a:t>âmbito</a:t>
            </a:r>
            <a:r>
              <a:rPr lang="en-US" sz="2000" dirty="0" smtClean="0">
                <a:solidFill>
                  <a:schemeClr val="tx1"/>
                </a:solidFill>
                <a:latin typeface="Arial Narrow" pitchFamily="34" charset="0"/>
              </a:rPr>
              <a:t> de </a:t>
            </a:r>
            <a:r>
              <a:rPr lang="en-US" sz="2000" dirty="0" err="1" smtClean="0">
                <a:solidFill>
                  <a:schemeClr val="tx1"/>
                </a:solidFill>
                <a:latin typeface="Arial Narrow" pitchFamily="34" charset="0"/>
              </a:rPr>
              <a:t>prevenção</a:t>
            </a:r>
            <a:r>
              <a:rPr lang="en-US" sz="2000" dirty="0" smtClean="0">
                <a:solidFill>
                  <a:schemeClr val="tx1"/>
                </a:solidFill>
                <a:latin typeface="Arial Narrow" pitchFamily="34" charset="0"/>
              </a:rPr>
              <a:t>,  </a:t>
            </a:r>
            <a:r>
              <a:rPr lang="pt-PT" sz="2000" dirty="0" smtClean="0">
                <a:solidFill>
                  <a:schemeClr val="tx1"/>
                </a:solidFill>
                <a:latin typeface="Arial Narrow" pitchFamily="34" charset="0"/>
                <a:cs typeface="Tahoma" pitchFamily="34" charset="0"/>
              </a:rPr>
              <a:t>f</a:t>
            </a:r>
            <a:r>
              <a:rPr lang="en-US" sz="2000" dirty="0" err="1" smtClean="0">
                <a:solidFill>
                  <a:schemeClr val="tx1"/>
                </a:solidFill>
                <a:latin typeface="Arial Narrow" pitchFamily="34" charset="0"/>
              </a:rPr>
              <a:t>oram</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complentamente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vacinadas</a:t>
            </a:r>
            <a:r>
              <a:rPr lang="en-US" sz="2000" dirty="0" smtClean="0">
                <a:solidFill>
                  <a:schemeClr val="tx1"/>
                </a:solidFill>
                <a:latin typeface="Arial Narrow" pitchFamily="34" charset="0"/>
              </a:rPr>
              <a:t> 31.117, contra 185 </a:t>
            </a:r>
            <a:r>
              <a:rPr lang="en-US" sz="2000" dirty="0" err="1" smtClean="0">
                <a:solidFill>
                  <a:schemeClr val="tx1"/>
                </a:solidFill>
                <a:latin typeface="Arial Narrow" pitchFamily="34" charset="0"/>
              </a:rPr>
              <a:t>em</a:t>
            </a:r>
            <a:r>
              <a:rPr lang="en-US" sz="2000" dirty="0" smtClean="0">
                <a:solidFill>
                  <a:schemeClr val="tx1"/>
                </a:solidFill>
                <a:latin typeface="Arial Narrow" pitchFamily="34" charset="0"/>
              </a:rPr>
              <a:t> 2021.</a:t>
            </a:r>
            <a:endParaRPr lang="en-US" sz="2000"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Tree>
  </p:cSld>
  <p:clrMapOvr>
    <a:masterClrMapping/>
  </p:clrMapOvr>
  <p:transition spd="med">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Marcador de Posição do Número do Diapositivo 1"/>
          <p:cNvSpPr>
            <a:spLocks noGrp="1"/>
          </p:cNvSpPr>
          <p:nvPr>
            <p:ph type="sldNum" sz="quarter" idx="12"/>
          </p:nvPr>
        </p:nvSpPr>
        <p:spPr bwMode="auto">
          <a:noFill/>
          <a:ln>
            <a:miter lim="800000"/>
            <a:headEnd/>
            <a:tailEnd/>
          </a:ln>
        </p:spPr>
        <p:txBody>
          <a:bodyPr/>
          <a:lstStyle/>
          <a:p>
            <a:fld id="{A4F577B1-F9D3-476E-A532-B96756F34BD9}" type="slidenum">
              <a:rPr lang="pt-PT" altLang="pt-PT" smtClean="0"/>
              <a:pPr/>
              <a:t>14</a:t>
            </a:fld>
            <a:endParaRPr lang="pt-PT" altLang="pt-PT" smtClean="0"/>
          </a:p>
        </p:txBody>
      </p:sp>
      <p:graphicFrame>
        <p:nvGraphicFramePr>
          <p:cNvPr id="3074" name="Object 115"/>
          <p:cNvGraphicFramePr>
            <a:graphicFrameLocks noChangeAspect="1"/>
          </p:cNvGraphicFramePr>
          <p:nvPr/>
        </p:nvGraphicFramePr>
        <p:xfrm>
          <a:off x="217488" y="217488"/>
          <a:ext cx="8751887" cy="5854700"/>
        </p:xfrm>
        <a:graphic>
          <a:graphicData uri="http://schemas.openxmlformats.org/presentationml/2006/ole">
            <p:oleObj spid="_x0000_s3074" name="Folha de Cálculo" r:id="rId3" imgW="7734300" imgH="3752760" progId="Excel.Sheet.12">
              <p:embed/>
            </p:oleObj>
          </a:graphicData>
        </a:graphic>
      </p:graphicFrame>
    </p:spTree>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o Número do Diapositivo 1"/>
          <p:cNvSpPr>
            <a:spLocks noGrp="1"/>
          </p:cNvSpPr>
          <p:nvPr>
            <p:ph type="sldNum" sz="quarter" idx="12"/>
          </p:nvPr>
        </p:nvSpPr>
        <p:spPr bwMode="auto">
          <a:noFill/>
          <a:ln>
            <a:miter lim="800000"/>
            <a:headEnd/>
            <a:tailEnd/>
          </a:ln>
        </p:spPr>
        <p:txBody>
          <a:bodyPr/>
          <a:lstStyle/>
          <a:p>
            <a:fld id="{A6993A3A-0412-417E-9886-2A844394EE62}" type="slidenum">
              <a:rPr lang="pt-PT" altLang="pt-PT" smtClean="0"/>
              <a:pPr/>
              <a:t>15</a:t>
            </a:fld>
            <a:endParaRPr lang="pt-PT" altLang="pt-PT" smtClean="0"/>
          </a:p>
        </p:txBody>
      </p:sp>
      <p:sp>
        <p:nvSpPr>
          <p:cNvPr id="9" name="Rectangle 4"/>
          <p:cNvSpPr txBox="1">
            <a:spLocks noChangeArrowheads="1"/>
          </p:cNvSpPr>
          <p:nvPr/>
        </p:nvSpPr>
        <p:spPr bwMode="auto">
          <a:xfrm>
            <a:off x="179388" y="188913"/>
            <a:ext cx="8715375" cy="357187"/>
          </a:xfrm>
          <a:prstGeom prst="rect">
            <a:avLst/>
          </a:prstGeom>
          <a:solidFill>
            <a:schemeClr val="accent2">
              <a:lumMod val="20000"/>
              <a:lumOff val="80000"/>
            </a:schemeClr>
          </a:solidFill>
          <a:ln w="9525">
            <a:noFill/>
            <a:miter lim="800000"/>
            <a:headEnd/>
            <a:tailEnd/>
          </a:ln>
        </p:spPr>
        <p:txBody>
          <a:bodyPr anchor="ctr"/>
          <a:lstStyle/>
          <a:p>
            <a:pPr eaLnBrk="1" hangingPunct="1">
              <a:defRPr/>
            </a:pPr>
            <a:r>
              <a:rPr lang="pt-PT" sz="1400" b="1" i="1" kern="0" dirty="0" smtClean="0">
                <a:latin typeface="Arial Black" pitchFamily="34" charset="0"/>
                <a:ea typeface="Tahoma" pitchFamily="34" charset="0"/>
                <a:cs typeface="Tahoma" pitchFamily="34" charset="0"/>
              </a:rPr>
              <a:t>1.2.4. Grandes </a:t>
            </a:r>
            <a:r>
              <a:rPr lang="pt-PT" sz="1400" b="1" i="1" kern="0" dirty="0">
                <a:latin typeface="Arial Black" pitchFamily="34" charset="0"/>
                <a:ea typeface="Tahoma" pitchFamily="34" charset="0"/>
                <a:cs typeface="Tahoma" pitchFamily="34" charset="0"/>
              </a:rPr>
              <a:t>Endemias, Diagnostico, controlo e tratamento Tuberculose e HIV-SIDA</a:t>
            </a:r>
          </a:p>
        </p:txBody>
      </p:sp>
      <p:graphicFrame>
        <p:nvGraphicFramePr>
          <p:cNvPr id="4" name="Tabela 3"/>
          <p:cNvGraphicFramePr>
            <a:graphicFrameLocks noGrp="1"/>
          </p:cNvGraphicFramePr>
          <p:nvPr/>
        </p:nvGraphicFramePr>
        <p:xfrm>
          <a:off x="215900" y="3284538"/>
          <a:ext cx="8724900" cy="3340101"/>
        </p:xfrm>
        <a:graphic>
          <a:graphicData uri="http://schemas.openxmlformats.org/drawingml/2006/table">
            <a:tbl>
              <a:tblPr firstRow="1" bandRow="1">
                <a:tableStyleId>{5C22544A-7EE6-4342-B048-85BDC9FD1C3A}</a:tableStyleId>
              </a:tblPr>
              <a:tblGrid>
                <a:gridCol w="3183984">
                  <a:extLst>
                    <a:ext uri="{9D8B030D-6E8A-4147-A177-3AD203B41FA5}"/>
                  </a:extLst>
                </a:gridCol>
                <a:gridCol w="1910660">
                  <a:extLst>
                    <a:ext uri="{9D8B030D-6E8A-4147-A177-3AD203B41FA5}"/>
                  </a:extLst>
                </a:gridCol>
                <a:gridCol w="1844342">
                  <a:extLst>
                    <a:ext uri="{9D8B030D-6E8A-4147-A177-3AD203B41FA5}"/>
                  </a:extLst>
                </a:gridCol>
                <a:gridCol w="1785914">
                  <a:extLst>
                    <a:ext uri="{9D8B030D-6E8A-4147-A177-3AD203B41FA5}"/>
                  </a:extLst>
                </a:gridCol>
              </a:tblGrid>
              <a:tr h="432044">
                <a:tc>
                  <a:txBody>
                    <a:bodyPr/>
                    <a:lstStyle/>
                    <a:p>
                      <a:r>
                        <a:rPr lang="pt-BR" sz="1800" dirty="0" smtClean="0"/>
                        <a:t>HIV-SIDA</a:t>
                      </a:r>
                      <a:endParaRPr lang="pt-PT" sz="1800" dirty="0"/>
                    </a:p>
                  </a:txBody>
                  <a:tcPr/>
                </a:tc>
                <a:tc>
                  <a:txBody>
                    <a:bodyPr/>
                    <a:lstStyle/>
                    <a:p>
                      <a:r>
                        <a:rPr lang="pt-BR" sz="1800" dirty="0" smtClean="0"/>
                        <a:t>I Semestre 2021</a:t>
                      </a:r>
                      <a:endParaRPr lang="pt-PT" sz="1800" dirty="0"/>
                    </a:p>
                  </a:txBody>
                  <a:tcPr/>
                </a:tc>
                <a:tc>
                  <a:txBody>
                    <a:bodyPr/>
                    <a:lstStyle/>
                    <a:p>
                      <a:r>
                        <a:rPr lang="pt-BR" sz="1800" dirty="0" smtClean="0"/>
                        <a:t>I Semestre 2022</a:t>
                      </a:r>
                      <a:endParaRPr lang="pt-PT" sz="1800" dirty="0"/>
                    </a:p>
                  </a:txBody>
                  <a:tcPr/>
                </a:tc>
                <a:tc>
                  <a:txBody>
                    <a:bodyPr/>
                    <a:lstStyle/>
                    <a:p>
                      <a:r>
                        <a:rPr lang="pt-BR" sz="1800" dirty="0" smtClean="0"/>
                        <a:t>Evoluçao (%) </a:t>
                      </a:r>
                      <a:endParaRPr lang="pt-PT" sz="1800" dirty="0"/>
                    </a:p>
                  </a:txBody>
                  <a:tcPr/>
                </a:tc>
                <a:extLst>
                  <a:ext uri="{0D108BD9-81ED-4DB2-BD59-A6C34878D82A}"/>
                </a:extLst>
              </a:tr>
              <a:tr h="398008">
                <a:tc>
                  <a:txBody>
                    <a:bodyPr/>
                    <a:lstStyle/>
                    <a:p>
                      <a:r>
                        <a:rPr lang="pt-BR" sz="1800" dirty="0" smtClean="0"/>
                        <a:t>Crianças</a:t>
                      </a:r>
                      <a:r>
                        <a:rPr lang="pt-BR" sz="1800" baseline="0" dirty="0" smtClean="0"/>
                        <a:t> inscritas</a:t>
                      </a:r>
                      <a:endParaRPr lang="pt-PT" sz="1800" dirty="0"/>
                    </a:p>
                  </a:txBody>
                  <a:tcPr/>
                </a:tc>
                <a:tc>
                  <a:txBody>
                    <a:bodyPr/>
                    <a:lstStyle/>
                    <a:p>
                      <a:pPr algn="ctr"/>
                      <a:r>
                        <a:rPr lang="pt-BR" sz="1800" dirty="0" smtClean="0"/>
                        <a:t>41</a:t>
                      </a:r>
                      <a:endParaRPr lang="pt-PT" sz="1800" dirty="0"/>
                    </a:p>
                  </a:txBody>
                  <a:tcPr/>
                </a:tc>
                <a:tc>
                  <a:txBody>
                    <a:bodyPr/>
                    <a:lstStyle/>
                    <a:p>
                      <a:pPr algn="ctr"/>
                      <a:r>
                        <a:rPr lang="pt-BR" sz="1800" dirty="0" smtClean="0"/>
                        <a:t>30</a:t>
                      </a:r>
                      <a:endParaRPr lang="pt-PT" sz="1800" dirty="0"/>
                    </a:p>
                  </a:txBody>
                  <a:tcPr/>
                </a:tc>
                <a:tc>
                  <a:txBody>
                    <a:bodyPr/>
                    <a:lstStyle/>
                    <a:p>
                      <a:pPr algn="ctr"/>
                      <a:r>
                        <a:rPr lang="pt-BR" sz="1800" dirty="0" smtClean="0"/>
                        <a:t>-26%</a:t>
                      </a:r>
                      <a:endParaRPr lang="pt-PT" sz="1800" dirty="0"/>
                    </a:p>
                  </a:txBody>
                  <a:tcPr/>
                </a:tc>
                <a:extLst>
                  <a:ext uri="{0D108BD9-81ED-4DB2-BD59-A6C34878D82A}"/>
                </a:extLst>
              </a:tr>
              <a:tr h="398008">
                <a:tc>
                  <a:txBody>
                    <a:bodyPr/>
                    <a:lstStyle/>
                    <a:p>
                      <a:r>
                        <a:rPr lang="pt-BR" sz="1800" dirty="0" smtClean="0"/>
                        <a:t>Adultos inscritos </a:t>
                      </a:r>
                      <a:endParaRPr lang="pt-PT" sz="1800" dirty="0"/>
                    </a:p>
                  </a:txBody>
                  <a:tcPr/>
                </a:tc>
                <a:tc>
                  <a:txBody>
                    <a:bodyPr/>
                    <a:lstStyle/>
                    <a:p>
                      <a:pPr algn="ctr"/>
                      <a:r>
                        <a:rPr lang="pt-BR" sz="1800" dirty="0" smtClean="0"/>
                        <a:t>626</a:t>
                      </a:r>
                      <a:endParaRPr lang="pt-PT" sz="1800" dirty="0"/>
                    </a:p>
                  </a:txBody>
                  <a:tcPr/>
                </a:tc>
                <a:tc>
                  <a:txBody>
                    <a:bodyPr/>
                    <a:lstStyle/>
                    <a:p>
                      <a:pPr algn="ctr"/>
                      <a:r>
                        <a:rPr lang="pt-BR" sz="1800" dirty="0" smtClean="0"/>
                        <a:t>555</a:t>
                      </a:r>
                      <a:endParaRPr lang="pt-PT" sz="1800" dirty="0"/>
                    </a:p>
                  </a:txBody>
                  <a:tcPr/>
                </a:tc>
                <a:tc>
                  <a:txBody>
                    <a:bodyPr/>
                    <a:lstStyle/>
                    <a:p>
                      <a:pPr algn="ctr"/>
                      <a:r>
                        <a:rPr lang="pt-BR" sz="1800" dirty="0" smtClean="0"/>
                        <a:t>-11%</a:t>
                      </a:r>
                      <a:endParaRPr lang="pt-PT" sz="1800" dirty="0"/>
                    </a:p>
                  </a:txBody>
                  <a:tcPr/>
                </a:tc>
                <a:extLst>
                  <a:ext uri="{0D108BD9-81ED-4DB2-BD59-A6C34878D82A}"/>
                </a:extLst>
              </a:tr>
              <a:tr h="401249">
                <a:tc>
                  <a:txBody>
                    <a:bodyPr/>
                    <a:lstStyle/>
                    <a:p>
                      <a:r>
                        <a:rPr lang="pt-BR" sz="1800" b="1" dirty="0" smtClean="0"/>
                        <a:t>Total </a:t>
                      </a:r>
                      <a:endParaRPr lang="pt-PT" sz="1800" b="1" dirty="0"/>
                    </a:p>
                  </a:txBody>
                  <a:tcPr/>
                </a:tc>
                <a:tc>
                  <a:txBody>
                    <a:bodyPr/>
                    <a:lstStyle/>
                    <a:p>
                      <a:pPr algn="ctr"/>
                      <a:r>
                        <a:rPr lang="pt-BR" sz="1800" b="1" dirty="0" smtClean="0"/>
                        <a:t>667</a:t>
                      </a:r>
                      <a:endParaRPr lang="pt-PT" sz="1800" b="1" dirty="0"/>
                    </a:p>
                  </a:txBody>
                  <a:tcPr/>
                </a:tc>
                <a:tc>
                  <a:txBody>
                    <a:bodyPr/>
                    <a:lstStyle/>
                    <a:p>
                      <a:pPr algn="ctr"/>
                      <a:r>
                        <a:rPr lang="pt-BR" sz="1800" b="1" dirty="0" smtClean="0"/>
                        <a:t>585</a:t>
                      </a:r>
                      <a:endParaRPr lang="pt-PT" sz="1800" b="1" dirty="0"/>
                    </a:p>
                  </a:txBody>
                  <a:tcPr/>
                </a:tc>
                <a:tc>
                  <a:txBody>
                    <a:bodyPr/>
                    <a:lstStyle/>
                    <a:p>
                      <a:pPr algn="ctr"/>
                      <a:r>
                        <a:rPr lang="pt-BR" sz="1800" b="1" dirty="0" smtClean="0"/>
                        <a:t>-12%</a:t>
                      </a:r>
                      <a:endParaRPr lang="pt-PT" sz="1800" b="1" dirty="0"/>
                    </a:p>
                  </a:txBody>
                  <a:tcPr/>
                </a:tc>
                <a:extLst>
                  <a:ext uri="{0D108BD9-81ED-4DB2-BD59-A6C34878D82A}"/>
                </a:extLst>
              </a:tr>
              <a:tr h="398008">
                <a:tc>
                  <a:txBody>
                    <a:bodyPr/>
                    <a:lstStyle/>
                    <a:p>
                      <a:r>
                        <a:rPr lang="pt-BR" sz="1800" dirty="0" smtClean="0"/>
                        <a:t>Crianças que iniciaram TARV</a:t>
                      </a:r>
                      <a:endParaRPr lang="pt-PT" sz="1800" dirty="0"/>
                    </a:p>
                  </a:txBody>
                  <a:tcPr/>
                </a:tc>
                <a:tc>
                  <a:txBody>
                    <a:bodyPr/>
                    <a:lstStyle/>
                    <a:p>
                      <a:pPr algn="ctr"/>
                      <a:r>
                        <a:rPr lang="pt-BR" sz="1800" dirty="0" smtClean="0"/>
                        <a:t>41</a:t>
                      </a:r>
                      <a:endParaRPr lang="pt-PT" sz="1800" dirty="0"/>
                    </a:p>
                  </a:txBody>
                  <a:tcPr/>
                </a:tc>
                <a:tc>
                  <a:txBody>
                    <a:bodyPr/>
                    <a:lstStyle/>
                    <a:p>
                      <a:pPr algn="ctr"/>
                      <a:r>
                        <a:rPr lang="pt-BR" sz="1800" dirty="0" smtClean="0"/>
                        <a:t>30</a:t>
                      </a:r>
                      <a:endParaRPr lang="pt-PT" sz="1800" dirty="0"/>
                    </a:p>
                  </a:txBody>
                  <a:tcPr/>
                </a:tc>
                <a:tc>
                  <a:txBody>
                    <a:bodyPr/>
                    <a:lstStyle/>
                    <a:p>
                      <a:pPr algn="ctr"/>
                      <a:r>
                        <a:rPr lang="pt-BR" sz="1800" dirty="0" smtClean="0"/>
                        <a:t>-26%</a:t>
                      </a:r>
                      <a:endParaRPr lang="pt-PT" sz="1800" dirty="0"/>
                    </a:p>
                  </a:txBody>
                  <a:tcPr/>
                </a:tc>
                <a:extLst>
                  <a:ext uri="{0D108BD9-81ED-4DB2-BD59-A6C34878D82A}"/>
                </a:extLst>
              </a:tr>
              <a:tr h="457388">
                <a:tc>
                  <a:txBody>
                    <a:bodyPr/>
                    <a:lstStyle/>
                    <a:p>
                      <a:r>
                        <a:rPr lang="pt-BR" sz="1800" dirty="0" smtClean="0"/>
                        <a:t>Adultos que iniciaram TARV</a:t>
                      </a:r>
                      <a:endParaRPr lang="pt-PT" sz="1800" dirty="0"/>
                    </a:p>
                  </a:txBody>
                  <a:tcPr/>
                </a:tc>
                <a:tc>
                  <a:txBody>
                    <a:bodyPr/>
                    <a:lstStyle/>
                    <a:p>
                      <a:pPr algn="ctr"/>
                      <a:r>
                        <a:rPr lang="pt-BR" sz="1800" dirty="0" smtClean="0"/>
                        <a:t>626</a:t>
                      </a:r>
                      <a:endParaRPr lang="pt-PT" sz="1800" dirty="0"/>
                    </a:p>
                  </a:txBody>
                  <a:tcPr/>
                </a:tc>
                <a:tc>
                  <a:txBody>
                    <a:bodyPr/>
                    <a:lstStyle/>
                    <a:p>
                      <a:pPr algn="ctr"/>
                      <a:r>
                        <a:rPr lang="pt-BR" sz="1800" dirty="0" smtClean="0"/>
                        <a:t>555</a:t>
                      </a:r>
                      <a:endParaRPr lang="pt-PT" sz="1800" dirty="0"/>
                    </a:p>
                  </a:txBody>
                  <a:tcPr/>
                </a:tc>
                <a:tc>
                  <a:txBody>
                    <a:bodyPr/>
                    <a:lstStyle/>
                    <a:p>
                      <a:pPr algn="ctr"/>
                      <a:r>
                        <a:rPr lang="pt-BR" sz="1800" dirty="0" smtClean="0"/>
                        <a:t>-11%</a:t>
                      </a:r>
                      <a:endParaRPr lang="pt-PT" sz="1800" dirty="0"/>
                    </a:p>
                  </a:txBody>
                  <a:tcPr/>
                </a:tc>
                <a:extLst>
                  <a:ext uri="{0D108BD9-81ED-4DB2-BD59-A6C34878D82A}"/>
                </a:extLst>
              </a:tr>
              <a:tr h="398008">
                <a:tc>
                  <a:txBody>
                    <a:bodyPr/>
                    <a:lstStyle/>
                    <a:p>
                      <a:r>
                        <a:rPr lang="pt-BR" sz="1800" b="1" dirty="0" smtClean="0"/>
                        <a:t>Total </a:t>
                      </a:r>
                      <a:endParaRPr lang="pt-PT" sz="1800" b="1" dirty="0"/>
                    </a:p>
                  </a:txBody>
                  <a:tcPr/>
                </a:tc>
                <a:tc>
                  <a:txBody>
                    <a:bodyPr/>
                    <a:lstStyle/>
                    <a:p>
                      <a:pPr algn="ctr"/>
                      <a:r>
                        <a:rPr lang="pt-BR" sz="1800" b="1" dirty="0" smtClean="0"/>
                        <a:t>667</a:t>
                      </a:r>
                      <a:endParaRPr lang="pt-PT" sz="1800" b="1" dirty="0"/>
                    </a:p>
                  </a:txBody>
                  <a:tcPr/>
                </a:tc>
                <a:tc>
                  <a:txBody>
                    <a:bodyPr/>
                    <a:lstStyle/>
                    <a:p>
                      <a:pPr algn="ctr"/>
                      <a:r>
                        <a:rPr lang="pt-BR" sz="1800" b="1" dirty="0" smtClean="0"/>
                        <a:t>585</a:t>
                      </a:r>
                      <a:endParaRPr lang="pt-PT" sz="1800" b="1" dirty="0"/>
                    </a:p>
                  </a:txBody>
                  <a:tcPr/>
                </a:tc>
                <a:tc>
                  <a:txBody>
                    <a:bodyPr/>
                    <a:lstStyle/>
                    <a:p>
                      <a:pPr algn="ctr"/>
                      <a:r>
                        <a:rPr lang="pt-BR" sz="1800" b="1" dirty="0" smtClean="0"/>
                        <a:t>-12%</a:t>
                      </a:r>
                      <a:endParaRPr lang="pt-PT" sz="1800" b="1" dirty="0"/>
                    </a:p>
                  </a:txBody>
                  <a:tcPr/>
                </a:tc>
                <a:extLst>
                  <a:ext uri="{0D108BD9-81ED-4DB2-BD59-A6C34878D82A}"/>
                </a:extLst>
              </a:tr>
              <a:tr h="457388">
                <a:tc gridSpan="4">
                  <a:txBody>
                    <a:bodyPr/>
                    <a:lstStyle/>
                    <a:p>
                      <a:r>
                        <a:rPr lang="pt-BR" sz="1800" b="1" dirty="0" smtClean="0"/>
                        <a:t>Activos em TARV 4.477, sendo 296 crianças</a:t>
                      </a:r>
                      <a:endParaRPr lang="pt-PT" sz="1800" b="1"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extLst>
                  <a:ext uri="{0D108BD9-81ED-4DB2-BD59-A6C34878D82A}"/>
                </a:extLst>
              </a:tr>
            </a:tbl>
          </a:graphicData>
        </a:graphic>
      </p:graphicFrame>
      <p:graphicFrame>
        <p:nvGraphicFramePr>
          <p:cNvPr id="6" name="Tabela 5"/>
          <p:cNvGraphicFramePr>
            <a:graphicFrameLocks noGrp="1"/>
          </p:cNvGraphicFramePr>
          <p:nvPr/>
        </p:nvGraphicFramePr>
        <p:xfrm>
          <a:off x="285750" y="642938"/>
          <a:ext cx="8572564" cy="2500330"/>
        </p:xfrm>
        <a:graphic>
          <a:graphicData uri="http://schemas.openxmlformats.org/drawingml/2006/table">
            <a:tbl>
              <a:tblPr firstRow="1" bandRow="1">
                <a:tableStyleId>{5C22544A-7EE6-4342-B048-85BDC9FD1C3A}</a:tableStyleId>
              </a:tblPr>
              <a:tblGrid>
                <a:gridCol w="2143141"/>
                <a:gridCol w="2143141"/>
                <a:gridCol w="2143141"/>
                <a:gridCol w="2143141"/>
              </a:tblGrid>
              <a:tr h="500066">
                <a:tc>
                  <a:txBody>
                    <a:bodyPr/>
                    <a:lstStyle/>
                    <a:p>
                      <a:r>
                        <a:rPr lang="en-US" b="1" dirty="0" err="1" smtClean="0"/>
                        <a:t>Tuberculose</a:t>
                      </a:r>
                      <a:endParaRPr lang="en-US" b="1" dirty="0"/>
                    </a:p>
                  </a:txBody>
                  <a:tcPr/>
                </a:tc>
                <a:tc>
                  <a:txBody>
                    <a:bodyPr/>
                    <a:lstStyle/>
                    <a:p>
                      <a:r>
                        <a:rPr lang="en-US" b="1" dirty="0" smtClean="0"/>
                        <a:t>I </a:t>
                      </a:r>
                      <a:r>
                        <a:rPr lang="en-US" b="1" dirty="0" err="1" smtClean="0"/>
                        <a:t>Semestre</a:t>
                      </a:r>
                      <a:r>
                        <a:rPr lang="en-US" b="1" baseline="0" dirty="0" smtClean="0"/>
                        <a:t> 2021</a:t>
                      </a:r>
                      <a:endParaRPr lang="en-US" b="1" dirty="0"/>
                    </a:p>
                  </a:txBody>
                  <a:tcPr/>
                </a:tc>
                <a:tc>
                  <a:txBody>
                    <a:bodyPr/>
                    <a:lstStyle/>
                    <a:p>
                      <a:r>
                        <a:rPr lang="en-US" dirty="0" smtClean="0"/>
                        <a:t>I </a:t>
                      </a:r>
                      <a:r>
                        <a:rPr lang="en-US" dirty="0" err="1" smtClean="0"/>
                        <a:t>Semestre</a:t>
                      </a:r>
                      <a:r>
                        <a:rPr lang="en-US" baseline="0" dirty="0" smtClean="0"/>
                        <a:t> 2022</a:t>
                      </a:r>
                      <a:endParaRPr lang="en-US" dirty="0"/>
                    </a:p>
                  </a:txBody>
                  <a:tcPr/>
                </a:tc>
                <a:tc>
                  <a:txBody>
                    <a:bodyPr/>
                    <a:lstStyle/>
                    <a:p>
                      <a:r>
                        <a:rPr lang="en-US" dirty="0" err="1" smtClean="0"/>
                        <a:t>Evolução</a:t>
                      </a:r>
                      <a:r>
                        <a:rPr lang="en-US" dirty="0" smtClean="0"/>
                        <a:t>  (%)</a:t>
                      </a:r>
                      <a:endParaRPr lang="en-US" dirty="0"/>
                    </a:p>
                  </a:txBody>
                  <a:tcPr/>
                </a:tc>
              </a:tr>
              <a:tr h="500066">
                <a:tc>
                  <a:txBody>
                    <a:bodyPr/>
                    <a:lstStyle/>
                    <a:p>
                      <a:r>
                        <a:rPr lang="en-US" dirty="0" err="1" smtClean="0"/>
                        <a:t>Casos</a:t>
                      </a:r>
                      <a:r>
                        <a:rPr lang="en-US" dirty="0" smtClean="0"/>
                        <a:t> </a:t>
                      </a:r>
                      <a:r>
                        <a:rPr lang="en-US" dirty="0" err="1" smtClean="0"/>
                        <a:t>novos</a:t>
                      </a:r>
                      <a:r>
                        <a:rPr lang="en-US" dirty="0" smtClean="0"/>
                        <a:t> BK+</a:t>
                      </a:r>
                      <a:endParaRPr lang="en-US" dirty="0"/>
                    </a:p>
                  </a:txBody>
                  <a:tcPr/>
                </a:tc>
                <a:tc>
                  <a:txBody>
                    <a:bodyPr/>
                    <a:lstStyle/>
                    <a:p>
                      <a:pPr algn="ctr"/>
                      <a:r>
                        <a:rPr lang="en-US" dirty="0" smtClean="0"/>
                        <a:t>31</a:t>
                      </a:r>
                      <a:endParaRPr lang="en-US" dirty="0"/>
                    </a:p>
                  </a:txBody>
                  <a:tcPr/>
                </a:tc>
                <a:tc>
                  <a:txBody>
                    <a:bodyPr/>
                    <a:lstStyle/>
                    <a:p>
                      <a:pPr algn="ctr"/>
                      <a:r>
                        <a:rPr lang="en-US" dirty="0" smtClean="0"/>
                        <a:t>63</a:t>
                      </a:r>
                      <a:endParaRPr lang="en-US" dirty="0"/>
                    </a:p>
                  </a:txBody>
                  <a:tcPr/>
                </a:tc>
                <a:tc>
                  <a:txBody>
                    <a:bodyPr/>
                    <a:lstStyle/>
                    <a:p>
                      <a:pPr algn="ctr"/>
                      <a:r>
                        <a:rPr lang="en-US" dirty="0" smtClean="0"/>
                        <a:t>+100%</a:t>
                      </a:r>
                      <a:endParaRPr lang="en-US" dirty="0"/>
                    </a:p>
                  </a:txBody>
                  <a:tcPr/>
                </a:tc>
              </a:tr>
              <a:tr h="500066">
                <a:tc>
                  <a:txBody>
                    <a:bodyPr/>
                    <a:lstStyle/>
                    <a:p>
                      <a:r>
                        <a:rPr lang="en-US" dirty="0" err="1" smtClean="0"/>
                        <a:t>Casos</a:t>
                      </a:r>
                      <a:r>
                        <a:rPr lang="en-US" dirty="0" smtClean="0"/>
                        <a:t> </a:t>
                      </a:r>
                      <a:r>
                        <a:rPr lang="en-US" dirty="0" err="1" smtClean="0"/>
                        <a:t>novos</a:t>
                      </a:r>
                      <a:r>
                        <a:rPr lang="en-US" dirty="0" smtClean="0"/>
                        <a:t> BK-</a:t>
                      </a:r>
                      <a:endParaRPr lang="en-US" dirty="0"/>
                    </a:p>
                  </a:txBody>
                  <a:tcPr/>
                </a:tc>
                <a:tc>
                  <a:txBody>
                    <a:bodyPr/>
                    <a:lstStyle/>
                    <a:p>
                      <a:pPr algn="ctr"/>
                      <a:r>
                        <a:rPr lang="en-US" dirty="0" smtClean="0"/>
                        <a:t>40</a:t>
                      </a:r>
                      <a:endParaRPr lang="en-US" dirty="0"/>
                    </a:p>
                  </a:txBody>
                  <a:tcPr/>
                </a:tc>
                <a:tc>
                  <a:txBody>
                    <a:bodyPr/>
                    <a:lstStyle/>
                    <a:p>
                      <a:pPr algn="ctr"/>
                      <a:r>
                        <a:rPr lang="en-US" dirty="0" smtClean="0"/>
                        <a:t>80</a:t>
                      </a:r>
                      <a:endParaRPr lang="en-US" dirty="0"/>
                    </a:p>
                  </a:txBody>
                  <a:tcPr/>
                </a:tc>
                <a:tc>
                  <a:txBody>
                    <a:bodyPr/>
                    <a:lstStyle/>
                    <a:p>
                      <a:pPr algn="ctr"/>
                      <a:r>
                        <a:rPr lang="en-US" dirty="0" smtClean="0"/>
                        <a:t>100%</a:t>
                      </a:r>
                      <a:endParaRPr lang="en-US" dirty="0"/>
                    </a:p>
                  </a:txBody>
                  <a:tcPr/>
                </a:tc>
              </a:tr>
              <a:tr h="500066">
                <a:tc>
                  <a:txBody>
                    <a:bodyPr/>
                    <a:lstStyle/>
                    <a:p>
                      <a:r>
                        <a:rPr lang="en-US" dirty="0" smtClean="0"/>
                        <a:t>Extra </a:t>
                      </a:r>
                      <a:r>
                        <a:rPr lang="en-US" dirty="0" err="1" smtClean="0"/>
                        <a:t>pulmonar</a:t>
                      </a:r>
                      <a:endParaRPr lang="en-US" dirty="0"/>
                    </a:p>
                  </a:txBody>
                  <a:tcPr/>
                </a:tc>
                <a:tc>
                  <a:txBody>
                    <a:bodyPr/>
                    <a:lstStyle/>
                    <a:p>
                      <a:pPr algn="ctr"/>
                      <a:r>
                        <a:rPr lang="en-US" dirty="0" smtClean="0"/>
                        <a:t>2</a:t>
                      </a:r>
                      <a:endParaRPr lang="en-US" dirty="0"/>
                    </a:p>
                  </a:txBody>
                  <a:tcPr/>
                </a:tc>
                <a:tc>
                  <a:txBody>
                    <a:bodyPr/>
                    <a:lstStyle/>
                    <a:p>
                      <a:pPr algn="ctr"/>
                      <a:r>
                        <a:rPr lang="en-US" dirty="0" smtClean="0"/>
                        <a:t>24</a:t>
                      </a:r>
                      <a:endParaRPr lang="en-US" dirty="0"/>
                    </a:p>
                  </a:txBody>
                  <a:tcPr/>
                </a:tc>
                <a:tc>
                  <a:txBody>
                    <a:bodyPr/>
                    <a:lstStyle/>
                    <a:p>
                      <a:pPr algn="ctr"/>
                      <a:r>
                        <a:rPr lang="en-US" dirty="0" smtClean="0"/>
                        <a:t>+100%</a:t>
                      </a:r>
                      <a:endParaRPr lang="en-US" dirty="0"/>
                    </a:p>
                  </a:txBody>
                  <a:tcPr/>
                </a:tc>
              </a:tr>
              <a:tr h="500066">
                <a:tc>
                  <a:txBody>
                    <a:bodyPr/>
                    <a:lstStyle/>
                    <a:p>
                      <a:r>
                        <a:rPr lang="en-US" b="1" dirty="0" smtClean="0"/>
                        <a:t>Total</a:t>
                      </a:r>
                      <a:r>
                        <a:rPr lang="en-US" baseline="0" dirty="0" smtClean="0"/>
                        <a:t> </a:t>
                      </a:r>
                      <a:endParaRPr lang="en-US" dirty="0"/>
                    </a:p>
                  </a:txBody>
                  <a:tcPr/>
                </a:tc>
                <a:tc>
                  <a:txBody>
                    <a:bodyPr/>
                    <a:lstStyle/>
                    <a:p>
                      <a:pPr algn="ctr"/>
                      <a:r>
                        <a:rPr lang="en-US" b="1" dirty="0" smtClean="0"/>
                        <a:t>73</a:t>
                      </a:r>
                      <a:endParaRPr lang="en-US" b="1" dirty="0"/>
                    </a:p>
                  </a:txBody>
                  <a:tcPr/>
                </a:tc>
                <a:tc>
                  <a:txBody>
                    <a:bodyPr/>
                    <a:lstStyle/>
                    <a:p>
                      <a:pPr algn="ctr"/>
                      <a:r>
                        <a:rPr lang="en-US" b="1" dirty="0" smtClean="0"/>
                        <a:t>167</a:t>
                      </a:r>
                      <a:endParaRPr lang="en-US" b="1" dirty="0"/>
                    </a:p>
                  </a:txBody>
                  <a:tcPr/>
                </a:tc>
                <a:tc>
                  <a:txBody>
                    <a:bodyPr/>
                    <a:lstStyle/>
                    <a:p>
                      <a:pPr algn="ctr"/>
                      <a:r>
                        <a:rPr lang="en-US" b="1" dirty="0" smtClean="0"/>
                        <a:t>+100%</a:t>
                      </a:r>
                      <a:endParaRPr lang="en-US" b="1" dirty="0"/>
                    </a:p>
                  </a:txBody>
                  <a:tcPr/>
                </a:tc>
              </a:tr>
            </a:tbl>
          </a:graphicData>
        </a:graphic>
      </p:graphicFrame>
    </p:spTree>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o Número do Diapositivo 1"/>
          <p:cNvSpPr>
            <a:spLocks noGrp="1"/>
          </p:cNvSpPr>
          <p:nvPr>
            <p:ph type="sldNum" sz="quarter" idx="12"/>
          </p:nvPr>
        </p:nvSpPr>
        <p:spPr bwMode="auto">
          <a:noFill/>
          <a:ln>
            <a:miter lim="800000"/>
            <a:headEnd/>
            <a:tailEnd/>
          </a:ln>
        </p:spPr>
        <p:txBody>
          <a:bodyPr/>
          <a:lstStyle/>
          <a:p>
            <a:fld id="{F40F4052-1E1E-4AD2-BA04-A1BAF56FA12A}" type="slidenum">
              <a:rPr lang="pt-PT" altLang="pt-PT" smtClean="0"/>
              <a:pPr/>
              <a:t>16</a:t>
            </a:fld>
            <a:endParaRPr lang="pt-PT" altLang="pt-PT" smtClean="0"/>
          </a:p>
        </p:txBody>
      </p:sp>
      <p:sp>
        <p:nvSpPr>
          <p:cNvPr id="11" name="Rectângulo 10"/>
          <p:cNvSpPr/>
          <p:nvPr/>
        </p:nvSpPr>
        <p:spPr>
          <a:xfrm>
            <a:off x="142844" y="214290"/>
            <a:ext cx="8858312" cy="1357315"/>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t-PT" sz="2000" b="1" dirty="0" smtClean="0">
                <a:solidFill>
                  <a:schemeClr val="tx1"/>
                </a:solidFill>
                <a:latin typeface="Arial Narrow" pitchFamily="34" charset="0"/>
              </a:rPr>
              <a:t>No âmbito de </a:t>
            </a:r>
            <a:r>
              <a:rPr lang="pt-PT" sz="2000" b="1" dirty="0">
                <a:solidFill>
                  <a:schemeClr val="tx1"/>
                </a:solidFill>
                <a:latin typeface="Arial Narrow" pitchFamily="34" charset="0"/>
              </a:rPr>
              <a:t>vacinação contra à </a:t>
            </a:r>
            <a:r>
              <a:rPr lang="pt-PT" sz="2000" b="1" dirty="0" smtClean="0">
                <a:solidFill>
                  <a:schemeClr val="tx1"/>
                </a:solidFill>
                <a:latin typeface="Arial Narrow" pitchFamily="34" charset="0"/>
              </a:rPr>
              <a:t>pólio 1 e 2, foram abrangidas 48.929 crianças dos </a:t>
            </a:r>
            <a:r>
              <a:rPr lang="pt-PT" sz="2000" b="1" dirty="0">
                <a:solidFill>
                  <a:schemeClr val="tx1"/>
                </a:solidFill>
                <a:latin typeface="Arial Narrow" pitchFamily="34" charset="0"/>
              </a:rPr>
              <a:t>0 a 5 anos de idade. </a:t>
            </a:r>
            <a:r>
              <a:rPr lang="pt-PT" sz="2000" b="1" dirty="0" smtClean="0">
                <a:solidFill>
                  <a:schemeClr val="tx1"/>
                </a:solidFill>
                <a:latin typeface="Arial Narrow" pitchFamily="34" charset="0"/>
              </a:rPr>
              <a:t>com uma </a:t>
            </a:r>
            <a:r>
              <a:rPr lang="pt-PT" sz="2000" b="1" dirty="0">
                <a:solidFill>
                  <a:schemeClr val="tx1"/>
                </a:solidFill>
                <a:latin typeface="Arial Narrow" pitchFamily="34" charset="0"/>
              </a:rPr>
              <a:t>cobertura acima de 100</a:t>
            </a:r>
            <a:r>
              <a:rPr lang="pt-PT" sz="2000" b="1" dirty="0" smtClean="0">
                <a:solidFill>
                  <a:schemeClr val="tx1"/>
                </a:solidFill>
                <a:latin typeface="Arial Narrow" pitchFamily="34" charset="0"/>
              </a:rPr>
              <a:t>%, se comparado ao grupo alvo de 41.975.</a:t>
            </a:r>
            <a:endParaRPr lang="en-US" sz="2000" b="1" dirty="0">
              <a:solidFill>
                <a:schemeClr val="tx1"/>
              </a:solidFill>
              <a:latin typeface="Arial Narrow" pitchFamily="34" charset="0"/>
            </a:endParaRPr>
          </a:p>
        </p:txBody>
      </p:sp>
      <p:pic>
        <p:nvPicPr>
          <p:cNvPr id="26671" name="Picture 61" descr="C:\Users\RPDL\Desktop\Armando\IMG-20220323-WA0102.jpg"/>
          <p:cNvPicPr>
            <a:picLocks noChangeAspect="1" noChangeArrowheads="1"/>
          </p:cNvPicPr>
          <p:nvPr/>
        </p:nvPicPr>
        <p:blipFill>
          <a:blip r:embed="rId2"/>
          <a:srcRect/>
          <a:stretch>
            <a:fillRect/>
          </a:stretch>
        </p:blipFill>
        <p:spPr bwMode="auto">
          <a:xfrm>
            <a:off x="142844" y="1571612"/>
            <a:ext cx="8858312" cy="4429156"/>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o Número do Diapositivo 1"/>
          <p:cNvSpPr>
            <a:spLocks noGrp="1"/>
          </p:cNvSpPr>
          <p:nvPr>
            <p:ph type="sldNum" sz="quarter" idx="12"/>
          </p:nvPr>
        </p:nvSpPr>
        <p:spPr bwMode="auto">
          <a:noFill/>
          <a:ln>
            <a:miter lim="800000"/>
            <a:headEnd/>
            <a:tailEnd/>
          </a:ln>
        </p:spPr>
        <p:txBody>
          <a:bodyPr/>
          <a:lstStyle/>
          <a:p>
            <a:fld id="{9D678E68-F255-4D6E-86FC-6E3DA71FF056}" type="slidenum">
              <a:rPr lang="pt-PT" altLang="pt-PT" smtClean="0"/>
              <a:pPr/>
              <a:t>17</a:t>
            </a:fld>
            <a:endParaRPr lang="pt-PT" altLang="pt-PT" smtClean="0"/>
          </a:p>
        </p:txBody>
      </p:sp>
      <p:graphicFrame>
        <p:nvGraphicFramePr>
          <p:cNvPr id="3" name="Tabela 2"/>
          <p:cNvGraphicFramePr>
            <a:graphicFrameLocks noGrp="1"/>
          </p:cNvGraphicFramePr>
          <p:nvPr/>
        </p:nvGraphicFramePr>
        <p:xfrm>
          <a:off x="214313" y="549275"/>
          <a:ext cx="8785225" cy="6623050"/>
        </p:xfrm>
        <a:graphic>
          <a:graphicData uri="http://schemas.openxmlformats.org/drawingml/2006/table">
            <a:tbl>
              <a:tblPr/>
              <a:tblGrid>
                <a:gridCol w="8785225">
                  <a:extLst>
                    <a:ext uri="{9D8B030D-6E8A-4147-A177-3AD203B41FA5}"/>
                  </a:extLst>
                </a:gridCol>
              </a:tblGrid>
              <a:tr h="6623050">
                <a:tc>
                  <a:txBody>
                    <a:bodyPr/>
                    <a:lstStyle/>
                    <a:p>
                      <a:pPr algn="just">
                        <a:lnSpc>
                          <a:spcPct val="150000"/>
                        </a:lnSpc>
                        <a:buFont typeface="Wingdings" pitchFamily="2" charset="2"/>
                        <a:buNone/>
                      </a:pPr>
                      <a:r>
                        <a:rPr lang="pt-BR" sz="1800" b="1" i="1" u="sng" kern="1200" baseline="0" dirty="0" smtClean="0">
                          <a:solidFill>
                            <a:schemeClr val="tx1"/>
                          </a:solidFill>
                          <a:latin typeface="Arial Narrow" pitchFamily="34" charset="0"/>
                          <a:ea typeface="Tahoma" pitchFamily="34" charset="0"/>
                          <a:cs typeface="Tahoma" pitchFamily="34" charset="0"/>
                        </a:rPr>
                        <a:t>No âmbito do Género</a:t>
                      </a:r>
                      <a:r>
                        <a:rPr lang="pt-BR" sz="1800" b="0" i="1" u="sng" kern="1200" baseline="0" dirty="0" smtClean="0">
                          <a:solidFill>
                            <a:schemeClr val="tx1"/>
                          </a:solidFill>
                          <a:latin typeface="Arial Narrow" pitchFamily="34" charset="0"/>
                          <a:ea typeface="Tahoma" pitchFamily="34" charset="0"/>
                          <a:cs typeface="Tahoma" pitchFamily="34" charset="0"/>
                        </a:rPr>
                        <a:t>:</a:t>
                      </a:r>
                      <a:r>
                        <a:rPr lang="pt-BR" sz="1800" b="0" i="1" u="none" kern="1200" baseline="0" dirty="0" smtClean="0">
                          <a:solidFill>
                            <a:schemeClr val="tx1"/>
                          </a:solidFill>
                          <a:latin typeface="Arial Narrow" pitchFamily="34" charset="0"/>
                          <a:ea typeface="Tahoma" pitchFamily="34" charset="0"/>
                          <a:cs typeface="Tahoma" pitchFamily="34" charset="0"/>
                        </a:rPr>
                        <a:t>  f</a:t>
                      </a:r>
                      <a:r>
                        <a:rPr lang="pt-PT" altLang="pt-PT" sz="1800" b="0" dirty="0" smtClean="0">
                          <a:solidFill>
                            <a:srgbClr val="000000"/>
                          </a:solidFill>
                          <a:latin typeface="Arial Narrow" pitchFamily="34" charset="0"/>
                          <a:ea typeface="Noto Sans CJK SC"/>
                          <a:cs typeface="Arial" panose="020B0604020202020204" pitchFamily="34" charset="0"/>
                        </a:rPr>
                        <a:t>oram </a:t>
                      </a:r>
                      <a:r>
                        <a:rPr lang="pt-PT" altLang="pt-PT" sz="1800" dirty="0" smtClean="0">
                          <a:solidFill>
                            <a:srgbClr val="000000"/>
                          </a:solidFill>
                          <a:latin typeface="Arial Narrow" pitchFamily="34" charset="0"/>
                          <a:ea typeface="Noto Sans CJK SC"/>
                          <a:cs typeface="Arial" panose="020B0604020202020204" pitchFamily="34" charset="0"/>
                        </a:rPr>
                        <a:t>promovidas </a:t>
                      </a:r>
                      <a:r>
                        <a:rPr lang="pt-PT" altLang="pt-PT" sz="1800" b="1" dirty="0" smtClean="0">
                          <a:solidFill>
                            <a:srgbClr val="000000"/>
                          </a:solidFill>
                          <a:latin typeface="Arial Narrow" pitchFamily="34" charset="0"/>
                          <a:ea typeface="Noto Sans CJK SC"/>
                          <a:cs typeface="Arial" panose="020B0604020202020204" pitchFamily="34" charset="0"/>
                        </a:rPr>
                        <a:t>2</a:t>
                      </a:r>
                      <a:r>
                        <a:rPr lang="pt-PT" altLang="pt-PT" sz="1800" dirty="0" smtClean="0">
                          <a:solidFill>
                            <a:srgbClr val="000000"/>
                          </a:solidFill>
                          <a:latin typeface="Arial Narrow" pitchFamily="34" charset="0"/>
                          <a:ea typeface="Noto Sans CJK SC"/>
                          <a:cs typeface="Arial" panose="020B0604020202020204" pitchFamily="34" charset="0"/>
                        </a:rPr>
                        <a:t> palestras das</a:t>
                      </a:r>
                      <a:r>
                        <a:rPr lang="pt-PT" altLang="pt-PT" sz="1800" baseline="0" dirty="0" smtClean="0">
                          <a:solidFill>
                            <a:srgbClr val="000000"/>
                          </a:solidFill>
                          <a:latin typeface="Arial Narrow" pitchFamily="34" charset="0"/>
                          <a:ea typeface="Noto Sans CJK SC"/>
                          <a:cs typeface="Arial" panose="020B0604020202020204" pitchFamily="34" charset="0"/>
                        </a:rPr>
                        <a:t> 70</a:t>
                      </a:r>
                      <a:r>
                        <a:rPr lang="pt-PT" altLang="pt-PT" sz="1800" dirty="0" smtClean="0">
                          <a:solidFill>
                            <a:srgbClr val="000000"/>
                          </a:solidFill>
                          <a:latin typeface="Arial Narrow" pitchFamily="34" charset="0"/>
                          <a:ea typeface="Noto Sans CJK SC"/>
                          <a:cs typeface="Arial" panose="020B0604020202020204" pitchFamily="34" charset="0"/>
                        </a:rPr>
                        <a:t> planificadas, o equivalente a </a:t>
                      </a:r>
                      <a:r>
                        <a:rPr lang="pt-PT" altLang="pt-PT" sz="1800" b="1" dirty="0" smtClean="0">
                          <a:solidFill>
                            <a:srgbClr val="000000"/>
                          </a:solidFill>
                          <a:latin typeface="Arial Narrow" pitchFamily="34" charset="0"/>
                          <a:ea typeface="Noto Sans CJK SC"/>
                          <a:cs typeface="Arial" panose="020B0604020202020204" pitchFamily="34" charset="0"/>
                        </a:rPr>
                        <a:t>3% de execução</a:t>
                      </a:r>
                      <a:r>
                        <a:rPr lang="pt-PT" altLang="pt-PT" sz="1800" dirty="0" smtClean="0">
                          <a:solidFill>
                            <a:srgbClr val="000000"/>
                          </a:solidFill>
                          <a:latin typeface="Arial Narrow" pitchFamily="34" charset="0"/>
                          <a:ea typeface="Noto Sans CJK SC"/>
                          <a:cs typeface="Arial" panose="020B0604020202020204" pitchFamily="34" charset="0"/>
                        </a:rPr>
                        <a:t>, sobre violência baseada no Género, nos Postos</a:t>
                      </a:r>
                      <a:r>
                        <a:rPr lang="pt-PT" altLang="pt-PT" sz="1800" baseline="0" dirty="0" smtClean="0">
                          <a:solidFill>
                            <a:srgbClr val="000000"/>
                          </a:solidFill>
                          <a:latin typeface="Arial Narrow" pitchFamily="34" charset="0"/>
                          <a:ea typeface="Noto Sans CJK SC"/>
                          <a:cs typeface="Arial" panose="020B0604020202020204" pitchFamily="34" charset="0"/>
                        </a:rPr>
                        <a:t> Administrativos de Murrupula-Sede e Nihessiue, com a participação de 30 pessoas das quais, 17 </a:t>
                      </a:r>
                      <a:r>
                        <a:rPr lang="pt-PT" altLang="pt-PT" sz="1800" dirty="0" smtClean="0">
                          <a:solidFill>
                            <a:srgbClr val="000000"/>
                          </a:solidFill>
                          <a:latin typeface="Arial Narrow" pitchFamily="34" charset="0"/>
                          <a:ea typeface="Noto Sans CJK SC"/>
                          <a:cs typeface="Arial" panose="020B0604020202020204" pitchFamily="34" charset="0"/>
                        </a:rPr>
                        <a:t>Mulheres. Com o apoio do Projecto</a:t>
                      </a:r>
                      <a:r>
                        <a:rPr lang="pt-PT" altLang="pt-PT" sz="1800" i="1" dirty="0" smtClean="0">
                          <a:solidFill>
                            <a:srgbClr val="000000"/>
                          </a:solidFill>
                          <a:latin typeface="Arial Narrow" pitchFamily="34" charset="0"/>
                          <a:ea typeface="Noto Sans CJK SC"/>
                          <a:cs typeface="Arial" panose="020B0604020202020204" pitchFamily="34" charset="0"/>
                        </a:rPr>
                        <a:t> Terra dos Homens. </a:t>
                      </a:r>
                      <a:r>
                        <a:rPr lang="pt-PT" altLang="pt-PT" sz="1800" i="0" dirty="0" smtClean="0">
                          <a:solidFill>
                            <a:srgbClr val="000000"/>
                          </a:solidFill>
                          <a:latin typeface="Arial Narrow" pitchFamily="34" charset="0"/>
                          <a:ea typeface="Noto Sans CJK SC"/>
                          <a:cs typeface="Arial" panose="020B0604020202020204" pitchFamily="34" charset="0"/>
                        </a:rPr>
                        <a:t>Bem como a divulgação do projecto</a:t>
                      </a:r>
                      <a:r>
                        <a:rPr lang="pt-PT" altLang="pt-PT" sz="1800" i="1" dirty="0" smtClean="0">
                          <a:solidFill>
                            <a:srgbClr val="000000"/>
                          </a:solidFill>
                          <a:latin typeface="Arial Narrow" pitchFamily="34" charset="0"/>
                          <a:ea typeface="Noto Sans CJK SC"/>
                          <a:cs typeface="Arial" panose="020B0604020202020204" pitchFamily="34" charset="0"/>
                        </a:rPr>
                        <a:t>:</a:t>
                      </a:r>
                      <a:r>
                        <a:rPr lang="pt-PT" altLang="pt-PT" sz="1800" i="1" baseline="0" dirty="0" smtClean="0">
                          <a:solidFill>
                            <a:srgbClr val="000000"/>
                          </a:solidFill>
                          <a:latin typeface="Arial Narrow" pitchFamily="34" charset="0"/>
                          <a:ea typeface="Noto Sans CJK SC"/>
                          <a:cs typeface="Arial" panose="020B0604020202020204" pitchFamily="34" charset="0"/>
                        </a:rPr>
                        <a:t> “</a:t>
                      </a:r>
                      <a:r>
                        <a:rPr lang="pt-PT" altLang="pt-PT" sz="1800" i="1" dirty="0" smtClean="0">
                          <a:solidFill>
                            <a:srgbClr val="000000"/>
                          </a:solidFill>
                          <a:latin typeface="Arial Narrow" pitchFamily="34" charset="0"/>
                          <a:ea typeface="Noto Sans CJK SC"/>
                          <a:cs typeface="Arial" panose="020B0604020202020204" pitchFamily="34" charset="0"/>
                        </a:rPr>
                        <a:t>Toda rapariga é capaz”.</a:t>
                      </a:r>
                    </a:p>
                    <a:p>
                      <a:pPr algn="just">
                        <a:lnSpc>
                          <a:spcPct val="150000"/>
                        </a:lnSpc>
                        <a:buFont typeface="Wingdings" pitchFamily="2" charset="2"/>
                        <a:buNone/>
                      </a:pPr>
                      <a:r>
                        <a:rPr lang="pt-BR" sz="1800" b="1" i="0" u="sng" kern="1200" baseline="0" dirty="0" smtClean="0">
                          <a:solidFill>
                            <a:srgbClr val="000000"/>
                          </a:solidFill>
                          <a:latin typeface="Arial Narrow" pitchFamily="34" charset="0"/>
                          <a:ea typeface="Tahoma" pitchFamily="34" charset="0"/>
                          <a:cs typeface="Arial" panose="020B0604020202020204" pitchFamily="34" charset="0"/>
                        </a:rPr>
                        <a:t>Na componente criança em idade pré-escolar:</a:t>
                      </a:r>
                      <a:r>
                        <a:rPr lang="pt-BR" sz="1800" b="1" i="0" u="none" kern="1200" baseline="0" dirty="0" smtClean="0">
                          <a:solidFill>
                            <a:srgbClr val="000000"/>
                          </a:solidFill>
                          <a:latin typeface="Arial Narrow" pitchFamily="34" charset="0"/>
                          <a:ea typeface="Tahoma" pitchFamily="34" charset="0"/>
                          <a:cs typeface="Arial" panose="020B0604020202020204" pitchFamily="34" charset="0"/>
                        </a:rPr>
                        <a:t> </a:t>
                      </a:r>
                      <a:r>
                        <a:rPr lang="pt-BR" sz="1800" b="0" i="0" u="none" kern="1200" baseline="0" dirty="0" smtClean="0">
                          <a:solidFill>
                            <a:srgbClr val="000000"/>
                          </a:solidFill>
                          <a:latin typeface="Arial Narrow" pitchFamily="34" charset="0"/>
                          <a:ea typeface="Tahoma" pitchFamily="34" charset="0"/>
                          <a:cs typeface="Arial" panose="020B0604020202020204" pitchFamily="34" charset="0"/>
                        </a:rPr>
                        <a:t>existem no distrito 05 escolinhas comunitárias, nomeadamente, Mahunha, Ilocone, Munimaca, Nainhoto e Centro Infantil Miloca, com um total de 143 crianças inscritas, destas, 81 mulheres.</a:t>
                      </a:r>
                    </a:p>
                    <a:p>
                      <a:pPr algn="just">
                        <a:lnSpc>
                          <a:spcPct val="150000"/>
                        </a:lnSpc>
                        <a:buFont typeface="Wingdings" pitchFamily="2" charset="2"/>
                        <a:buNone/>
                      </a:pPr>
                      <a:r>
                        <a:rPr lang="pt-BR" sz="1800" b="1" i="0" u="sng" kern="1200" baseline="0" dirty="0" smtClean="0">
                          <a:solidFill>
                            <a:srgbClr val="000000"/>
                          </a:solidFill>
                          <a:latin typeface="Arial Narrow" pitchFamily="34" charset="0"/>
                          <a:ea typeface="Tahoma" pitchFamily="34" charset="0"/>
                          <a:cs typeface="Arial" panose="020B0604020202020204" pitchFamily="34" charset="0"/>
                        </a:rPr>
                        <a:t>Na componente criança em situaçao dificil</a:t>
                      </a:r>
                      <a:r>
                        <a:rPr lang="pt-BR" sz="1800" b="1" i="0" u="none" kern="1200" baseline="0" dirty="0" smtClean="0">
                          <a:solidFill>
                            <a:srgbClr val="000000"/>
                          </a:solidFill>
                          <a:latin typeface="Arial Narrow" pitchFamily="34" charset="0"/>
                          <a:ea typeface="Tahoma" pitchFamily="34" charset="0"/>
                          <a:cs typeface="Arial" panose="020B0604020202020204" pitchFamily="34" charset="0"/>
                        </a:rPr>
                        <a:t>:  </a:t>
                      </a:r>
                      <a:r>
                        <a:rPr lang="pt-BR" sz="1800" b="0" i="0" u="none" kern="1200" baseline="0" dirty="0" smtClean="0">
                          <a:solidFill>
                            <a:srgbClr val="000000"/>
                          </a:solidFill>
                          <a:latin typeface="Arial Narrow" pitchFamily="34" charset="0"/>
                          <a:ea typeface="Tahoma" pitchFamily="34" charset="0"/>
                          <a:cs typeface="Arial" panose="020B0604020202020204" pitchFamily="34" charset="0"/>
                        </a:rPr>
                        <a:t>o </a:t>
                      </a:r>
                      <a:r>
                        <a:rPr lang="pt-BR" sz="1800" b="0" i="0" u="none" kern="1200" baseline="0" dirty="0" smtClean="0">
                          <a:solidFill>
                            <a:schemeClr val="tx1"/>
                          </a:solidFill>
                          <a:latin typeface="Arial Narrow" pitchFamily="34" charset="0"/>
                          <a:ea typeface="Tahoma" pitchFamily="34" charset="0"/>
                          <a:cs typeface="Tahoma" pitchFamily="34" charset="0"/>
                        </a:rPr>
                        <a:t>sector registou através de 04 comités comunitários (Naha, Napaco, Nakhapa, Muihia) de protecção em situação de vulnerabilidade e crianças orfãs com familia em situação de pobreza, num total de 323 crianças, sendo 176 mulheres. Contra 882 crianças atendidas em 07 comités no ano 2021. pressupondo um decréscimo na ordem de 63%.</a:t>
                      </a:r>
                      <a:endParaRPr lang="pt-PT" sz="1800" b="0" i="0" kern="1200" baseline="0" dirty="0" smtClean="0">
                        <a:solidFill>
                          <a:schemeClr val="tx1"/>
                        </a:solidFill>
                        <a:latin typeface="Arial Narrow" pitchFamily="34" charset="0"/>
                        <a:ea typeface="Tahoma" pitchFamily="34" charset="0"/>
                        <a:cs typeface="Tahoma" pitchFamily="34" charset="0"/>
                      </a:endParaRPr>
                    </a:p>
                    <a:p>
                      <a:pPr marL="0" marR="0" indent="0" algn="just" defTabSz="914400" rtl="0" eaLnBrk="1" fontAlgn="auto" latinLnBrk="0" hangingPunct="1">
                        <a:lnSpc>
                          <a:spcPct val="150000"/>
                        </a:lnSpc>
                        <a:spcBef>
                          <a:spcPts val="0"/>
                        </a:spcBef>
                        <a:spcAft>
                          <a:spcPts val="0"/>
                        </a:spcAft>
                        <a:buClrTx/>
                        <a:buSzTx/>
                        <a:buFontTx/>
                        <a:buNone/>
                        <a:tabLst/>
                        <a:defRPr/>
                      </a:pPr>
                      <a:r>
                        <a:rPr lang="pt-PT" sz="1800" b="1" i="0" u="sng" kern="1200" baseline="0" dirty="0" smtClean="0">
                          <a:solidFill>
                            <a:schemeClr val="tx1"/>
                          </a:solidFill>
                          <a:latin typeface="Arial Narrow" pitchFamily="34" charset="0"/>
                          <a:ea typeface="Tahoma" pitchFamily="34" charset="0"/>
                          <a:cs typeface="Tahoma" pitchFamily="34" charset="0"/>
                        </a:rPr>
                        <a:t>Programa de Apoio Social Directo (PASD)</a:t>
                      </a:r>
                      <a:r>
                        <a:rPr lang="pt-PT" sz="1800" b="1" i="0" u="none" kern="1200" baseline="0" dirty="0" smtClean="0">
                          <a:solidFill>
                            <a:schemeClr val="tx1"/>
                          </a:solidFill>
                          <a:latin typeface="Arial Narrow" pitchFamily="34" charset="0"/>
                          <a:ea typeface="Tahoma" pitchFamily="34" charset="0"/>
                          <a:cs typeface="Tahoma" pitchFamily="34" charset="0"/>
                        </a:rPr>
                        <a:t>: </a:t>
                      </a:r>
                      <a:r>
                        <a:rPr lang="pt-BR" sz="1800" b="0" i="0" u="none" kern="1200" baseline="0" dirty="0" smtClean="0">
                          <a:solidFill>
                            <a:schemeClr val="tx1"/>
                          </a:solidFill>
                          <a:latin typeface="Arial Narrow" pitchFamily="34" charset="0"/>
                          <a:ea typeface="Tahoma" pitchFamily="34" charset="0"/>
                          <a:cs typeface="Tahoma" pitchFamily="34" charset="0"/>
                        </a:rPr>
                        <a:t>foram identificadas 5 pessoas com necessidade de apoio em meios de compensação (triciclos e cadeiras de rodas) porém foi feita a comunicação ao INAS/Nampula. e foi dada resposta positiva, no entanto, duas crianças já receberam cadeiras de rodas.</a:t>
                      </a:r>
                      <a:endParaRPr lang="pt-PT" sz="1800" b="0" i="0" u="none" kern="1200" baseline="0" dirty="0" smtClean="0">
                        <a:solidFill>
                          <a:schemeClr val="tx1"/>
                        </a:solidFill>
                        <a:latin typeface="Arial Narrow" pitchFamily="34" charset="0"/>
                        <a:ea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800" b="1" i="0" u="sng" kern="1200" baseline="0" dirty="0" smtClean="0">
                        <a:solidFill>
                          <a:schemeClr val="tx1"/>
                        </a:solidFill>
                        <a:latin typeface="Arial Black" pitchFamily="34" charset="0"/>
                        <a:ea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800" b="1" i="0" u="sng" kern="1200" baseline="0" dirty="0" smtClean="0">
                        <a:solidFill>
                          <a:schemeClr val="tx1"/>
                        </a:solidFill>
                        <a:latin typeface="Arial Black" pitchFamily="34" charset="0"/>
                        <a:ea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800" b="1" i="0" u="sng" kern="1200" baseline="0" dirty="0" smtClean="0">
                        <a:solidFill>
                          <a:schemeClr val="tx1"/>
                        </a:solidFill>
                        <a:latin typeface="Arial Black" pitchFamily="34" charset="0"/>
                        <a:ea typeface="Tahoma" pitchFamily="34" charset="0"/>
                        <a:cs typeface="Tahoma" pitchFamily="34" charset="0"/>
                      </a:endParaRP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sp>
        <p:nvSpPr>
          <p:cNvPr id="29701" name="Text Box 1"/>
          <p:cNvSpPr txBox="1">
            <a:spLocks noChangeArrowheads="1"/>
          </p:cNvSpPr>
          <p:nvPr/>
        </p:nvSpPr>
        <p:spPr bwMode="auto">
          <a:xfrm>
            <a:off x="107950" y="115888"/>
            <a:ext cx="8578850" cy="288925"/>
          </a:xfrm>
          <a:prstGeom prst="rect">
            <a:avLst/>
          </a:prstGeom>
          <a:solidFill>
            <a:schemeClr val="accent2">
              <a:lumMod val="20000"/>
              <a:lumOff val="80000"/>
            </a:schemeClr>
          </a:solidFill>
          <a:ln w="9525">
            <a:noFill/>
            <a:round/>
            <a:headEnd/>
            <a:tailEnd/>
          </a:ln>
        </p:spPr>
        <p:txBody>
          <a:bodyPr lIns="0" rIns="0" bIns="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PT" altLang="pt-PT" sz="2000" b="1" dirty="0" smtClean="0">
                <a:latin typeface="Verdana" pitchFamily="34" charset="0"/>
                <a:ea typeface="DejaVu Sans"/>
                <a:cs typeface="DejaVu Sans"/>
              </a:rPr>
              <a:t>1.2.5. </a:t>
            </a:r>
            <a:r>
              <a:rPr lang="pt-PT" altLang="pt-PT" sz="2000" b="1" dirty="0">
                <a:latin typeface="Verdana" pitchFamily="34" charset="0"/>
                <a:ea typeface="DejaVu Sans"/>
                <a:cs typeface="DejaVu Sans"/>
              </a:rPr>
              <a:t>Género, Criança e Acção Social</a:t>
            </a:r>
          </a:p>
        </p:txBody>
      </p:sp>
    </p:spTree>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57188" y="142875"/>
            <a:ext cx="8047037" cy="428625"/>
          </a:xfrm>
          <a:prstGeom prst="rect">
            <a:avLst/>
          </a:prstGeom>
          <a:noFill/>
          <a:ln w="9525">
            <a:noFill/>
            <a:round/>
            <a:headEnd/>
            <a:tailEnd/>
          </a:ln>
        </p:spPr>
        <p:txBody>
          <a:bodyPr lIns="0" rIns="0" bIns="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pt-PT" sz="1500" b="1">
                <a:latin typeface="Verdana" pitchFamily="34" charset="0"/>
                <a:ea typeface="DejaVu Sans"/>
                <a:cs typeface="DejaVu Sans"/>
              </a:rPr>
              <a:t> </a:t>
            </a:r>
            <a:r>
              <a:rPr lang="pt-PT" altLang="pt-PT">
                <a:latin typeface="Verdana" pitchFamily="34" charset="0"/>
              </a:rPr>
              <a:t>Cont…    </a:t>
            </a:r>
            <a:r>
              <a:rPr lang="pt-PT" altLang="pt-PT" b="1">
                <a:latin typeface="Verdana" pitchFamily="34" charset="0"/>
              </a:rPr>
              <a:t>Subsidio</a:t>
            </a:r>
            <a:r>
              <a:rPr lang="pt-PT" altLang="pt-PT">
                <a:latin typeface="Verdana" pitchFamily="34" charset="0"/>
              </a:rPr>
              <a:t> </a:t>
            </a:r>
            <a:r>
              <a:rPr lang="pt-PT" altLang="pt-PT" b="1">
                <a:latin typeface="Verdana" pitchFamily="34" charset="0"/>
              </a:rPr>
              <a:t>Social</a:t>
            </a:r>
            <a:r>
              <a:rPr lang="pt-PT" altLang="pt-PT">
                <a:latin typeface="Verdana" pitchFamily="34" charset="0"/>
              </a:rPr>
              <a:t> </a:t>
            </a:r>
            <a:r>
              <a:rPr lang="pt-PT" altLang="pt-PT" b="1">
                <a:latin typeface="Verdana" pitchFamily="34" charset="0"/>
              </a:rPr>
              <a:t>Básico</a:t>
            </a:r>
          </a:p>
        </p:txBody>
      </p:sp>
      <p:sp>
        <p:nvSpPr>
          <p:cNvPr id="28675" name="Text Box 2"/>
          <p:cNvSpPr txBox="1">
            <a:spLocks noChangeArrowheads="1"/>
          </p:cNvSpPr>
          <p:nvPr/>
        </p:nvSpPr>
        <p:spPr bwMode="auto">
          <a:xfrm>
            <a:off x="7923213" y="5624513"/>
            <a:ext cx="762000" cy="274637"/>
          </a:xfrm>
          <a:prstGeom prst="rect">
            <a:avLst/>
          </a:prstGeom>
          <a:noFill/>
          <a:ln w="9525">
            <a:noFill/>
            <a:round/>
            <a:headEnd/>
            <a:tailEnd/>
          </a:ln>
        </p:spPr>
        <p:txBody>
          <a:bodyPr lIns="0" tIns="0" rIns="0" bIns="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A7BAED1-3894-4215-B6D0-1E977D88777C}" type="slidenum">
              <a:rPr lang="pt-PT" altLang="pt-PT" sz="900">
                <a:solidFill>
                  <a:srgbClr val="045C75"/>
                </a:solidFill>
                <a:ea typeface="DejaVu Sans"/>
                <a:cs typeface="DejaVu Sans"/>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pt-PT" altLang="pt-PT" sz="900">
              <a:solidFill>
                <a:srgbClr val="045C75"/>
              </a:solidFill>
              <a:ea typeface="DejaVu Sans"/>
              <a:cs typeface="DejaVu Sans"/>
            </a:endParaRPr>
          </a:p>
        </p:txBody>
      </p:sp>
      <p:sp>
        <p:nvSpPr>
          <p:cNvPr id="28676" name="Rectangle 7"/>
          <p:cNvSpPr>
            <a:spLocks noChangeArrowheads="1"/>
          </p:cNvSpPr>
          <p:nvPr/>
        </p:nvSpPr>
        <p:spPr bwMode="auto">
          <a:xfrm>
            <a:off x="417513" y="571500"/>
            <a:ext cx="8226425" cy="2000250"/>
          </a:xfrm>
          <a:prstGeom prst="rect">
            <a:avLst/>
          </a:prstGeom>
          <a:solidFill>
            <a:srgbClr val="FFFFFF"/>
          </a:solidFill>
          <a:ln w="25560" cap="sq">
            <a:solidFill>
              <a:srgbClr val="FFFFFF"/>
            </a:solidFill>
            <a:miter lim="800000"/>
            <a:headEnd/>
            <a:tailEnd/>
          </a:ln>
        </p:spPr>
        <p:txBody>
          <a:bodyPr lIns="67500" tIns="35100" rIns="67500" bIns="35100"/>
          <a:lstStyle/>
          <a:p>
            <a:pPr algn="just">
              <a:lnSpc>
                <a:spcPct val="150000"/>
              </a:lnSpc>
              <a:buClr>
                <a:srgbClr val="7030A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pt-PT" sz="1900">
                <a:solidFill>
                  <a:srgbClr val="000000"/>
                </a:solidFill>
                <a:latin typeface="Arial Narrow" pitchFamily="34" charset="0"/>
                <a:ea typeface="Noto Sans CJK SC"/>
                <a:cs typeface="Noto Sans CJK SC"/>
              </a:rPr>
              <a:t>No âmbito da expansão do programa, o sector identificou e realizou o inquérito com a finalidade de envolver mais beneficiários na comunidade de Napuco no programa, passando, desta forma, a contar com </a:t>
            </a:r>
            <a:r>
              <a:rPr lang="pt-PT" altLang="pt-PT" sz="1900" b="1">
                <a:solidFill>
                  <a:srgbClr val="000000"/>
                </a:solidFill>
                <a:latin typeface="Arial Narrow" pitchFamily="34" charset="0"/>
                <a:ea typeface="Noto Sans CJK SC"/>
                <a:cs typeface="Noto Sans CJK SC"/>
              </a:rPr>
              <a:t>4.309</a:t>
            </a:r>
            <a:r>
              <a:rPr lang="pt-PT" altLang="pt-PT" sz="1900">
                <a:solidFill>
                  <a:srgbClr val="000000"/>
                </a:solidFill>
                <a:latin typeface="Arial Narrow" pitchFamily="34" charset="0"/>
                <a:ea typeface="Noto Sans CJK SC"/>
                <a:cs typeface="Noto Sans CJK SC"/>
              </a:rPr>
              <a:t> beneficiários do subsidio social básico, contra 4.160 pessoas abrangidas em 2021, o que representa um crescimento na ordem de </a:t>
            </a:r>
            <a:r>
              <a:rPr lang="pt-PT" altLang="pt-PT" sz="1900" b="1">
                <a:solidFill>
                  <a:srgbClr val="000000"/>
                </a:solidFill>
                <a:latin typeface="Arial Narrow" pitchFamily="34" charset="0"/>
                <a:ea typeface="Noto Sans CJK SC"/>
                <a:cs typeface="Noto Sans CJK SC"/>
              </a:rPr>
              <a:t>4%.  </a:t>
            </a:r>
          </a:p>
          <a:p>
            <a:pPr algn="just">
              <a:lnSpc>
                <a:spcPct val="150000"/>
              </a:lnSpc>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ltLang="pt-PT" sz="1200">
              <a:solidFill>
                <a:srgbClr val="000000"/>
              </a:solidFill>
              <a:ea typeface="Noto Sans CJK SC"/>
              <a:cs typeface="Noto Sans CJK SC"/>
            </a:endParaRPr>
          </a:p>
          <a:p>
            <a:pPr algn="just">
              <a:lnSpc>
                <a:spcPct val="150000"/>
              </a:lnSpc>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ltLang="pt-PT" sz="1200">
              <a:solidFill>
                <a:srgbClr val="000000"/>
              </a:solidFill>
              <a:ea typeface="Noto Sans CJK SC"/>
              <a:cs typeface="Noto Sans CJK SC"/>
            </a:endParaRPr>
          </a:p>
        </p:txBody>
      </p:sp>
      <p:pic>
        <p:nvPicPr>
          <p:cNvPr id="28677" name="Picture 10" descr="C:\Users\RPDL\Desktop\S. Social\IMG-20220324-WA0062.jpg"/>
          <p:cNvPicPr>
            <a:picLocks noChangeAspect="1" noChangeArrowheads="1"/>
          </p:cNvPicPr>
          <p:nvPr/>
        </p:nvPicPr>
        <p:blipFill>
          <a:blip r:embed="rId3"/>
          <a:srcRect/>
          <a:stretch>
            <a:fillRect/>
          </a:stretch>
        </p:blipFill>
        <p:spPr bwMode="auto">
          <a:xfrm>
            <a:off x="500063" y="2571750"/>
            <a:ext cx="4286250" cy="3714750"/>
          </a:xfrm>
          <a:prstGeom prst="rect">
            <a:avLst/>
          </a:prstGeom>
          <a:noFill/>
          <a:ln w="9525">
            <a:noFill/>
            <a:miter lim="800000"/>
            <a:headEnd/>
            <a:tailEnd/>
          </a:ln>
        </p:spPr>
      </p:pic>
      <p:pic>
        <p:nvPicPr>
          <p:cNvPr id="28678" name="Picture 11" descr="C:\Users\RPDL\Desktop\S. Social\IMG-20220324-WA0061.jpg"/>
          <p:cNvPicPr>
            <a:picLocks noChangeAspect="1" noChangeArrowheads="1"/>
          </p:cNvPicPr>
          <p:nvPr/>
        </p:nvPicPr>
        <p:blipFill>
          <a:blip r:embed="rId4"/>
          <a:srcRect/>
          <a:stretch>
            <a:fillRect/>
          </a:stretch>
        </p:blipFill>
        <p:spPr bwMode="auto">
          <a:xfrm>
            <a:off x="4857750" y="2571750"/>
            <a:ext cx="3929063" cy="3714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14313" y="142875"/>
          <a:ext cx="8715436" cy="841375"/>
        </p:xfrm>
        <a:graphic>
          <a:graphicData uri="http://schemas.openxmlformats.org/drawingml/2006/table">
            <a:tbl>
              <a:tblPr/>
              <a:tblGrid>
                <a:gridCol w="8715436">
                  <a:extLst>
                    <a:ext uri="{9D8B030D-6E8A-4147-A177-3AD203B41FA5}"/>
                  </a:extLst>
                </a:gridCol>
              </a:tblGrid>
              <a:tr h="2075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PT" sz="1200" b="1" i="0" u="none" strike="noStrike" dirty="0" smtClean="0">
                          <a:solidFill>
                            <a:schemeClr val="tx1"/>
                          </a:solidFill>
                          <a:effectLst/>
                          <a:latin typeface="Verdana" pitchFamily="34" charset="0"/>
                          <a:ea typeface="Verdana" pitchFamily="34" charset="0"/>
                          <a:cs typeface="Verdana" pitchFamily="34" charset="0"/>
                        </a:rPr>
                        <a:t>PRIORIDADE</a:t>
                      </a:r>
                      <a:r>
                        <a:rPr lang="pt-PT" sz="1200" b="1" i="0" u="none" strike="noStrike" baseline="0" dirty="0" smtClean="0">
                          <a:solidFill>
                            <a:schemeClr val="tx1"/>
                          </a:solidFill>
                          <a:effectLst/>
                          <a:latin typeface="Verdana" pitchFamily="34" charset="0"/>
                          <a:ea typeface="Verdana" pitchFamily="34" charset="0"/>
                          <a:cs typeface="Verdana" pitchFamily="34" charset="0"/>
                        </a:rPr>
                        <a:t> II</a:t>
                      </a:r>
                      <a:r>
                        <a:rPr lang="pt-PT" sz="1200" b="1" i="0" u="none" strike="noStrike" dirty="0" smtClean="0">
                          <a:solidFill>
                            <a:schemeClr val="tx1"/>
                          </a:solidFill>
                          <a:effectLst/>
                          <a:latin typeface="Verdana" pitchFamily="34" charset="0"/>
                          <a:ea typeface="Verdana" pitchFamily="34" charset="0"/>
                          <a:cs typeface="Verdana" pitchFamily="34" charset="0"/>
                        </a:rPr>
                        <a:t>: Impulsionar o Crescimento Económico,</a:t>
                      </a:r>
                      <a:r>
                        <a:rPr lang="pt-PT" sz="1200" b="1" i="0" u="none" strike="noStrike" baseline="0" dirty="0" smtClean="0">
                          <a:solidFill>
                            <a:schemeClr val="tx1"/>
                          </a:solidFill>
                          <a:effectLst/>
                          <a:latin typeface="Verdana" pitchFamily="34" charset="0"/>
                          <a:ea typeface="Verdana" pitchFamily="34" charset="0"/>
                          <a:cs typeface="Verdana" pitchFamily="34" charset="0"/>
                        </a:rPr>
                        <a:t> a Produtividade e a Geração de Emprego</a:t>
                      </a:r>
                      <a:endParaRPr lang="pt-PT" sz="1200" b="1" kern="1200" baseline="0" dirty="0" smtClean="0">
                        <a:solidFill>
                          <a:schemeClr val="tx1"/>
                        </a:solidFill>
                        <a:latin typeface="Verdana" pitchFamily="34" charset="0"/>
                        <a:ea typeface="Verdana" pitchFamily="34" charset="0"/>
                        <a:cs typeface="Verdana" pitchFamily="34" charset="0"/>
                      </a:endParaRPr>
                    </a:p>
                  </a:txBody>
                  <a:tcPr marL="9526" marR="9526" marT="9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extLst>
              </a:tr>
              <a:tr h="633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300" b="1" i="1" u="none" strike="noStrike" dirty="0" smtClean="0">
                          <a:solidFill>
                            <a:srgbClr val="000000"/>
                          </a:solidFill>
                          <a:effectLst/>
                          <a:latin typeface="Tahoma" pitchFamily="34" charset="0"/>
                          <a:ea typeface="Tahoma" pitchFamily="34" charset="0"/>
                          <a:cs typeface="Tahoma" pitchFamily="34" charset="0"/>
                        </a:rPr>
                        <a:t>Objectivo Estratégico (i):</a:t>
                      </a:r>
                      <a:r>
                        <a:rPr lang="pt-BR" sz="1400" i="1" kern="1200" baseline="0" dirty="0" smtClean="0">
                          <a:solidFill>
                            <a:schemeClr val="tx1"/>
                          </a:solidFill>
                          <a:latin typeface="Tahoma" pitchFamily="34" charset="0"/>
                          <a:ea typeface="Tahoma" pitchFamily="34" charset="0"/>
                          <a:cs typeface="Tahoma" pitchFamily="34" charset="0"/>
                        </a:rPr>
                        <a:t>Promover um Ambiente Macroeconómico Equilibrado e Gestão das Fin. Públicas</a:t>
                      </a:r>
                      <a:endParaRPr lang="en-US" sz="1800" kern="1200" baseline="0" dirty="0" smtClean="0">
                        <a:solidFill>
                          <a:schemeClr val="tx1"/>
                        </a:solidFill>
                        <a:latin typeface="Tahoma" pitchFamily="34" charset="0"/>
                        <a:ea typeface="Tahoma" pitchFamily="34" charset="0"/>
                        <a:cs typeface="Tahoma" pitchFamily="34" charset="0"/>
                      </a:endParaRPr>
                    </a:p>
                    <a:p>
                      <a:r>
                        <a:rPr lang="pt-PT" sz="1300" i="1" kern="1200" baseline="0" dirty="0" smtClean="0">
                          <a:solidFill>
                            <a:schemeClr val="tx1"/>
                          </a:solidFill>
                          <a:latin typeface="Arial Black" pitchFamily="34" charset="0"/>
                          <a:ea typeface="Tahoma" pitchFamily="34" charset="0"/>
                          <a:cs typeface="Tahoma" pitchFamily="34" charset="0"/>
                        </a:rPr>
                        <a:t>2. Receitas Próprias e Funcionamento</a:t>
                      </a:r>
                    </a:p>
                  </a:txBody>
                  <a:tcPr marL="9526" marR="9526" marT="9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graphicFrame>
        <p:nvGraphicFramePr>
          <p:cNvPr id="4100" name="Object 13"/>
          <p:cNvGraphicFramePr>
            <a:graphicFrameLocks noChangeAspect="1"/>
          </p:cNvGraphicFramePr>
          <p:nvPr/>
        </p:nvGraphicFramePr>
        <p:xfrm>
          <a:off x="285720" y="1071546"/>
          <a:ext cx="8572560" cy="2643206"/>
        </p:xfrm>
        <a:graphic>
          <a:graphicData uri="http://schemas.openxmlformats.org/presentationml/2006/ole">
            <p:oleObj spid="_x0000_s4100" name="Folha de Cálculo" r:id="rId4" imgW="5657985" imgH="1990815" progId="Excel.Sheet.12">
              <p:embed/>
            </p:oleObj>
          </a:graphicData>
        </a:graphic>
      </p:graphicFrame>
      <p:graphicFrame>
        <p:nvGraphicFramePr>
          <p:cNvPr id="4103" name="Object 35"/>
          <p:cNvGraphicFramePr>
            <a:graphicFrameLocks noChangeAspect="1"/>
          </p:cNvGraphicFramePr>
          <p:nvPr/>
        </p:nvGraphicFramePr>
        <p:xfrm>
          <a:off x="285720" y="3857628"/>
          <a:ext cx="8534400" cy="2787650"/>
        </p:xfrm>
        <a:graphic>
          <a:graphicData uri="http://schemas.openxmlformats.org/presentationml/2006/ole">
            <p:oleObj spid="_x0000_s4103" name="Folha de Cálculo" r:id="rId5" imgW="6219757" imgH="2019390" progId="Excel.Sheet.12">
              <p:embed/>
            </p:oleObj>
          </a:graphicData>
        </a:graphic>
      </p:graphicFrame>
    </p:spTree>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endParaRPr lang="en-US" altLang="pt-PT" sz="1400">
              <a:latin typeface="Calibri" pitchFamily="34" charset="0"/>
            </a:endParaRPr>
          </a:p>
        </p:txBody>
      </p:sp>
      <p:sp>
        <p:nvSpPr>
          <p:cNvPr id="4099" name="Rectangle 4"/>
          <p:cNvSpPr>
            <a:spLocks noGrp="1" noChangeArrowheads="1"/>
          </p:cNvSpPr>
          <p:nvPr>
            <p:ph type="title" idx="4294967295"/>
          </p:nvPr>
        </p:nvSpPr>
        <p:spPr>
          <a:xfrm>
            <a:off x="285750" y="142875"/>
            <a:ext cx="8572500" cy="428625"/>
          </a:xfrm>
          <a:solidFill>
            <a:schemeClr val="accent5">
              <a:lumMod val="60000"/>
              <a:lumOff val="40000"/>
            </a:schemeClr>
          </a:solidFill>
        </p:spPr>
        <p:txBody>
          <a:bodyPr/>
          <a:lstStyle/>
          <a:p>
            <a:pPr eaLnBrk="1" hangingPunct="1">
              <a:defRPr/>
            </a:pPr>
            <a:r>
              <a:rPr lang="pt-PT" sz="2400" b="1" dirty="0" smtClean="0">
                <a:latin typeface="Verdana" pitchFamily="34" charset="0"/>
                <a:ea typeface="Verdana" pitchFamily="34" charset="0"/>
                <a:cs typeface="Verdana" pitchFamily="34" charset="0"/>
              </a:rPr>
              <a:t>ESTRUTURA DE APRESENTAÇÃO</a:t>
            </a:r>
          </a:p>
        </p:txBody>
      </p:sp>
      <p:sp>
        <p:nvSpPr>
          <p:cNvPr id="15365" name="Rectangle 15"/>
          <p:cNvSpPr>
            <a:spLocks noChangeArrowheads="1"/>
          </p:cNvSpPr>
          <p:nvPr/>
        </p:nvSpPr>
        <p:spPr bwMode="auto">
          <a:xfrm>
            <a:off x="214313" y="642938"/>
            <a:ext cx="8643937" cy="5954712"/>
          </a:xfrm>
          <a:prstGeom prst="rect">
            <a:avLst/>
          </a:prstGeom>
          <a:noFill/>
          <a:ln w="9525">
            <a:solidFill>
              <a:schemeClr val="accent5">
                <a:lumMod val="50000"/>
              </a:schemeClr>
            </a:solidFill>
            <a:miter lim="800000"/>
            <a:headEnd/>
            <a:tailEnd/>
          </a:ln>
        </p:spPr>
        <p:txBody>
          <a:bodyPr>
            <a:spAutoFit/>
          </a:bodyPr>
          <a:lstStyle/>
          <a:p>
            <a:pPr marL="514350" indent="-514350" algn="just" eaLnBrk="1" hangingPunct="1">
              <a:lnSpc>
                <a:spcPct val="150000"/>
              </a:lnSpc>
              <a:defRPr/>
            </a:pPr>
            <a:r>
              <a:rPr lang="en-US" altLang="en-US" sz="1600" b="1" dirty="0">
                <a:solidFill>
                  <a:srgbClr val="000000"/>
                </a:solidFill>
                <a:latin typeface="Arial Narrow" pitchFamily="34" charset="0"/>
              </a:rPr>
              <a:t>I</a:t>
            </a:r>
            <a:r>
              <a:rPr lang="en-US" altLang="en-US" sz="1600" b="1" dirty="0" smtClean="0">
                <a:solidFill>
                  <a:srgbClr val="000000"/>
                </a:solidFill>
                <a:latin typeface="Arial Narrow" pitchFamily="34" charset="0"/>
              </a:rPr>
              <a:t>. </a:t>
            </a:r>
            <a:r>
              <a:rPr lang="en-US" altLang="en-US" sz="1600" b="1" dirty="0">
                <a:solidFill>
                  <a:srgbClr val="000000"/>
                </a:solidFill>
                <a:latin typeface="Arial Narrow" pitchFamily="34" charset="0"/>
              </a:rPr>
              <a:t>DESCRIÇÃO DO DISTRITO.</a:t>
            </a:r>
          </a:p>
          <a:p>
            <a:pPr marL="514350" indent="-514350" algn="just" eaLnBrk="1" hangingPunct="1">
              <a:lnSpc>
                <a:spcPct val="150000"/>
              </a:lnSpc>
              <a:defRPr/>
            </a:pPr>
            <a:r>
              <a:rPr lang="en-US" altLang="en-US" sz="1600" b="1" dirty="0" smtClean="0">
                <a:solidFill>
                  <a:srgbClr val="000000"/>
                </a:solidFill>
                <a:latin typeface="Arial Narrow" pitchFamily="34" charset="0"/>
              </a:rPr>
              <a:t>II. </a:t>
            </a:r>
            <a:r>
              <a:rPr lang="en-US" altLang="en-US" sz="1600" b="1" dirty="0">
                <a:solidFill>
                  <a:srgbClr val="000000"/>
                </a:solidFill>
                <a:latin typeface="Arial Narrow" pitchFamily="34" charset="0"/>
              </a:rPr>
              <a:t>INTRODUÇÃO.</a:t>
            </a:r>
          </a:p>
          <a:p>
            <a:pPr marL="514350" indent="-514350" algn="just" eaLnBrk="1" hangingPunct="1">
              <a:lnSpc>
                <a:spcPct val="150000"/>
              </a:lnSpc>
              <a:defRPr/>
            </a:pPr>
            <a:r>
              <a:rPr lang="en-US" altLang="en-US" sz="1600" b="1" dirty="0" smtClean="0">
                <a:solidFill>
                  <a:srgbClr val="000000"/>
                </a:solidFill>
                <a:latin typeface="Arial Narrow" pitchFamily="34" charset="0"/>
              </a:rPr>
              <a:t>III. </a:t>
            </a:r>
            <a:r>
              <a:rPr lang="en-US" altLang="en-US" sz="1600" b="1" dirty="0">
                <a:solidFill>
                  <a:srgbClr val="000000"/>
                </a:solidFill>
                <a:latin typeface="Arial Narrow" pitchFamily="34" charset="0"/>
              </a:rPr>
              <a:t>DESEMPENHO DO DISTRITO.</a:t>
            </a:r>
          </a:p>
          <a:p>
            <a:pPr marL="514350" indent="-514350" algn="just" eaLnBrk="1" hangingPunct="1">
              <a:lnSpc>
                <a:spcPct val="150000"/>
              </a:lnSpc>
              <a:defRPr/>
            </a:pPr>
            <a:r>
              <a:rPr lang="en-US" altLang="en-US" sz="1600" b="1" dirty="0" smtClean="0">
                <a:solidFill>
                  <a:srgbClr val="000000"/>
                </a:solidFill>
                <a:latin typeface="Arial Narrow" pitchFamily="34" charset="0"/>
              </a:rPr>
              <a:t>1.  </a:t>
            </a:r>
            <a:r>
              <a:rPr lang="en-US" altLang="en-US" sz="1600" b="1" dirty="0">
                <a:solidFill>
                  <a:srgbClr val="000000"/>
                </a:solidFill>
                <a:latin typeface="Arial Narrow" pitchFamily="34" charset="0"/>
              </a:rPr>
              <a:t>REALIZAÇÕES DA PRIORIDADE I- DESENVOLVER O CAPITAL HUMANO E A JUSTIÇA SOCIAL.</a:t>
            </a:r>
          </a:p>
          <a:p>
            <a:pPr marL="514350" indent="-514350" algn="just" eaLnBrk="1" hangingPunct="1">
              <a:lnSpc>
                <a:spcPct val="150000"/>
              </a:lnSpc>
              <a:defRPr/>
            </a:pPr>
            <a:r>
              <a:rPr lang="en-US" altLang="en-US" sz="1600" b="1" dirty="0" smtClean="0">
                <a:solidFill>
                  <a:srgbClr val="000000"/>
                </a:solidFill>
                <a:latin typeface="Arial Narrow" pitchFamily="34" charset="0"/>
              </a:rPr>
              <a:t>2. </a:t>
            </a:r>
            <a:r>
              <a:rPr lang="en-US" altLang="en-US" sz="1600" b="1" dirty="0">
                <a:solidFill>
                  <a:srgbClr val="000000"/>
                </a:solidFill>
                <a:latin typeface="Arial Narrow" pitchFamily="34" charset="0"/>
              </a:rPr>
              <a:t>REALIZAÇÕES DA PRIORIDADE II- IMPULSIONAR O CRESCIMENTO ECONÓMICO, PRODUTIVIDADE E GERAÇÃO DE EMPREGO.</a:t>
            </a:r>
          </a:p>
          <a:p>
            <a:pPr marL="514350" indent="-514350" algn="just" eaLnBrk="1" hangingPunct="1">
              <a:lnSpc>
                <a:spcPct val="150000"/>
              </a:lnSpc>
              <a:defRPr/>
            </a:pPr>
            <a:r>
              <a:rPr lang="en-US" altLang="en-US" sz="1600" b="1" dirty="0" smtClean="0">
                <a:solidFill>
                  <a:srgbClr val="000000"/>
                </a:solidFill>
                <a:latin typeface="Arial Narrow" pitchFamily="34" charset="0"/>
              </a:rPr>
              <a:t>3. </a:t>
            </a:r>
            <a:r>
              <a:rPr lang="en-US" altLang="en-US" sz="1600" b="1" dirty="0">
                <a:solidFill>
                  <a:srgbClr val="000000"/>
                </a:solidFill>
                <a:latin typeface="Arial Narrow" pitchFamily="34" charset="0"/>
              </a:rPr>
              <a:t>REALIZAÇÕES DA PRIORIDADE III – FORTALECER A GESTÃO SUSTENTÁVEL DOS RECURSOS NATURAIS E AMBIENTE.</a:t>
            </a:r>
          </a:p>
          <a:p>
            <a:pPr marL="514350" indent="-514350" algn="just" eaLnBrk="1" hangingPunct="1">
              <a:lnSpc>
                <a:spcPct val="150000"/>
              </a:lnSpc>
              <a:defRPr/>
            </a:pPr>
            <a:r>
              <a:rPr lang="en-US" altLang="en-US" sz="1600" b="1" dirty="0" smtClean="0">
                <a:solidFill>
                  <a:srgbClr val="000000"/>
                </a:solidFill>
                <a:latin typeface="Arial Narrow" pitchFamily="34" charset="0"/>
              </a:rPr>
              <a:t>4</a:t>
            </a:r>
            <a:r>
              <a:rPr lang="en-US" altLang="en-US" sz="1600" b="1" dirty="0">
                <a:solidFill>
                  <a:srgbClr val="000000"/>
                </a:solidFill>
                <a:latin typeface="Arial Narrow" pitchFamily="34" charset="0"/>
              </a:rPr>
              <a:t>. REALIZAÇÕES DO PILAR  I – PRESERVAR A UNIDADE NACIONAL, PAZ E SOBERANIA.</a:t>
            </a:r>
          </a:p>
          <a:p>
            <a:pPr marL="514350" indent="-514350" algn="just" eaLnBrk="1" hangingPunct="1">
              <a:lnSpc>
                <a:spcPct val="150000"/>
              </a:lnSpc>
              <a:defRPr/>
            </a:pPr>
            <a:r>
              <a:rPr lang="en-US" altLang="en-US" sz="1600" b="1" dirty="0" smtClean="0">
                <a:solidFill>
                  <a:srgbClr val="000000"/>
                </a:solidFill>
                <a:latin typeface="Arial Narrow" pitchFamily="34" charset="0"/>
              </a:rPr>
              <a:t>5</a:t>
            </a:r>
            <a:r>
              <a:rPr lang="en-US" altLang="en-US" sz="1600" b="1" dirty="0">
                <a:solidFill>
                  <a:srgbClr val="000000"/>
                </a:solidFill>
                <a:latin typeface="Arial Narrow" pitchFamily="34" charset="0"/>
              </a:rPr>
              <a:t>. REALIZAÇÕES DO PILAR II – PROMOVER A BOA GOVERNAÇÃO E DESCENTRALIZAÇÃO.</a:t>
            </a:r>
          </a:p>
          <a:p>
            <a:pPr marL="514350" indent="-514350" algn="just" eaLnBrk="1" hangingPunct="1">
              <a:lnSpc>
                <a:spcPct val="150000"/>
              </a:lnSpc>
              <a:defRPr/>
            </a:pPr>
            <a:r>
              <a:rPr lang="en-US" altLang="en-US" sz="1600" b="1" dirty="0" smtClean="0">
                <a:solidFill>
                  <a:srgbClr val="000000"/>
                </a:solidFill>
                <a:latin typeface="Arial Narrow" pitchFamily="34" charset="0"/>
              </a:rPr>
              <a:t>IV. </a:t>
            </a:r>
            <a:r>
              <a:rPr lang="en-US" altLang="en-US" sz="1600" b="1" dirty="0">
                <a:solidFill>
                  <a:srgbClr val="000000"/>
                </a:solidFill>
                <a:latin typeface="Arial Narrow" pitchFamily="34" charset="0"/>
              </a:rPr>
              <a:t>CONSTRANGIMENTOS..</a:t>
            </a:r>
          </a:p>
          <a:p>
            <a:pPr marL="514350" indent="-514350" algn="just" eaLnBrk="1" hangingPunct="1">
              <a:lnSpc>
                <a:spcPct val="150000"/>
              </a:lnSpc>
              <a:defRPr/>
            </a:pPr>
            <a:r>
              <a:rPr lang="en-US" altLang="en-US" sz="1600" b="1" dirty="0">
                <a:solidFill>
                  <a:srgbClr val="000000"/>
                </a:solidFill>
                <a:latin typeface="Arial Narrow" pitchFamily="34" charset="0"/>
              </a:rPr>
              <a:t>V</a:t>
            </a:r>
            <a:r>
              <a:rPr lang="en-US" altLang="en-US" sz="1600" b="1" dirty="0" smtClean="0">
                <a:solidFill>
                  <a:srgbClr val="000000"/>
                </a:solidFill>
                <a:latin typeface="Arial Narrow" pitchFamily="34" charset="0"/>
              </a:rPr>
              <a:t>. </a:t>
            </a:r>
            <a:r>
              <a:rPr lang="en-US" altLang="en-US" sz="1600" b="1" dirty="0">
                <a:solidFill>
                  <a:srgbClr val="000000"/>
                </a:solidFill>
                <a:latin typeface="Arial Narrow" pitchFamily="34" charset="0"/>
              </a:rPr>
              <a:t>PERSPECTIVAS.</a:t>
            </a:r>
          </a:p>
          <a:p>
            <a:pPr marL="514350" indent="-514350" algn="just" eaLnBrk="1" hangingPunct="1">
              <a:lnSpc>
                <a:spcPct val="150000"/>
              </a:lnSpc>
              <a:defRPr/>
            </a:pPr>
            <a:r>
              <a:rPr lang="en-US" altLang="en-US" sz="1600" b="1" dirty="0" smtClean="0">
                <a:solidFill>
                  <a:srgbClr val="000000"/>
                </a:solidFill>
                <a:latin typeface="Arial Narrow" pitchFamily="34" charset="0"/>
              </a:rPr>
              <a:t>VI.CONSIDERAÇÕES </a:t>
            </a:r>
            <a:r>
              <a:rPr lang="en-US" altLang="en-US" sz="1600" b="1" dirty="0">
                <a:solidFill>
                  <a:srgbClr val="000000"/>
                </a:solidFill>
                <a:latin typeface="Arial Narrow" pitchFamily="34" charset="0"/>
              </a:rPr>
              <a:t>FINAIS.</a:t>
            </a:r>
          </a:p>
          <a:p>
            <a:pPr marL="514350" indent="-514350" algn="just" eaLnBrk="1" hangingPunct="1">
              <a:lnSpc>
                <a:spcPct val="150000"/>
              </a:lnSpc>
              <a:defRPr/>
            </a:pPr>
            <a:endParaRPr lang="en-US" altLang="en-US" sz="2000" b="1" dirty="0">
              <a:solidFill>
                <a:srgbClr val="000000"/>
              </a:solidFill>
              <a:latin typeface="Arial Narrow" pitchFamily="34" charset="0"/>
            </a:endParaRPr>
          </a:p>
          <a:p>
            <a:pPr marL="514350" indent="-514350" eaLnBrk="1" hangingPunct="1">
              <a:lnSpc>
                <a:spcPct val="150000"/>
              </a:lnSpc>
              <a:defRPr/>
            </a:pPr>
            <a:endParaRPr lang="en-US" altLang="en-US" sz="2400" b="1" dirty="0">
              <a:solidFill>
                <a:srgbClr val="000000"/>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pPr>
              <a:defRPr/>
            </a:pPr>
            <a:fld id="{F3A2B039-016F-4642-9052-241A25C2EA86}" type="slidenum">
              <a:rPr lang="pt-PT" altLang="pt-PT" smtClean="0"/>
              <a:pPr>
                <a:defRPr/>
              </a:pPr>
              <a:t>20</a:t>
            </a:fld>
            <a:endParaRPr lang="pt-PT" altLang="pt-PT"/>
          </a:p>
        </p:txBody>
      </p:sp>
      <p:sp>
        <p:nvSpPr>
          <p:cNvPr id="3" name="Rectângulo 2"/>
          <p:cNvSpPr/>
          <p:nvPr/>
        </p:nvSpPr>
        <p:spPr>
          <a:xfrm>
            <a:off x="214282" y="285728"/>
            <a:ext cx="8643998" cy="628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PT" dirty="0" smtClean="0">
                <a:solidFill>
                  <a:schemeClr val="tx1"/>
                </a:solidFill>
                <a:latin typeface="Arial Narrow" pitchFamily="34" charset="0"/>
              </a:rPr>
              <a:t>Em termos de receitas consignadas, foram colectados </a:t>
            </a:r>
            <a:r>
              <a:rPr lang="pt-PT" b="1" dirty="0" smtClean="0">
                <a:solidFill>
                  <a:schemeClr val="tx1"/>
                </a:solidFill>
                <a:latin typeface="Arial Narrow" pitchFamily="34" charset="0"/>
              </a:rPr>
              <a:t>242.685,00</a:t>
            </a:r>
            <a:r>
              <a:rPr lang="pt-PT" dirty="0" smtClean="0">
                <a:solidFill>
                  <a:schemeClr val="tx1"/>
                </a:solidFill>
                <a:latin typeface="Arial Narrow" pitchFamily="34" charset="0"/>
              </a:rPr>
              <a:t> </a:t>
            </a:r>
            <a:r>
              <a:rPr lang="pt-PT" dirty="0" err="1" smtClean="0">
                <a:solidFill>
                  <a:schemeClr val="tx1"/>
                </a:solidFill>
                <a:latin typeface="Arial Narrow" pitchFamily="34" charset="0"/>
              </a:rPr>
              <a:t>Mt</a:t>
            </a:r>
            <a:r>
              <a:rPr lang="pt-PT" dirty="0" smtClean="0">
                <a:solidFill>
                  <a:schemeClr val="tx1"/>
                </a:solidFill>
                <a:latin typeface="Arial Narrow" pitchFamily="34" charset="0"/>
              </a:rPr>
              <a:t> no SDSMAS, proveniente do valor cobrado na farmácia, contra </a:t>
            </a:r>
            <a:r>
              <a:rPr lang="pt-PT" b="1" dirty="0" smtClean="0">
                <a:solidFill>
                  <a:schemeClr val="tx1"/>
                </a:solidFill>
                <a:latin typeface="Arial Narrow" pitchFamily="34" charset="0"/>
              </a:rPr>
              <a:t>251.887</a:t>
            </a:r>
            <a:r>
              <a:rPr lang="pt-PT" dirty="0" smtClean="0">
                <a:solidFill>
                  <a:schemeClr val="tx1"/>
                </a:solidFill>
                <a:latin typeface="Arial Narrow" pitchFamily="34" charset="0"/>
              </a:rPr>
              <a:t> de igual período de 2021, o que corresponde a um decréscimo de </a:t>
            </a:r>
            <a:r>
              <a:rPr lang="pt-PT" b="1" dirty="0" smtClean="0">
                <a:solidFill>
                  <a:schemeClr val="tx1"/>
                </a:solidFill>
                <a:latin typeface="Arial Narrow" pitchFamily="34" charset="0"/>
              </a:rPr>
              <a:t>4%. </a:t>
            </a:r>
            <a:r>
              <a:rPr lang="pt-PT" dirty="0" smtClean="0">
                <a:solidFill>
                  <a:schemeClr val="tx1"/>
                </a:solidFill>
                <a:latin typeface="Arial Narrow" pitchFamily="34" charset="0"/>
              </a:rPr>
              <a:t>O IRN ainda não foi cobrado, devido a falta de material. E, no tocante a salários, </a:t>
            </a:r>
            <a:r>
              <a:rPr lang="pt-PT" dirty="0" smtClean="0">
                <a:solidFill>
                  <a:srgbClr val="000000"/>
                </a:solidFill>
                <a:latin typeface="Arial Narrow" pitchFamily="34" charset="0"/>
                <a:cs typeface="Times New Roman" pitchFamily="18" charset="0"/>
              </a:rPr>
              <a:t>t</a:t>
            </a:r>
            <a:r>
              <a:rPr lang="pt-PT" altLang="pt-PT" dirty="0" smtClean="0">
                <a:solidFill>
                  <a:srgbClr val="000000"/>
                </a:solidFill>
                <a:latin typeface="Arial Narrow" pitchFamily="34" charset="0"/>
                <a:cs typeface="Times New Roman" pitchFamily="18" charset="0"/>
              </a:rPr>
              <a:t>odos os Funcionários foram pagos seus ordenados, assim como os subsídios dos Líderes Comunitários, até o mês de Junho</a:t>
            </a:r>
            <a:endParaRPr lang="en-US" dirty="0" err="1" smtClean="0">
              <a:solidFill>
                <a:schemeClr val="tx1"/>
              </a:solidFill>
              <a:latin typeface="Arial Narrow" pitchFamily="34" charset="0"/>
            </a:endParaRPr>
          </a:p>
          <a:p>
            <a:pPr algn="ctr">
              <a:lnSpc>
                <a:spcPct val="150000"/>
              </a:lnSpc>
            </a:pPr>
            <a:r>
              <a:rPr lang="en-US" b="1" dirty="0" err="1" smtClean="0">
                <a:solidFill>
                  <a:schemeClr val="tx1"/>
                </a:solidFill>
                <a:latin typeface="Arial Narrow" pitchFamily="34" charset="0"/>
              </a:rPr>
              <a:t>Acções</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curso</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para</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aumento</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da</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colecta</a:t>
            </a:r>
            <a:r>
              <a:rPr lang="en-US" b="1" dirty="0" smtClean="0">
                <a:solidFill>
                  <a:schemeClr val="tx1"/>
                </a:solidFill>
                <a:latin typeface="Arial Narrow" pitchFamily="34" charset="0"/>
              </a:rPr>
              <a:t> de </a:t>
            </a:r>
            <a:r>
              <a:rPr lang="en-US" b="1" dirty="0" err="1" smtClean="0">
                <a:solidFill>
                  <a:schemeClr val="tx1"/>
                </a:solidFill>
                <a:latin typeface="Arial Narrow" pitchFamily="34" charset="0"/>
              </a:rPr>
              <a:t>receitas</a:t>
            </a:r>
            <a:r>
              <a:rPr lang="en-US" b="1" dirty="0" smtClean="0">
                <a:solidFill>
                  <a:schemeClr val="tx1"/>
                </a:solidFill>
                <a:latin typeface="Arial Narrow" pitchFamily="34" charset="0"/>
              </a:rPr>
              <a:t>:</a:t>
            </a:r>
          </a:p>
          <a:p>
            <a:pPr algn="just">
              <a:lnSpc>
                <a:spcPct val="150000"/>
              </a:lnSpc>
              <a:buFont typeface="Wingdings" pitchFamily="2" charset="2"/>
              <a:buChar char="ü"/>
            </a:pPr>
            <a:r>
              <a:rPr lang="en-US" dirty="0" smtClean="0">
                <a:solidFill>
                  <a:schemeClr val="tx1"/>
                </a:solidFill>
                <a:latin typeface="Arial Narrow" pitchFamily="34" charset="0"/>
              </a:rPr>
              <a:t> </a:t>
            </a:r>
            <a:r>
              <a:rPr lang="en-US" dirty="0" err="1" smtClean="0">
                <a:solidFill>
                  <a:schemeClr val="tx1"/>
                </a:solidFill>
                <a:latin typeface="Arial Narrow" pitchFamily="34" charset="0"/>
              </a:rPr>
              <a:t>Foram</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mapeadas</a:t>
            </a:r>
            <a:r>
              <a:rPr lang="en-US" dirty="0" smtClean="0">
                <a:solidFill>
                  <a:schemeClr val="tx1"/>
                </a:solidFill>
                <a:latin typeface="Arial Narrow" pitchFamily="34" charset="0"/>
              </a:rPr>
              <a:t> novas </a:t>
            </a:r>
            <a:r>
              <a:rPr lang="en-US" dirty="0" err="1" smtClean="0">
                <a:solidFill>
                  <a:schemeClr val="tx1"/>
                </a:solidFill>
                <a:latin typeface="Arial Narrow" pitchFamily="34" charset="0"/>
              </a:rPr>
              <a:t>fontes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receitas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vendedores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recargas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chamadores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chapa</a:t>
            </a:r>
            <a:r>
              <a:rPr lang="en-US" dirty="0" smtClean="0">
                <a:solidFill>
                  <a:schemeClr val="tx1"/>
                </a:solidFill>
                <a:latin typeface="Arial Narrow" pitchFamily="34" charset="0"/>
              </a:rPr>
              <a:t>;</a:t>
            </a:r>
          </a:p>
          <a:p>
            <a:pPr algn="just">
              <a:lnSpc>
                <a:spcPct val="150000"/>
              </a:lnSpc>
              <a:buFont typeface="Wingdings" pitchFamily="2" charset="2"/>
              <a:buChar char="ü"/>
            </a:pPr>
            <a:r>
              <a:rPr lang="en-US" dirty="0" smtClean="0">
                <a:solidFill>
                  <a:schemeClr val="tx1"/>
                </a:solidFill>
                <a:latin typeface="Arial Narrow" pitchFamily="34" charset="0"/>
              </a:rPr>
              <a:t> </a:t>
            </a:r>
            <a:r>
              <a:rPr lang="en-US" dirty="0" err="1" smtClean="0">
                <a:solidFill>
                  <a:schemeClr val="tx1"/>
                </a:solidFill>
                <a:latin typeface="Arial Narrow" pitchFamily="34" charset="0"/>
              </a:rPr>
              <a:t>Feitas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duas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reuniões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balanço</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receita</a:t>
            </a:r>
            <a:r>
              <a:rPr lang="en-US" dirty="0" smtClean="0">
                <a:solidFill>
                  <a:schemeClr val="tx1"/>
                </a:solidFill>
                <a:latin typeface="Arial Narrow" pitchFamily="34" charset="0"/>
              </a:rPr>
              <a:t> com </a:t>
            </a:r>
            <a:r>
              <a:rPr lang="en-US" dirty="0" err="1" smtClean="0">
                <a:solidFill>
                  <a:schemeClr val="tx1"/>
                </a:solidFill>
                <a:latin typeface="Arial Narrow" pitchFamily="34" charset="0"/>
              </a:rPr>
              <a:t>arrecadadores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como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objectivo</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estudar</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estratégias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para</a:t>
            </a:r>
            <a:r>
              <a:rPr lang="en-US" dirty="0" smtClean="0">
                <a:solidFill>
                  <a:schemeClr val="tx1"/>
                </a:solidFill>
                <a:latin typeface="Arial Narrow" pitchFamily="34" charset="0"/>
              </a:rPr>
              <a:t> a </a:t>
            </a:r>
            <a:r>
              <a:rPr lang="en-US" dirty="0" err="1" smtClean="0">
                <a:solidFill>
                  <a:schemeClr val="tx1"/>
                </a:solidFill>
                <a:latin typeface="Arial Narrow" pitchFamily="34" charset="0"/>
              </a:rPr>
              <a:t>melhoria</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cobranças</a:t>
            </a:r>
            <a:r>
              <a:rPr lang="en-US" dirty="0" smtClean="0">
                <a:solidFill>
                  <a:schemeClr val="tx1"/>
                </a:solidFill>
                <a:latin typeface="Arial Narrow" pitchFamily="34" charset="0"/>
              </a:rPr>
              <a:t>;  </a:t>
            </a:r>
          </a:p>
          <a:p>
            <a:pPr algn="just">
              <a:lnSpc>
                <a:spcPct val="150000"/>
              </a:lnSpc>
              <a:buFont typeface="Wingdings" pitchFamily="2" charset="2"/>
              <a:buChar char="ü"/>
            </a:pPr>
            <a:r>
              <a:rPr lang="en-US" dirty="0" smtClean="0">
                <a:solidFill>
                  <a:schemeClr val="tx1"/>
                </a:solidFill>
                <a:latin typeface="Arial Narrow" pitchFamily="34" charset="0"/>
              </a:rPr>
              <a:t> </a:t>
            </a:r>
            <a:r>
              <a:rPr lang="en-US" dirty="0" err="1" smtClean="0">
                <a:solidFill>
                  <a:schemeClr val="tx1"/>
                </a:solidFill>
                <a:latin typeface="Arial Narrow" pitchFamily="34" charset="0"/>
              </a:rPr>
              <a:t>Formadas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brigadas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técnicas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para</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supervisão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às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feiras</a:t>
            </a:r>
            <a:r>
              <a:rPr lang="en-US" dirty="0" smtClean="0">
                <a:solidFill>
                  <a:schemeClr val="tx1"/>
                </a:solidFill>
                <a:latin typeface="Arial Narrow" pitchFamily="34" charset="0"/>
              </a:rPr>
              <a:t>;</a:t>
            </a:r>
          </a:p>
          <a:p>
            <a:pPr algn="just">
              <a:lnSpc>
                <a:spcPct val="150000"/>
              </a:lnSpc>
              <a:buFont typeface="Wingdings" pitchFamily="2" charset="2"/>
              <a:buChar char="ü"/>
            </a:pPr>
            <a:r>
              <a:rPr lang="en-US" dirty="0" smtClean="0">
                <a:solidFill>
                  <a:schemeClr val="tx1"/>
                </a:solidFill>
                <a:latin typeface="Arial Narrow" pitchFamily="34" charset="0"/>
              </a:rPr>
              <a:t> </a:t>
            </a:r>
            <a:r>
              <a:rPr lang="en-US" dirty="0" err="1" smtClean="0">
                <a:solidFill>
                  <a:schemeClr val="tx1"/>
                </a:solidFill>
                <a:latin typeface="Arial Narrow" pitchFamily="34" charset="0"/>
              </a:rPr>
              <a:t>Feito</a:t>
            </a:r>
            <a:r>
              <a:rPr lang="en-US" dirty="0" smtClean="0">
                <a:solidFill>
                  <a:schemeClr val="tx1"/>
                </a:solidFill>
                <a:latin typeface="Arial Narrow" pitchFamily="34" charset="0"/>
              </a:rPr>
              <a:t> um </a:t>
            </a:r>
            <a:r>
              <a:rPr lang="en-US" dirty="0" err="1" smtClean="0">
                <a:solidFill>
                  <a:schemeClr val="tx1"/>
                </a:solidFill>
                <a:latin typeface="Arial Narrow" pitchFamily="34" charset="0"/>
              </a:rPr>
              <a:t>plano</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motivação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para</a:t>
            </a:r>
            <a:r>
              <a:rPr lang="en-US" dirty="0" smtClean="0">
                <a:solidFill>
                  <a:schemeClr val="tx1"/>
                </a:solidFill>
                <a:latin typeface="Arial Narrow" pitchFamily="34" charset="0"/>
              </a:rPr>
              <a:t> a </a:t>
            </a:r>
            <a:r>
              <a:rPr lang="en-US" dirty="0" err="1" smtClean="0">
                <a:solidFill>
                  <a:schemeClr val="tx1"/>
                </a:solidFill>
                <a:latin typeface="Arial Narrow" pitchFamily="34" charset="0"/>
              </a:rPr>
              <a:t>premiação</a:t>
            </a:r>
            <a:r>
              <a:rPr lang="en-US" dirty="0" smtClean="0">
                <a:solidFill>
                  <a:schemeClr val="tx1"/>
                </a:solidFill>
                <a:latin typeface="Arial Narrow" pitchFamily="34" charset="0"/>
              </a:rPr>
              <a:t> do </a:t>
            </a:r>
            <a:r>
              <a:rPr lang="en-US" dirty="0" err="1" smtClean="0">
                <a:solidFill>
                  <a:schemeClr val="tx1"/>
                </a:solidFill>
                <a:latin typeface="Arial Narrow" pitchFamily="34" charset="0"/>
              </a:rPr>
              <a:t>melhor</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arrecadador</a:t>
            </a:r>
            <a:r>
              <a:rPr lang="en-US" dirty="0" smtClean="0">
                <a:solidFill>
                  <a:schemeClr val="tx1"/>
                </a:solidFill>
                <a:latin typeface="Arial Narrow" pitchFamily="34" charset="0"/>
              </a:rPr>
              <a:t> do </a:t>
            </a:r>
            <a:r>
              <a:rPr lang="en-US" dirty="0" err="1" smtClean="0">
                <a:solidFill>
                  <a:schemeClr val="tx1"/>
                </a:solidFill>
                <a:latin typeface="Arial Narrow" pitchFamily="34" charset="0"/>
              </a:rPr>
              <a:t>ano</a:t>
            </a:r>
            <a:r>
              <a:rPr lang="en-US" dirty="0" smtClean="0">
                <a:solidFill>
                  <a:schemeClr val="tx1"/>
                </a:solidFill>
                <a:latin typeface="Arial Narrow" pitchFamily="34" charset="0"/>
              </a:rPr>
              <a:t> e </a:t>
            </a:r>
            <a:r>
              <a:rPr lang="en-US" dirty="0" err="1" smtClean="0">
                <a:solidFill>
                  <a:schemeClr val="tx1"/>
                </a:solidFill>
                <a:latin typeface="Arial Narrow" pitchFamily="34" charset="0"/>
              </a:rPr>
              <a:t>melhor</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Posto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Administrativo</a:t>
            </a:r>
            <a:r>
              <a:rPr lang="en-US" dirty="0" smtClean="0">
                <a:solidFill>
                  <a:schemeClr val="tx1"/>
                </a:solidFill>
                <a:latin typeface="Arial Narrow" pitchFamily="34" charset="0"/>
              </a:rPr>
              <a:t>;</a:t>
            </a:r>
          </a:p>
          <a:p>
            <a:pPr algn="just">
              <a:lnSpc>
                <a:spcPct val="150000"/>
              </a:lnSpc>
              <a:buFont typeface="Wingdings" pitchFamily="2" charset="2"/>
              <a:buChar char="ü"/>
            </a:pPr>
            <a:r>
              <a:rPr lang="en-US" dirty="0" smtClean="0">
                <a:solidFill>
                  <a:schemeClr val="tx1"/>
                </a:solidFill>
                <a:latin typeface="Arial Narrow" pitchFamily="34" charset="0"/>
              </a:rPr>
              <a:t>  Realizadas 03 </a:t>
            </a:r>
            <a:r>
              <a:rPr lang="en-US" dirty="0" err="1" smtClean="0">
                <a:solidFill>
                  <a:schemeClr val="tx1"/>
                </a:solidFill>
                <a:latin typeface="Arial Narrow" pitchFamily="34" charset="0"/>
              </a:rPr>
              <a:t>campanhas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Sensibilização</a:t>
            </a:r>
            <a:r>
              <a:rPr lang="en-US" dirty="0" smtClean="0">
                <a:solidFill>
                  <a:schemeClr val="tx1"/>
                </a:solidFill>
                <a:latin typeface="Arial Narrow" pitchFamily="34" charset="0"/>
              </a:rPr>
              <a:t> a </a:t>
            </a:r>
            <a:r>
              <a:rPr lang="en-US" dirty="0" err="1" smtClean="0">
                <a:solidFill>
                  <a:schemeClr val="tx1"/>
                </a:solidFill>
                <a:latin typeface="Arial Narrow" pitchFamily="34" charset="0"/>
              </a:rPr>
              <a:t>nivel</a:t>
            </a:r>
            <a:r>
              <a:rPr lang="en-US" dirty="0" smtClean="0">
                <a:solidFill>
                  <a:schemeClr val="tx1"/>
                </a:solidFill>
                <a:latin typeface="Arial Narrow" pitchFamily="34" charset="0"/>
              </a:rPr>
              <a:t> dos </a:t>
            </a:r>
            <a:r>
              <a:rPr lang="en-US" dirty="0" err="1" smtClean="0">
                <a:solidFill>
                  <a:schemeClr val="tx1"/>
                </a:solidFill>
                <a:latin typeface="Arial Narrow" pitchFamily="34" charset="0"/>
              </a:rPr>
              <a:t>mercados</a:t>
            </a:r>
            <a:r>
              <a:rPr lang="en-US" dirty="0" smtClean="0">
                <a:solidFill>
                  <a:schemeClr val="tx1"/>
                </a:solidFill>
                <a:latin typeface="Arial Narrow" pitchFamily="34" charset="0"/>
              </a:rPr>
              <a:t> e </a:t>
            </a:r>
            <a:r>
              <a:rPr lang="en-US" dirty="0" err="1" smtClean="0">
                <a:solidFill>
                  <a:schemeClr val="tx1"/>
                </a:solidFill>
                <a:latin typeface="Arial Narrow" pitchFamily="34" charset="0"/>
              </a:rPr>
              <a:t>feiras</a:t>
            </a:r>
            <a:r>
              <a:rPr lang="en-US" dirty="0" smtClean="0">
                <a:solidFill>
                  <a:schemeClr val="tx1"/>
                </a:solidFill>
                <a:latin typeface="Arial Narrow" pitchFamily="34" charset="0"/>
              </a:rPr>
              <a:t>.</a:t>
            </a:r>
          </a:p>
          <a:p>
            <a:pPr algn="ctr"/>
            <a:endParaRPr lang="en-US" dirty="0">
              <a:solidFill>
                <a:schemeClr val="tx1"/>
              </a:solidFill>
            </a:endParaRPr>
          </a:p>
        </p:txBody>
      </p:sp>
    </p:spTree>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o Número do Diapositivo 1"/>
          <p:cNvSpPr>
            <a:spLocks noGrp="1"/>
          </p:cNvSpPr>
          <p:nvPr>
            <p:ph type="sldNum" sz="quarter" idx="12"/>
          </p:nvPr>
        </p:nvSpPr>
        <p:spPr bwMode="auto">
          <a:noFill/>
          <a:ln>
            <a:miter lim="800000"/>
            <a:headEnd/>
            <a:tailEnd/>
          </a:ln>
        </p:spPr>
        <p:txBody>
          <a:bodyPr/>
          <a:lstStyle/>
          <a:p>
            <a:fld id="{CF6625C8-B78A-4A9B-B969-BF5E139CC563}" type="slidenum">
              <a:rPr lang="pt-PT" altLang="pt-PT" smtClean="0"/>
              <a:pPr/>
              <a:t>21</a:t>
            </a:fld>
            <a:endParaRPr lang="pt-PT" altLang="pt-PT" smtClean="0"/>
          </a:p>
        </p:txBody>
      </p:sp>
      <p:sp>
        <p:nvSpPr>
          <p:cNvPr id="3" name="Rectângulo 2"/>
          <p:cNvSpPr/>
          <p:nvPr/>
        </p:nvSpPr>
        <p:spPr>
          <a:xfrm>
            <a:off x="179388" y="571500"/>
            <a:ext cx="8785225" cy="6097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eaLnBrk="1" hangingPunct="1">
              <a:lnSpc>
                <a:spcPct val="150000"/>
              </a:lnSpc>
              <a:defRPr/>
            </a:pPr>
            <a:endParaRPr lang="en-US" altLang="pt-PT" b="1" dirty="0">
              <a:solidFill>
                <a:schemeClr val="tx1"/>
              </a:solidFill>
              <a:latin typeface="Arial Narrow" pitchFamily="34" charset="0"/>
            </a:endParaRPr>
          </a:p>
          <a:p>
            <a:pPr marL="342900" indent="-342900" algn="just" eaLnBrk="1" hangingPunct="1">
              <a:lnSpc>
                <a:spcPct val="150000"/>
              </a:lnSpc>
              <a:defRPr/>
            </a:pPr>
            <a:endParaRPr lang="en-US" altLang="pt-PT" b="1" dirty="0">
              <a:solidFill>
                <a:schemeClr val="tx1"/>
              </a:solidFill>
              <a:latin typeface="Arial Narrow" pitchFamily="34" charset="0"/>
            </a:endParaRPr>
          </a:p>
          <a:p>
            <a:pPr marL="342900" indent="-342900" algn="just" eaLnBrk="1" hangingPunct="1">
              <a:lnSpc>
                <a:spcPct val="150000"/>
              </a:lnSpc>
              <a:defRPr/>
            </a:pPr>
            <a:endParaRPr lang="en-US" altLang="pt-PT" b="1" dirty="0">
              <a:solidFill>
                <a:schemeClr val="tx1"/>
              </a:solidFill>
              <a:latin typeface="Arial Narrow" pitchFamily="34" charset="0"/>
            </a:endParaRPr>
          </a:p>
          <a:p>
            <a:pPr marL="342900" indent="-342900" algn="just" eaLnBrk="1" hangingPunct="1">
              <a:lnSpc>
                <a:spcPct val="150000"/>
              </a:lnSpc>
              <a:defRPr/>
            </a:pPr>
            <a:r>
              <a:rPr lang="en-US" altLang="pt-PT" b="1" dirty="0">
                <a:solidFill>
                  <a:schemeClr val="tx1"/>
                </a:solidFill>
                <a:latin typeface="Arial Narrow" pitchFamily="34" charset="0"/>
              </a:rPr>
              <a:t>AGRICULTURA - ÁREA PREPARADA E SEMEADA</a:t>
            </a:r>
          </a:p>
          <a:p>
            <a:pPr marL="342900" indent="-342900" algn="just" eaLnBrk="1" hangingPunct="1">
              <a:lnSpc>
                <a:spcPct val="150000"/>
              </a:lnSpc>
              <a:defRPr/>
            </a:pPr>
            <a:r>
              <a:rPr lang="en-US" altLang="pt-PT" dirty="0">
                <a:solidFill>
                  <a:srgbClr val="000000"/>
                </a:solidFill>
                <a:latin typeface="Arial Narrow" pitchFamily="34" charset="0"/>
              </a:rPr>
              <a:t>Durante o </a:t>
            </a:r>
            <a:r>
              <a:rPr lang="pt-PT" altLang="pt-PT" dirty="0">
                <a:solidFill>
                  <a:srgbClr val="000000"/>
                </a:solidFill>
                <a:latin typeface="Arial Narrow" pitchFamily="34" charset="0"/>
              </a:rPr>
              <a:t>período</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em</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análise</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foram</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preparados</a:t>
            </a:r>
            <a:r>
              <a:rPr lang="en-US" altLang="pt-PT" dirty="0">
                <a:solidFill>
                  <a:srgbClr val="000000"/>
                </a:solidFill>
                <a:latin typeface="Arial Narrow" pitchFamily="34" charset="0"/>
              </a:rPr>
              <a:t> </a:t>
            </a:r>
            <a:r>
              <a:rPr lang="en-US" altLang="pt-PT" b="1" dirty="0" smtClean="0">
                <a:solidFill>
                  <a:srgbClr val="000000"/>
                </a:solidFill>
                <a:latin typeface="Arial Narrow" pitchFamily="34" charset="0"/>
              </a:rPr>
              <a:t>127.749 </a:t>
            </a:r>
            <a:r>
              <a:rPr lang="en-US" altLang="pt-PT" dirty="0">
                <a:solidFill>
                  <a:srgbClr val="000000"/>
                </a:solidFill>
                <a:latin typeface="Arial Narrow" pitchFamily="34" charset="0"/>
              </a:rPr>
              <a:t>hectares</a:t>
            </a:r>
            <a:r>
              <a:rPr lang="en-US" altLang="pt-PT" b="1" dirty="0">
                <a:solidFill>
                  <a:srgbClr val="000000"/>
                </a:solidFill>
                <a:latin typeface="Arial Narrow" pitchFamily="34" charset="0"/>
              </a:rPr>
              <a:t> </a:t>
            </a:r>
            <a:r>
              <a:rPr lang="en-US" altLang="pt-PT" dirty="0">
                <a:solidFill>
                  <a:srgbClr val="000000"/>
                </a:solidFill>
                <a:latin typeface="Arial Narrow" pitchFamily="34" charset="0"/>
              </a:rPr>
              <a:t>e </a:t>
            </a:r>
            <a:r>
              <a:rPr lang="en-US" altLang="pt-PT" dirty="0" err="1">
                <a:solidFill>
                  <a:srgbClr val="000000"/>
                </a:solidFill>
                <a:latin typeface="Arial Narrow" pitchFamily="34" charset="0"/>
              </a:rPr>
              <a:t>semeados</a:t>
            </a:r>
            <a:r>
              <a:rPr lang="en-US" altLang="pt-PT" dirty="0">
                <a:solidFill>
                  <a:srgbClr val="000000"/>
                </a:solidFill>
                <a:latin typeface="Arial Narrow" pitchFamily="34" charset="0"/>
              </a:rPr>
              <a:t> </a:t>
            </a:r>
            <a:r>
              <a:rPr lang="en-US" altLang="pt-PT" b="1" dirty="0" smtClean="0">
                <a:solidFill>
                  <a:srgbClr val="000000"/>
                </a:solidFill>
                <a:latin typeface="Arial Narrow" pitchFamily="34" charset="0"/>
              </a:rPr>
              <a:t>130.128 </a:t>
            </a:r>
            <a:r>
              <a:rPr lang="en-US" altLang="pt-PT" dirty="0">
                <a:solidFill>
                  <a:srgbClr val="000000"/>
                </a:solidFill>
                <a:latin typeface="Arial Narrow" pitchFamily="34" charset="0"/>
              </a:rPr>
              <a:t>hectares</a:t>
            </a:r>
          </a:p>
          <a:p>
            <a:pPr marL="342900" indent="-342900" algn="just" eaLnBrk="1" hangingPunct="1">
              <a:lnSpc>
                <a:spcPct val="150000"/>
              </a:lnSpc>
              <a:defRPr/>
            </a:pPr>
            <a:r>
              <a:rPr lang="en-US" altLang="pt-PT" dirty="0">
                <a:solidFill>
                  <a:srgbClr val="000000"/>
                </a:solidFill>
                <a:latin typeface="Arial Narrow" pitchFamily="34" charset="0"/>
              </a:rPr>
              <a:t>de culturas </a:t>
            </a:r>
            <a:r>
              <a:rPr lang="en-US" altLang="pt-PT" dirty="0" err="1">
                <a:solidFill>
                  <a:srgbClr val="000000"/>
                </a:solidFill>
                <a:latin typeface="Arial Narrow" pitchFamily="34" charset="0"/>
              </a:rPr>
              <a:t>Alimentares</a:t>
            </a:r>
            <a:r>
              <a:rPr lang="en-US" altLang="pt-PT" dirty="0">
                <a:solidFill>
                  <a:srgbClr val="000000"/>
                </a:solidFill>
                <a:latin typeface="Arial Narrow" pitchFamily="34" charset="0"/>
              </a:rPr>
              <a:t> e de </a:t>
            </a:r>
            <a:r>
              <a:rPr lang="en-US" altLang="pt-PT" dirty="0" err="1">
                <a:solidFill>
                  <a:srgbClr val="000000"/>
                </a:solidFill>
                <a:latin typeface="Arial Narrow" pitchFamily="34" charset="0"/>
              </a:rPr>
              <a:t>Rendimentos</a:t>
            </a:r>
            <a:r>
              <a:rPr lang="en-US" altLang="pt-PT" dirty="0">
                <a:solidFill>
                  <a:srgbClr val="000000"/>
                </a:solidFill>
                <a:latin typeface="Arial Narrow" pitchFamily="34" charset="0"/>
              </a:rPr>
              <a:t>, contra </a:t>
            </a:r>
            <a:r>
              <a:rPr lang="en-US" altLang="pt-PT" b="1" dirty="0" smtClean="0">
                <a:solidFill>
                  <a:srgbClr val="000000"/>
                </a:solidFill>
                <a:latin typeface="Arial Narrow" pitchFamily="34" charset="0"/>
              </a:rPr>
              <a:t>125.595</a:t>
            </a:r>
            <a:r>
              <a:rPr lang="en-US" altLang="pt-PT" dirty="0" smtClean="0">
                <a:solidFill>
                  <a:srgbClr val="000000"/>
                </a:solidFill>
                <a:latin typeface="Arial Narrow" pitchFamily="34" charset="0"/>
              </a:rPr>
              <a:t> </a:t>
            </a:r>
            <a:r>
              <a:rPr lang="en-US" altLang="pt-PT" dirty="0">
                <a:solidFill>
                  <a:srgbClr val="000000"/>
                </a:solidFill>
                <a:latin typeface="Arial Narrow" pitchFamily="34" charset="0"/>
              </a:rPr>
              <a:t>ha de culturas da </a:t>
            </a:r>
            <a:r>
              <a:rPr lang="en-US" altLang="pt-PT" dirty="0" err="1">
                <a:solidFill>
                  <a:srgbClr val="000000"/>
                </a:solidFill>
                <a:latin typeface="Arial Narrow" pitchFamily="34" charset="0"/>
              </a:rPr>
              <a:t>campanha</a:t>
            </a:r>
            <a:r>
              <a:rPr lang="en-US" altLang="pt-PT" dirty="0">
                <a:solidFill>
                  <a:srgbClr val="000000"/>
                </a:solidFill>
                <a:latin typeface="Arial Narrow" pitchFamily="34" charset="0"/>
              </a:rPr>
              <a:t> 2021, num</a:t>
            </a:r>
          </a:p>
          <a:p>
            <a:pPr marL="342900" indent="-342900" algn="just" eaLnBrk="1" hangingPunct="1">
              <a:lnSpc>
                <a:spcPct val="150000"/>
              </a:lnSpc>
              <a:defRPr/>
            </a:pPr>
            <a:r>
              <a:rPr lang="en-US" altLang="pt-PT" dirty="0" err="1">
                <a:solidFill>
                  <a:srgbClr val="000000"/>
                </a:solidFill>
                <a:latin typeface="Arial Narrow" pitchFamily="34" charset="0"/>
              </a:rPr>
              <a:t>plano</a:t>
            </a:r>
            <a:r>
              <a:rPr lang="en-US" altLang="pt-PT" dirty="0">
                <a:solidFill>
                  <a:srgbClr val="000000"/>
                </a:solidFill>
                <a:latin typeface="Arial Narrow" pitchFamily="34" charset="0"/>
              </a:rPr>
              <a:t> de </a:t>
            </a:r>
            <a:r>
              <a:rPr lang="en-US" altLang="pt-PT" b="1" dirty="0">
                <a:solidFill>
                  <a:srgbClr val="000000"/>
                </a:solidFill>
                <a:latin typeface="Arial Narrow" pitchFamily="34" charset="0"/>
              </a:rPr>
              <a:t>128.787ha</a:t>
            </a:r>
            <a:r>
              <a:rPr lang="en-US" altLang="pt-PT" dirty="0">
                <a:solidFill>
                  <a:srgbClr val="000000"/>
                </a:solidFill>
                <a:latin typeface="Arial Narrow" pitchFamily="34" charset="0"/>
              </a:rPr>
              <a:t> o que </a:t>
            </a:r>
            <a:r>
              <a:rPr lang="en-US" altLang="pt-PT" dirty="0" err="1">
                <a:solidFill>
                  <a:srgbClr val="000000"/>
                </a:solidFill>
                <a:latin typeface="Arial Narrow" pitchFamily="34" charset="0"/>
              </a:rPr>
              <a:t>representa</a:t>
            </a:r>
            <a:r>
              <a:rPr lang="en-US" altLang="pt-PT" dirty="0">
                <a:solidFill>
                  <a:srgbClr val="000000"/>
                </a:solidFill>
                <a:latin typeface="Arial Narrow" pitchFamily="34" charset="0"/>
              </a:rPr>
              <a:t> uma </a:t>
            </a:r>
            <a:r>
              <a:rPr lang="en-US" altLang="pt-PT" dirty="0" err="1">
                <a:solidFill>
                  <a:srgbClr val="000000"/>
                </a:solidFill>
                <a:latin typeface="Arial Narrow" pitchFamily="34" charset="0"/>
              </a:rPr>
              <a:t>variação</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na</a:t>
            </a:r>
            <a:r>
              <a:rPr lang="en-US" altLang="pt-PT" dirty="0">
                <a:solidFill>
                  <a:srgbClr val="000000"/>
                </a:solidFill>
                <a:latin typeface="Arial Narrow" pitchFamily="34" charset="0"/>
              </a:rPr>
              <a:t> </a:t>
            </a:r>
            <a:r>
              <a:rPr lang="en-US" altLang="pt-PT" dirty="0" err="1">
                <a:solidFill>
                  <a:srgbClr val="000000"/>
                </a:solidFill>
                <a:latin typeface="Arial Narrow" pitchFamily="34" charset="0"/>
              </a:rPr>
              <a:t>ordem</a:t>
            </a:r>
            <a:r>
              <a:rPr lang="en-US" altLang="pt-PT" dirty="0">
                <a:solidFill>
                  <a:srgbClr val="000000"/>
                </a:solidFill>
                <a:latin typeface="Arial Narrow" pitchFamily="34" charset="0"/>
              </a:rPr>
              <a:t> de </a:t>
            </a:r>
            <a:r>
              <a:rPr lang="en-US" altLang="pt-PT" b="1" dirty="0">
                <a:solidFill>
                  <a:srgbClr val="000000"/>
                </a:solidFill>
                <a:latin typeface="Arial Narrow" pitchFamily="34" charset="0"/>
              </a:rPr>
              <a:t>4%, </a:t>
            </a:r>
            <a:r>
              <a:rPr lang="en-US" altLang="pt-PT" dirty="0">
                <a:solidFill>
                  <a:srgbClr val="000000"/>
                </a:solidFill>
                <a:latin typeface="Arial Narrow" pitchFamily="34" charset="0"/>
              </a:rPr>
              <a:t>com uma produção </a:t>
            </a:r>
            <a:r>
              <a:rPr lang="en-US" altLang="pt-PT" dirty="0" err="1">
                <a:solidFill>
                  <a:srgbClr val="000000"/>
                </a:solidFill>
                <a:latin typeface="Arial Narrow" pitchFamily="34" charset="0"/>
              </a:rPr>
              <a:t>esperada</a:t>
            </a:r>
            <a:endParaRPr lang="en-US" altLang="pt-PT" dirty="0">
              <a:solidFill>
                <a:srgbClr val="000000"/>
              </a:solidFill>
              <a:latin typeface="Arial Narrow" pitchFamily="34" charset="0"/>
            </a:endParaRPr>
          </a:p>
          <a:p>
            <a:pPr marL="342900" indent="-342900" algn="just" eaLnBrk="1" hangingPunct="1">
              <a:lnSpc>
                <a:spcPct val="150000"/>
              </a:lnSpc>
              <a:defRPr/>
            </a:pPr>
            <a:r>
              <a:rPr lang="en-US" altLang="pt-PT" dirty="0">
                <a:solidFill>
                  <a:srgbClr val="000000"/>
                </a:solidFill>
                <a:latin typeface="Arial Narrow" pitchFamily="34" charset="0"/>
              </a:rPr>
              <a:t>de </a:t>
            </a:r>
            <a:r>
              <a:rPr lang="en-US" altLang="pt-PT" b="1" dirty="0">
                <a:solidFill>
                  <a:srgbClr val="000000"/>
                </a:solidFill>
                <a:latin typeface="Arial Narrow" pitchFamily="34" charset="0"/>
              </a:rPr>
              <a:t>770.241</a:t>
            </a:r>
            <a:r>
              <a:rPr lang="pt-PT" altLang="pt-PT" b="1" dirty="0">
                <a:solidFill>
                  <a:srgbClr val="000000"/>
                </a:solidFill>
                <a:latin typeface="Arial Narrow" pitchFamily="34" charset="0"/>
              </a:rPr>
              <a:t> </a:t>
            </a:r>
            <a:r>
              <a:rPr lang="pt-PT" altLang="pt-PT" dirty="0">
                <a:solidFill>
                  <a:srgbClr val="000000"/>
                </a:solidFill>
                <a:latin typeface="Arial Narrow" pitchFamily="34" charset="0"/>
              </a:rPr>
              <a:t>toneladas.</a:t>
            </a:r>
            <a:endParaRPr lang="pt-PT" altLang="pt-PT" dirty="0">
              <a:solidFill>
                <a:schemeClr val="tx1"/>
              </a:solidFill>
              <a:latin typeface="Arial Narrow" pitchFamily="34" charset="0"/>
            </a:endParaRPr>
          </a:p>
          <a:p>
            <a:pPr algn="just">
              <a:lnSpc>
                <a:spcPct val="150000"/>
              </a:lnSpc>
              <a:defRPr/>
            </a:pPr>
            <a:r>
              <a:rPr lang="en-US" dirty="0" err="1">
                <a:solidFill>
                  <a:schemeClr val="tx1"/>
                </a:solidFill>
                <a:latin typeface="Arial Narrow" pitchFamily="34" charset="0"/>
              </a:rPr>
              <a:t>Foram</a:t>
            </a:r>
            <a:r>
              <a:rPr lang="en-US" dirty="0">
                <a:solidFill>
                  <a:schemeClr val="tx1"/>
                </a:solidFill>
                <a:latin typeface="Arial Narrow" pitchFamily="34" charset="0"/>
              </a:rPr>
              <a:t> </a:t>
            </a:r>
            <a:r>
              <a:rPr lang="en-US" dirty="0" err="1">
                <a:solidFill>
                  <a:schemeClr val="tx1"/>
                </a:solidFill>
                <a:latin typeface="Arial Narrow" pitchFamily="34" charset="0"/>
              </a:rPr>
              <a:t>assistidas</a:t>
            </a:r>
            <a:r>
              <a:rPr lang="en-US" dirty="0">
                <a:solidFill>
                  <a:schemeClr val="tx1"/>
                </a:solidFill>
                <a:latin typeface="Arial Narrow" pitchFamily="34" charset="0"/>
              </a:rPr>
              <a:t> </a:t>
            </a:r>
            <a:r>
              <a:rPr lang="en-US" b="1" dirty="0">
                <a:solidFill>
                  <a:schemeClr val="tx1"/>
                </a:solidFill>
                <a:latin typeface="Arial Narrow" pitchFamily="34" charset="0"/>
              </a:rPr>
              <a:t>40</a:t>
            </a:r>
            <a:r>
              <a:rPr lang="en-US" dirty="0">
                <a:solidFill>
                  <a:schemeClr val="tx1"/>
                </a:solidFill>
                <a:latin typeface="Arial Narrow" pitchFamily="34" charset="0"/>
              </a:rPr>
              <a:t> </a:t>
            </a:r>
            <a:r>
              <a:rPr lang="en-US" dirty="0" err="1">
                <a:solidFill>
                  <a:schemeClr val="tx1"/>
                </a:solidFill>
                <a:latin typeface="Arial Narrow" pitchFamily="34" charset="0"/>
              </a:rPr>
              <a:t>Associações</a:t>
            </a:r>
            <a:r>
              <a:rPr lang="en-US" dirty="0">
                <a:solidFill>
                  <a:schemeClr val="tx1"/>
                </a:solidFill>
                <a:latin typeface="Arial Narrow" pitchFamily="34" charset="0"/>
              </a:rPr>
              <a:t> de </a:t>
            </a:r>
            <a:r>
              <a:rPr lang="en-US" dirty="0" err="1">
                <a:solidFill>
                  <a:schemeClr val="tx1"/>
                </a:solidFill>
                <a:latin typeface="Arial Narrow" pitchFamily="34" charset="0"/>
              </a:rPr>
              <a:t>Camponeses</a:t>
            </a:r>
            <a:r>
              <a:rPr lang="en-US" dirty="0">
                <a:solidFill>
                  <a:schemeClr val="tx1"/>
                </a:solidFill>
                <a:latin typeface="Arial Narrow" pitchFamily="34" charset="0"/>
              </a:rPr>
              <a:t>, das </a:t>
            </a:r>
            <a:r>
              <a:rPr lang="en-US" b="1" dirty="0">
                <a:solidFill>
                  <a:schemeClr val="tx1"/>
                </a:solidFill>
                <a:latin typeface="Arial Narrow" pitchFamily="34" charset="0"/>
              </a:rPr>
              <a:t>65</a:t>
            </a:r>
            <a:r>
              <a:rPr lang="en-US" dirty="0">
                <a:solidFill>
                  <a:schemeClr val="tx1"/>
                </a:solidFill>
                <a:latin typeface="Arial Narrow" pitchFamily="34" charset="0"/>
              </a:rPr>
              <a:t> </a:t>
            </a:r>
            <a:r>
              <a:rPr lang="en-US" dirty="0" err="1">
                <a:solidFill>
                  <a:schemeClr val="tx1"/>
                </a:solidFill>
                <a:latin typeface="Arial Narrow" pitchFamily="34" charset="0"/>
              </a:rPr>
              <a:t>planificadas</a:t>
            </a:r>
            <a:r>
              <a:rPr lang="en-US" dirty="0">
                <a:solidFill>
                  <a:schemeClr val="tx1"/>
                </a:solidFill>
                <a:latin typeface="Arial Narrow" pitchFamily="34" charset="0"/>
              </a:rPr>
              <a:t>, </a:t>
            </a:r>
            <a:r>
              <a:rPr lang="en-US" dirty="0" err="1">
                <a:solidFill>
                  <a:schemeClr val="tx1"/>
                </a:solidFill>
                <a:latin typeface="Arial Narrow" pitchFamily="34" charset="0"/>
              </a:rPr>
              <a:t>numa</a:t>
            </a:r>
            <a:r>
              <a:rPr lang="en-US" dirty="0">
                <a:solidFill>
                  <a:schemeClr val="tx1"/>
                </a:solidFill>
                <a:latin typeface="Arial Narrow" pitchFamily="34" charset="0"/>
              </a:rPr>
              <a:t> </a:t>
            </a:r>
            <a:r>
              <a:rPr lang="en-US" dirty="0" err="1">
                <a:solidFill>
                  <a:schemeClr val="tx1"/>
                </a:solidFill>
                <a:latin typeface="Arial Narrow" pitchFamily="34" charset="0"/>
              </a:rPr>
              <a:t>execução</a:t>
            </a:r>
            <a:r>
              <a:rPr lang="en-US" dirty="0">
                <a:solidFill>
                  <a:schemeClr val="tx1"/>
                </a:solidFill>
                <a:latin typeface="Arial Narrow" pitchFamily="34" charset="0"/>
              </a:rPr>
              <a:t> de </a:t>
            </a:r>
            <a:r>
              <a:rPr lang="en-US" b="1" dirty="0">
                <a:solidFill>
                  <a:schemeClr val="tx1"/>
                </a:solidFill>
                <a:latin typeface="Arial Narrow" pitchFamily="34" charset="0"/>
              </a:rPr>
              <a:t>62%, </a:t>
            </a:r>
            <a:r>
              <a:rPr lang="en-US" dirty="0" err="1">
                <a:solidFill>
                  <a:schemeClr val="tx1"/>
                </a:solidFill>
                <a:latin typeface="Arial Narrow" pitchFamily="34" charset="0"/>
              </a:rPr>
              <a:t>comparativamente</a:t>
            </a:r>
            <a:r>
              <a:rPr lang="en-US" dirty="0">
                <a:solidFill>
                  <a:schemeClr val="tx1"/>
                </a:solidFill>
                <a:latin typeface="Arial Narrow" pitchFamily="34" charset="0"/>
              </a:rPr>
              <a:t> a </a:t>
            </a:r>
            <a:r>
              <a:rPr lang="en-US" b="1" dirty="0">
                <a:solidFill>
                  <a:schemeClr val="tx1"/>
                </a:solidFill>
                <a:latin typeface="Arial Narrow" pitchFamily="34" charset="0"/>
              </a:rPr>
              <a:t>35 </a:t>
            </a:r>
            <a:r>
              <a:rPr lang="en-US" dirty="0" err="1">
                <a:solidFill>
                  <a:schemeClr val="tx1"/>
                </a:solidFill>
                <a:latin typeface="Arial Narrow" pitchFamily="34" charset="0"/>
              </a:rPr>
              <a:t>Associações</a:t>
            </a:r>
            <a:r>
              <a:rPr lang="en-US" dirty="0">
                <a:solidFill>
                  <a:schemeClr val="tx1"/>
                </a:solidFill>
                <a:latin typeface="Arial Narrow" pitchFamily="34" charset="0"/>
              </a:rPr>
              <a:t> de 2021.</a:t>
            </a:r>
          </a:p>
          <a:p>
            <a:pPr algn="just">
              <a:defRPr/>
            </a:pPr>
            <a:endParaRPr lang="pt-PT" b="1" dirty="0">
              <a:solidFill>
                <a:schemeClr val="tx1"/>
              </a:solidFill>
              <a:latin typeface="Arial Narrow" pitchFamily="34" charset="0"/>
            </a:endParaRPr>
          </a:p>
          <a:p>
            <a:pPr algn="just">
              <a:defRPr/>
            </a:pPr>
            <a:r>
              <a:rPr lang="pt-PT" b="1" dirty="0">
                <a:solidFill>
                  <a:schemeClr val="tx1"/>
                </a:solidFill>
                <a:latin typeface="Arial Narrow" pitchFamily="34" charset="0"/>
              </a:rPr>
              <a:t>AGRICULTURA  – MECANIZAÇÃO AGRÍCOLA</a:t>
            </a:r>
            <a:endParaRPr lang="en-US" dirty="0">
              <a:solidFill>
                <a:schemeClr val="tx1"/>
              </a:solidFill>
              <a:latin typeface="Arial Narrow" pitchFamily="34" charset="0"/>
            </a:endParaRPr>
          </a:p>
          <a:p>
            <a:pPr algn="just">
              <a:lnSpc>
                <a:spcPct val="150000"/>
              </a:lnSpc>
              <a:defRPr/>
            </a:pPr>
            <a:r>
              <a:rPr lang="pt-PT" dirty="0">
                <a:solidFill>
                  <a:schemeClr val="tx1"/>
                </a:solidFill>
                <a:latin typeface="Arial Narrow" pitchFamily="34" charset="0"/>
              </a:rPr>
              <a:t> O Distrito conta com </a:t>
            </a:r>
            <a:r>
              <a:rPr lang="pt-PT" dirty="0" smtClean="0">
                <a:solidFill>
                  <a:schemeClr val="tx1"/>
                </a:solidFill>
                <a:latin typeface="Arial Narrow" pitchFamily="34" charset="0"/>
              </a:rPr>
              <a:t>7 </a:t>
            </a:r>
            <a:r>
              <a:rPr lang="pt-PT" dirty="0">
                <a:solidFill>
                  <a:schemeClr val="tx1"/>
                </a:solidFill>
                <a:latin typeface="Arial Narrow" pitchFamily="34" charset="0"/>
              </a:rPr>
              <a:t>tractores operacionais, </a:t>
            </a:r>
            <a:r>
              <a:rPr lang="pt-BR" dirty="0">
                <a:solidFill>
                  <a:schemeClr val="tx1"/>
                </a:solidFill>
                <a:latin typeface="Arial Narrow" pitchFamily="34" charset="0"/>
              </a:rPr>
              <a:t>equipados com </a:t>
            </a:r>
            <a:r>
              <a:rPr lang="pt-BR" b="1" dirty="0">
                <a:solidFill>
                  <a:schemeClr val="tx1"/>
                </a:solidFill>
                <a:latin typeface="Arial Narrow" pitchFamily="34" charset="0"/>
              </a:rPr>
              <a:t>7</a:t>
            </a:r>
            <a:r>
              <a:rPr lang="pt-BR" b="1" dirty="0" smtClean="0">
                <a:solidFill>
                  <a:schemeClr val="tx1"/>
                </a:solidFill>
                <a:latin typeface="Arial Narrow" pitchFamily="34" charset="0"/>
              </a:rPr>
              <a:t> </a:t>
            </a:r>
            <a:r>
              <a:rPr lang="pt-BR" dirty="0">
                <a:solidFill>
                  <a:schemeClr val="tx1"/>
                </a:solidFill>
                <a:latin typeface="Arial Narrow" pitchFamily="34" charset="0"/>
              </a:rPr>
              <a:t>charruas, </a:t>
            </a:r>
            <a:r>
              <a:rPr lang="pt-BR" b="1" dirty="0">
                <a:solidFill>
                  <a:schemeClr val="tx1"/>
                </a:solidFill>
                <a:latin typeface="Arial Narrow" pitchFamily="34" charset="0"/>
              </a:rPr>
              <a:t>7</a:t>
            </a:r>
            <a:r>
              <a:rPr lang="pt-BR" dirty="0" smtClean="0">
                <a:solidFill>
                  <a:schemeClr val="tx1"/>
                </a:solidFill>
                <a:latin typeface="Arial Narrow" pitchFamily="34" charset="0"/>
              </a:rPr>
              <a:t> </a:t>
            </a:r>
            <a:r>
              <a:rPr lang="pt-BR" dirty="0">
                <a:solidFill>
                  <a:schemeClr val="tx1"/>
                </a:solidFill>
                <a:latin typeface="Arial Narrow" pitchFamily="34" charset="0"/>
              </a:rPr>
              <a:t>atrelados, </a:t>
            </a:r>
            <a:r>
              <a:rPr lang="pt-BR" b="1" dirty="0">
                <a:solidFill>
                  <a:schemeClr val="tx1"/>
                </a:solidFill>
                <a:latin typeface="Arial Narrow" pitchFamily="34" charset="0"/>
              </a:rPr>
              <a:t>7</a:t>
            </a:r>
            <a:r>
              <a:rPr lang="pt-BR" dirty="0" smtClean="0">
                <a:solidFill>
                  <a:schemeClr val="tx1"/>
                </a:solidFill>
                <a:latin typeface="Arial Narrow" pitchFamily="34" charset="0"/>
              </a:rPr>
              <a:t> </a:t>
            </a:r>
            <a:r>
              <a:rPr lang="pt-BR" dirty="0">
                <a:solidFill>
                  <a:schemeClr val="tx1"/>
                </a:solidFill>
                <a:latin typeface="Arial Narrow" pitchFamily="34" charset="0"/>
              </a:rPr>
              <a:t>grades e </a:t>
            </a:r>
            <a:r>
              <a:rPr lang="pt-BR" b="1" dirty="0">
                <a:solidFill>
                  <a:schemeClr val="tx1"/>
                </a:solidFill>
                <a:latin typeface="Arial Narrow" pitchFamily="34" charset="0"/>
              </a:rPr>
              <a:t>3</a:t>
            </a:r>
            <a:r>
              <a:rPr lang="pt-BR" dirty="0">
                <a:solidFill>
                  <a:schemeClr val="tx1"/>
                </a:solidFill>
                <a:latin typeface="Arial Narrow" pitchFamily="34" charset="0"/>
              </a:rPr>
              <a:t> semeadoras financiados no âmbito do programa SUSTENTA</a:t>
            </a:r>
            <a:r>
              <a:rPr lang="en-US" dirty="0">
                <a:solidFill>
                  <a:schemeClr val="tx1"/>
                </a:solidFill>
                <a:latin typeface="Arial Narrow" pitchFamily="34" charset="0"/>
              </a:rPr>
              <a:t>, </a:t>
            </a:r>
            <a:r>
              <a:rPr lang="pt-PT" dirty="0">
                <a:solidFill>
                  <a:schemeClr val="tx1"/>
                </a:solidFill>
                <a:latin typeface="Arial Narrow" pitchFamily="34" charset="0"/>
              </a:rPr>
              <a:t>tendo sido lavrados </a:t>
            </a:r>
            <a:r>
              <a:rPr lang="pt-PT" b="1" dirty="0">
                <a:solidFill>
                  <a:schemeClr val="tx1"/>
                </a:solidFill>
                <a:latin typeface="Arial Narrow" pitchFamily="34" charset="0"/>
              </a:rPr>
              <a:t>204 </a:t>
            </a:r>
            <a:r>
              <a:rPr lang="pt-PT" dirty="0">
                <a:solidFill>
                  <a:schemeClr val="tx1"/>
                </a:solidFill>
                <a:latin typeface="Arial Narrow" pitchFamily="34" charset="0"/>
              </a:rPr>
              <a:t>hectares, beneficiando a total de </a:t>
            </a:r>
            <a:r>
              <a:rPr lang="pt-PT" b="1" dirty="0">
                <a:solidFill>
                  <a:schemeClr val="tx1"/>
                </a:solidFill>
                <a:latin typeface="Arial Narrow" pitchFamily="34" charset="0"/>
              </a:rPr>
              <a:t>360</a:t>
            </a:r>
            <a:r>
              <a:rPr lang="pt-PT" dirty="0">
                <a:solidFill>
                  <a:srgbClr val="FF0000"/>
                </a:solidFill>
                <a:latin typeface="Arial Narrow" pitchFamily="34" charset="0"/>
              </a:rPr>
              <a:t> </a:t>
            </a:r>
            <a:r>
              <a:rPr lang="pt-PT" dirty="0">
                <a:solidFill>
                  <a:schemeClr val="tx1"/>
                </a:solidFill>
                <a:latin typeface="Arial Narrow" pitchFamily="34" charset="0"/>
              </a:rPr>
              <a:t>produtores, com especial menção de </a:t>
            </a:r>
            <a:r>
              <a:rPr lang="pt-PT" b="1" dirty="0">
                <a:solidFill>
                  <a:schemeClr val="tx1"/>
                </a:solidFill>
                <a:latin typeface="Arial Narrow" pitchFamily="34" charset="0"/>
              </a:rPr>
              <a:t>128</a:t>
            </a:r>
            <a:r>
              <a:rPr lang="pt-PT" dirty="0">
                <a:solidFill>
                  <a:schemeClr val="tx1"/>
                </a:solidFill>
                <a:latin typeface="Arial Narrow" pitchFamily="34" charset="0"/>
              </a:rPr>
              <a:t> mulheres. Ainda neste programa, o distrito recebeu 11 motorizadas para </a:t>
            </a:r>
            <a:r>
              <a:rPr lang="pt-PT" dirty="0" err="1">
                <a:solidFill>
                  <a:schemeClr val="tx1"/>
                </a:solidFill>
                <a:latin typeface="Arial Narrow" pitchFamily="34" charset="0"/>
              </a:rPr>
              <a:t>extencionistas</a:t>
            </a:r>
            <a:r>
              <a:rPr lang="pt-PT" dirty="0">
                <a:solidFill>
                  <a:schemeClr val="tx1"/>
                </a:solidFill>
                <a:latin typeface="Arial Narrow" pitchFamily="34" charset="0"/>
              </a:rPr>
              <a:t>.</a:t>
            </a:r>
          </a:p>
          <a:p>
            <a:pPr algn="just">
              <a:lnSpc>
                <a:spcPct val="150000"/>
              </a:lnSpc>
              <a:defRPr/>
            </a:pPr>
            <a:r>
              <a:rPr lang="pt-PT" dirty="0">
                <a:solidFill>
                  <a:schemeClr val="tx1"/>
                </a:solidFill>
                <a:latin typeface="Arial Narrow" pitchFamily="34" charset="0"/>
              </a:rPr>
              <a:t>Em termos de insumos agrícolas o distrito recebeu 600 Kg de semente. </a:t>
            </a:r>
          </a:p>
          <a:p>
            <a:pPr algn="just">
              <a:defRPr/>
            </a:pPr>
            <a:r>
              <a:rPr lang="pt-PT" dirty="0">
                <a:solidFill>
                  <a:schemeClr val="tx1"/>
                </a:solidFill>
                <a:latin typeface="Arial Narrow" pitchFamily="34" charset="0"/>
              </a:rPr>
              <a:t> </a:t>
            </a:r>
          </a:p>
          <a:p>
            <a:pPr algn="just">
              <a:defRPr/>
            </a:pPr>
            <a:endParaRPr lang="pt-PT" dirty="0">
              <a:solidFill>
                <a:schemeClr val="tx1"/>
              </a:solidFill>
              <a:latin typeface="Arial Narrow" pitchFamily="34" charset="0"/>
            </a:endParaRPr>
          </a:p>
          <a:p>
            <a:pPr algn="just">
              <a:defRPr/>
            </a:pPr>
            <a:endParaRPr lang="en-US" dirty="0">
              <a:solidFill>
                <a:schemeClr val="tx1"/>
              </a:solidFill>
              <a:latin typeface="Arial Narrow" pitchFamily="34" charset="0"/>
            </a:endParaRPr>
          </a:p>
          <a:p>
            <a:pPr algn="just">
              <a:defRPr/>
            </a:pPr>
            <a:endParaRPr lang="en-US" dirty="0">
              <a:solidFill>
                <a:schemeClr val="tx1"/>
              </a:solidFill>
            </a:endParaRPr>
          </a:p>
        </p:txBody>
      </p:sp>
      <p:sp>
        <p:nvSpPr>
          <p:cNvPr id="4" name="Rectângulo 3"/>
          <p:cNvSpPr/>
          <p:nvPr/>
        </p:nvSpPr>
        <p:spPr>
          <a:xfrm>
            <a:off x="214282" y="142875"/>
            <a:ext cx="8715436" cy="428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smtClean="0">
                <a:solidFill>
                  <a:schemeClr val="tx1"/>
                </a:solidFill>
                <a:latin typeface="Verdana" pitchFamily="34" charset="0"/>
                <a:ea typeface="Verdana" pitchFamily="34" charset="0"/>
                <a:cs typeface="Verdana" pitchFamily="34" charset="0"/>
              </a:rPr>
              <a:t>2.1. </a:t>
            </a:r>
            <a:r>
              <a:rPr lang="en-US" sz="2000" b="1" dirty="0">
                <a:solidFill>
                  <a:schemeClr val="tx1"/>
                </a:solidFill>
                <a:latin typeface="Verdana" pitchFamily="34" charset="0"/>
                <a:ea typeface="Verdana" pitchFamily="34" charset="0"/>
                <a:cs typeface="Verdana" pitchFamily="34" charset="0"/>
              </a:rPr>
              <a:t>PRODUÇÃO</a:t>
            </a:r>
            <a:r>
              <a:rPr lang="en-US" sz="2000" b="1" dirty="0">
                <a:solidFill>
                  <a:schemeClr val="tx1"/>
                </a:solidFill>
                <a:latin typeface="Arial Narrow" pitchFamily="34" charset="0"/>
              </a:rPr>
              <a:t> </a:t>
            </a:r>
            <a:r>
              <a:rPr lang="en-US" sz="2000" b="1" dirty="0">
                <a:solidFill>
                  <a:schemeClr val="tx1"/>
                </a:solidFill>
                <a:latin typeface="Verdana" pitchFamily="34" charset="0"/>
                <a:ea typeface="Verdana" pitchFamily="34" charset="0"/>
                <a:cs typeface="Verdana" pitchFamily="34" charset="0"/>
              </a:rPr>
              <a:t>AGRÍCOLA</a:t>
            </a:r>
            <a:endParaRPr lang="en-US" sz="2000" b="1" dirty="0">
              <a:latin typeface="Verdana" pitchFamily="34" charset="0"/>
              <a:ea typeface="Verdana" pitchFamily="34" charset="0"/>
              <a:cs typeface="Verdana" pitchFamily="34" charset="0"/>
            </a:endParaRPr>
          </a:p>
        </p:txBody>
      </p:sp>
    </p:spTree>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Marcador de Posição do Número do Diapositivo 1"/>
          <p:cNvSpPr>
            <a:spLocks noGrp="1"/>
          </p:cNvSpPr>
          <p:nvPr>
            <p:ph type="sldNum" sz="quarter" idx="12"/>
          </p:nvPr>
        </p:nvSpPr>
        <p:spPr bwMode="auto">
          <a:noFill/>
          <a:ln>
            <a:miter lim="800000"/>
            <a:headEnd/>
            <a:tailEnd/>
          </a:ln>
        </p:spPr>
        <p:txBody>
          <a:bodyPr/>
          <a:lstStyle/>
          <a:p>
            <a:fld id="{4F8872BE-76DF-4943-B242-745A8F4994CC}" type="slidenum">
              <a:rPr lang="pt-PT" altLang="pt-PT" smtClean="0"/>
              <a:pPr/>
              <a:t>22</a:t>
            </a:fld>
            <a:endParaRPr lang="pt-PT" altLang="pt-PT" smtClean="0"/>
          </a:p>
        </p:txBody>
      </p:sp>
      <p:graphicFrame>
        <p:nvGraphicFramePr>
          <p:cNvPr id="6146" name="Object 128"/>
          <p:cNvGraphicFramePr>
            <a:graphicFrameLocks noChangeAspect="1"/>
          </p:cNvGraphicFramePr>
          <p:nvPr/>
        </p:nvGraphicFramePr>
        <p:xfrm>
          <a:off x="217488" y="581025"/>
          <a:ext cx="8664575" cy="2438400"/>
        </p:xfrm>
        <a:graphic>
          <a:graphicData uri="http://schemas.openxmlformats.org/presentationml/2006/ole">
            <p:oleObj spid="_x0000_s6146" name="Folha de Cálculo" r:id="rId3" imgW="6858000" imgH="1923960" progId="Excel.Sheet.12">
              <p:embed/>
            </p:oleObj>
          </a:graphicData>
        </a:graphic>
      </p:graphicFrame>
      <p:sp>
        <p:nvSpPr>
          <p:cNvPr id="6150" name="Rectangle 4"/>
          <p:cNvSpPr txBox="1">
            <a:spLocks noChangeArrowheads="1"/>
          </p:cNvSpPr>
          <p:nvPr/>
        </p:nvSpPr>
        <p:spPr bwMode="auto">
          <a:xfrm>
            <a:off x="285750" y="214313"/>
            <a:ext cx="8643938" cy="233362"/>
          </a:xfrm>
          <a:prstGeom prst="rect">
            <a:avLst/>
          </a:prstGeom>
          <a:solidFill>
            <a:schemeClr val="accent5"/>
          </a:solidFill>
          <a:ln w="9525">
            <a:solidFill>
              <a:schemeClr val="bg1"/>
            </a:solidFill>
            <a:miter lim="800000"/>
            <a:headEnd/>
            <a:tailEnd/>
          </a:ln>
        </p:spPr>
        <p:txBody>
          <a:bodyPr anchor="ctr"/>
          <a:lstStyle/>
          <a:p>
            <a:pPr eaLnBrk="1" hangingPunct="1">
              <a:defRPr/>
            </a:pPr>
            <a:r>
              <a:rPr lang="pt-PT" sz="1400" b="1" i="1" dirty="0">
                <a:latin typeface="Arial Black" pitchFamily="34" charset="0"/>
                <a:cs typeface="Arial" charset="0"/>
              </a:rPr>
              <a:t>Produção Pecuária 	</a:t>
            </a:r>
          </a:p>
        </p:txBody>
      </p:sp>
      <p:graphicFrame>
        <p:nvGraphicFramePr>
          <p:cNvPr id="6147" name="Object 4"/>
          <p:cNvGraphicFramePr>
            <a:graphicFrameLocks noChangeAspect="1"/>
          </p:cNvGraphicFramePr>
          <p:nvPr/>
        </p:nvGraphicFramePr>
        <p:xfrm>
          <a:off x="276225" y="3208338"/>
          <a:ext cx="8737600" cy="3076575"/>
        </p:xfrm>
        <a:graphic>
          <a:graphicData uri="http://schemas.openxmlformats.org/presentationml/2006/ole">
            <p:oleObj spid="_x0000_s6147" name="Folha de Cálculo" r:id="rId4" imgW="9210743" imgH="3276690" progId="Excel.Sheet.12">
              <p:embed/>
            </p:oleObj>
          </a:graphicData>
        </a:graphic>
      </p:graphicFrame>
      <p:sp>
        <p:nvSpPr>
          <p:cNvPr id="6" name="Rectângulo 5"/>
          <p:cNvSpPr/>
          <p:nvPr/>
        </p:nvSpPr>
        <p:spPr>
          <a:xfrm>
            <a:off x="285750" y="5286375"/>
            <a:ext cx="8715375" cy="1071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t-PT" sz="2000" dirty="0">
                <a:solidFill>
                  <a:schemeClr val="tx1"/>
                </a:solidFill>
                <a:latin typeface="Arial Narrow" pitchFamily="34" charset="0"/>
              </a:rPr>
              <a:t>Correlação a situação de sanidade, regista-se uma evolução em relação ao número de animais banhados devido aos encontros de sensibilização feitos com os criadores, a nível das comunidades.</a:t>
            </a:r>
            <a:endParaRPr lang="en-US" sz="2000" dirty="0">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14313" y="0"/>
            <a:ext cx="8643937" cy="12095163"/>
          </a:xfrm>
          <a:prstGeom prst="rect">
            <a:avLst/>
          </a:prstGeom>
          <a:noFill/>
          <a:ln w="9525">
            <a:noFill/>
            <a:miter lim="800000"/>
            <a:headEnd/>
            <a:tailEnd/>
          </a:ln>
        </p:spPr>
        <p:txBody>
          <a:bodyPr>
            <a:spAutoFit/>
          </a:bodyPr>
          <a:lstStyle/>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defRPr/>
            </a:pPr>
            <a:endParaRPr lang="en-US" dirty="0">
              <a:latin typeface="Arial Narrow" pitchFamily="34" charset="0"/>
            </a:endParaRPr>
          </a:p>
          <a:p>
            <a:pPr algn="just">
              <a:lnSpc>
                <a:spcPct val="150000"/>
              </a:lnSpc>
              <a:buFont typeface="Wingdings" pitchFamily="2" charset="2"/>
              <a:buChar char="ü"/>
              <a:defRPr/>
            </a:pPr>
            <a:endParaRPr lang="en-US" b="1" dirty="0">
              <a:latin typeface="Arial Narrow" pitchFamily="34" charset="0"/>
            </a:endParaRPr>
          </a:p>
          <a:p>
            <a:pPr algn="just">
              <a:lnSpc>
                <a:spcPct val="150000"/>
              </a:lnSpc>
              <a:buFont typeface="Wingdings" pitchFamily="2" charset="2"/>
              <a:buChar char="ü"/>
              <a:defRPr/>
            </a:pPr>
            <a:endParaRPr lang="en-US" b="1" dirty="0">
              <a:latin typeface="Arial Narrow" pitchFamily="34" charset="0"/>
            </a:endParaRPr>
          </a:p>
          <a:p>
            <a:pPr algn="just">
              <a:lnSpc>
                <a:spcPct val="150000"/>
              </a:lnSpc>
              <a:buFont typeface="Wingdings" pitchFamily="2" charset="2"/>
              <a:buChar char="ü"/>
              <a:defRPr/>
            </a:pPr>
            <a:endParaRPr lang="en-US" b="1" dirty="0">
              <a:latin typeface="Arial Narrow" pitchFamily="34" charset="0"/>
            </a:endParaRPr>
          </a:p>
          <a:p>
            <a:pPr algn="just">
              <a:lnSpc>
                <a:spcPct val="150000"/>
              </a:lnSpc>
              <a:defRPr/>
            </a:pPr>
            <a:endParaRPr lang="en-US" b="1" dirty="0">
              <a:latin typeface="Arial Narrow" pitchFamily="34" charset="0"/>
            </a:endParaRPr>
          </a:p>
          <a:p>
            <a:pPr algn="just">
              <a:lnSpc>
                <a:spcPct val="150000"/>
              </a:lnSpc>
              <a:buFont typeface="Wingdings" pitchFamily="2" charset="2"/>
              <a:buChar char="ü"/>
              <a:defRPr/>
            </a:pPr>
            <a:r>
              <a:rPr lang="en-US" dirty="0" err="1">
                <a:latin typeface="Arial Narrow" pitchFamily="34" charset="0"/>
              </a:rPr>
              <a:t>Em</a:t>
            </a:r>
            <a:r>
              <a:rPr lang="en-US" dirty="0">
                <a:latin typeface="Arial Narrow" pitchFamily="34" charset="0"/>
              </a:rPr>
              <a:t> </a:t>
            </a:r>
            <a:r>
              <a:rPr lang="en-US" dirty="0" err="1">
                <a:latin typeface="Arial Narrow" pitchFamily="34" charset="0"/>
              </a:rPr>
              <a:t>termos</a:t>
            </a:r>
            <a:r>
              <a:rPr lang="en-US" dirty="0">
                <a:latin typeface="Arial Narrow" pitchFamily="34" charset="0"/>
              </a:rPr>
              <a:t> de </a:t>
            </a:r>
            <a:r>
              <a:rPr lang="en-US" b="1" dirty="0" err="1">
                <a:latin typeface="Arial Narrow" pitchFamily="34" charset="0"/>
              </a:rPr>
              <a:t>produção</a:t>
            </a:r>
            <a:r>
              <a:rPr lang="en-US" b="1" dirty="0">
                <a:latin typeface="Arial Narrow" pitchFamily="34" charset="0"/>
              </a:rPr>
              <a:t> </a:t>
            </a:r>
            <a:r>
              <a:rPr lang="en-US" b="1" dirty="0" err="1">
                <a:latin typeface="Arial Narrow" pitchFamily="34" charset="0"/>
              </a:rPr>
              <a:t>pecuária</a:t>
            </a:r>
            <a:r>
              <a:rPr lang="en-US" dirty="0">
                <a:latin typeface="Arial Narrow" pitchFamily="34" charset="0"/>
              </a:rPr>
              <a:t>, o </a:t>
            </a:r>
            <a:r>
              <a:rPr lang="en-US" dirty="0" err="1">
                <a:latin typeface="Arial Narrow" pitchFamily="34" charset="0"/>
              </a:rPr>
              <a:t>distrito</a:t>
            </a:r>
            <a:r>
              <a:rPr lang="en-US" dirty="0">
                <a:latin typeface="Arial Narrow" pitchFamily="34" charset="0"/>
              </a:rPr>
              <a:t> </a:t>
            </a:r>
            <a:r>
              <a:rPr lang="en-US" dirty="0" err="1">
                <a:latin typeface="Arial Narrow" pitchFamily="34" charset="0"/>
              </a:rPr>
              <a:t>registou</a:t>
            </a:r>
            <a:r>
              <a:rPr lang="en-US" dirty="0">
                <a:latin typeface="Arial Narrow" pitchFamily="34" charset="0"/>
              </a:rPr>
              <a:t> </a:t>
            </a:r>
            <a:r>
              <a:rPr lang="en-US" dirty="0" err="1">
                <a:latin typeface="Arial Narrow" pitchFamily="34" charset="0"/>
              </a:rPr>
              <a:t>uma</a:t>
            </a:r>
            <a:r>
              <a:rPr lang="en-US" dirty="0">
                <a:latin typeface="Arial Narrow" pitchFamily="34" charset="0"/>
              </a:rPr>
              <a:t> </a:t>
            </a:r>
            <a:r>
              <a:rPr lang="en-US" dirty="0" err="1">
                <a:latin typeface="Arial Narrow" pitchFamily="34" charset="0"/>
              </a:rPr>
              <a:t>produção</a:t>
            </a:r>
            <a:r>
              <a:rPr lang="en-US" dirty="0">
                <a:latin typeface="Arial Narrow" pitchFamily="34" charset="0"/>
              </a:rPr>
              <a:t> de 64 </a:t>
            </a:r>
            <a:r>
              <a:rPr lang="en-US" dirty="0" err="1">
                <a:latin typeface="Arial Narrow" pitchFamily="34" charset="0"/>
              </a:rPr>
              <a:t>toneladas</a:t>
            </a:r>
            <a:r>
              <a:rPr lang="en-US" dirty="0">
                <a:latin typeface="Arial Narrow" pitchFamily="34" charset="0"/>
              </a:rPr>
              <a:t> de carne de </a:t>
            </a:r>
            <a:r>
              <a:rPr lang="en-US" dirty="0" err="1">
                <a:latin typeface="Arial Narrow" pitchFamily="34" charset="0"/>
              </a:rPr>
              <a:t>diversas</a:t>
            </a:r>
            <a:r>
              <a:rPr lang="en-US" dirty="0">
                <a:latin typeface="Arial Narrow" pitchFamily="34" charset="0"/>
              </a:rPr>
              <a:t> </a:t>
            </a:r>
            <a:r>
              <a:rPr lang="en-US" dirty="0" err="1">
                <a:latin typeface="Arial Narrow" pitchFamily="34" charset="0"/>
              </a:rPr>
              <a:t>espécies</a:t>
            </a:r>
            <a:r>
              <a:rPr lang="en-US" dirty="0">
                <a:latin typeface="Arial Narrow" pitchFamily="34" charset="0"/>
              </a:rPr>
              <a:t> contra 58 </a:t>
            </a:r>
            <a:r>
              <a:rPr lang="en-US" dirty="0" err="1">
                <a:latin typeface="Arial Narrow" pitchFamily="34" charset="0"/>
              </a:rPr>
              <a:t>toneladas</a:t>
            </a:r>
            <a:r>
              <a:rPr lang="en-US" dirty="0">
                <a:latin typeface="Arial Narrow" pitchFamily="34" charset="0"/>
              </a:rPr>
              <a:t> </a:t>
            </a:r>
            <a:r>
              <a:rPr lang="en-US" dirty="0" err="1">
                <a:latin typeface="Arial Narrow" pitchFamily="34" charset="0"/>
              </a:rPr>
              <a:t>em</a:t>
            </a:r>
            <a:r>
              <a:rPr lang="en-US" dirty="0">
                <a:latin typeface="Arial Narrow" pitchFamily="34" charset="0"/>
              </a:rPr>
              <a:t> 2021, num </a:t>
            </a:r>
            <a:r>
              <a:rPr lang="en-US" dirty="0" err="1">
                <a:latin typeface="Arial Narrow" pitchFamily="34" charset="0"/>
              </a:rPr>
              <a:t>plano</a:t>
            </a:r>
            <a:r>
              <a:rPr lang="en-US" dirty="0">
                <a:latin typeface="Arial Narrow" pitchFamily="34" charset="0"/>
              </a:rPr>
              <a:t> de 334 </a:t>
            </a:r>
            <a:r>
              <a:rPr lang="en-US" dirty="0" err="1">
                <a:latin typeface="Arial Narrow" pitchFamily="34" charset="0"/>
              </a:rPr>
              <a:t>toneladas</a:t>
            </a:r>
            <a:r>
              <a:rPr lang="en-US" dirty="0">
                <a:latin typeface="Arial Narrow" pitchFamily="34" charset="0"/>
              </a:rPr>
              <a:t>, </a:t>
            </a:r>
            <a:r>
              <a:rPr lang="en-US" dirty="0" err="1">
                <a:latin typeface="Arial Narrow" pitchFamily="34" charset="0"/>
              </a:rPr>
              <a:t>representando</a:t>
            </a:r>
            <a:r>
              <a:rPr lang="en-US" dirty="0">
                <a:latin typeface="Arial Narrow" pitchFamily="34" charset="0"/>
              </a:rPr>
              <a:t> </a:t>
            </a:r>
            <a:r>
              <a:rPr lang="en-US" dirty="0" err="1">
                <a:latin typeface="Arial Narrow" pitchFamily="34" charset="0"/>
              </a:rPr>
              <a:t>uma</a:t>
            </a:r>
            <a:r>
              <a:rPr lang="en-US" dirty="0">
                <a:latin typeface="Arial Narrow" pitchFamily="34" charset="0"/>
              </a:rPr>
              <a:t> </a:t>
            </a:r>
            <a:r>
              <a:rPr lang="en-US" dirty="0" err="1">
                <a:latin typeface="Arial Narrow" pitchFamily="34" charset="0"/>
              </a:rPr>
              <a:t>variação</a:t>
            </a:r>
            <a:r>
              <a:rPr lang="en-US" dirty="0">
                <a:latin typeface="Arial Narrow" pitchFamily="34" charset="0"/>
              </a:rPr>
              <a:t> de 10%.</a:t>
            </a:r>
          </a:p>
          <a:p>
            <a:pPr algn="just">
              <a:lnSpc>
                <a:spcPct val="150000"/>
              </a:lnSpc>
              <a:buFont typeface="Wingdings" pitchFamily="2" charset="2"/>
              <a:buChar char="ü"/>
              <a:defRPr/>
            </a:pPr>
            <a:r>
              <a:rPr lang="en-US" dirty="0">
                <a:latin typeface="Arial Narrow" pitchFamily="34" charset="0"/>
              </a:rPr>
              <a:t> </a:t>
            </a:r>
            <a:r>
              <a:rPr lang="en-US" b="1" dirty="0">
                <a:latin typeface="Arial Narrow" pitchFamily="34" charset="0"/>
              </a:rPr>
              <a:t>No </a:t>
            </a:r>
            <a:r>
              <a:rPr lang="en-US" b="1" dirty="0" err="1">
                <a:latin typeface="Arial Narrow" pitchFamily="34" charset="0"/>
              </a:rPr>
              <a:t>âmbito</a:t>
            </a:r>
            <a:r>
              <a:rPr lang="en-US" b="1" dirty="0">
                <a:latin typeface="Arial Narrow" pitchFamily="34" charset="0"/>
              </a:rPr>
              <a:t> de </a:t>
            </a:r>
            <a:r>
              <a:rPr lang="en-US" b="1" dirty="0" err="1">
                <a:latin typeface="Arial Narrow" pitchFamily="34" charset="0"/>
              </a:rPr>
              <a:t>desenvolvimento</a:t>
            </a:r>
            <a:r>
              <a:rPr lang="en-US" b="1" dirty="0">
                <a:latin typeface="Arial Narrow" pitchFamily="34" charset="0"/>
              </a:rPr>
              <a:t> de </a:t>
            </a:r>
            <a:r>
              <a:rPr lang="en-US" b="1" dirty="0" err="1">
                <a:latin typeface="Arial Narrow" pitchFamily="34" charset="0"/>
              </a:rPr>
              <a:t>poupanças</a:t>
            </a:r>
            <a:r>
              <a:rPr lang="en-US" b="1" dirty="0">
                <a:latin typeface="Arial Narrow" pitchFamily="34" charset="0"/>
              </a:rPr>
              <a:t> </a:t>
            </a:r>
            <a:r>
              <a:rPr lang="en-US" b="1" dirty="0" err="1">
                <a:latin typeface="Arial Narrow" pitchFamily="34" charset="0"/>
              </a:rPr>
              <a:t>rurais</a:t>
            </a:r>
            <a:r>
              <a:rPr lang="en-US" dirty="0">
                <a:latin typeface="Arial Narrow" pitchFamily="34" charset="0"/>
              </a:rPr>
              <a:t>, </a:t>
            </a:r>
            <a:r>
              <a:rPr lang="en-US" dirty="0" err="1">
                <a:latin typeface="Arial Narrow" pitchFamily="34" charset="0"/>
              </a:rPr>
              <a:t>existem</a:t>
            </a:r>
            <a:r>
              <a:rPr lang="en-US" dirty="0">
                <a:latin typeface="Arial Narrow" pitchFamily="34" charset="0"/>
              </a:rPr>
              <a:t> no </a:t>
            </a:r>
            <a:r>
              <a:rPr lang="en-US" dirty="0" err="1">
                <a:latin typeface="Arial Narrow" pitchFamily="34" charset="0"/>
              </a:rPr>
              <a:t>distrito</a:t>
            </a:r>
            <a:r>
              <a:rPr lang="en-US" dirty="0">
                <a:latin typeface="Arial Narrow" pitchFamily="34" charset="0"/>
              </a:rPr>
              <a:t> 36 </a:t>
            </a:r>
            <a:r>
              <a:rPr lang="en-US" dirty="0" err="1">
                <a:latin typeface="Arial Narrow" pitchFamily="34" charset="0"/>
              </a:rPr>
              <a:t>Associações</a:t>
            </a:r>
            <a:r>
              <a:rPr lang="en-US" dirty="0">
                <a:latin typeface="Arial Narrow" pitchFamily="34" charset="0"/>
              </a:rPr>
              <a:t> </a:t>
            </a:r>
            <a:r>
              <a:rPr lang="en-US" dirty="0" err="1">
                <a:latin typeface="Arial Narrow" pitchFamily="34" charset="0"/>
              </a:rPr>
              <a:t>focadas</a:t>
            </a:r>
            <a:r>
              <a:rPr lang="en-US" dirty="0">
                <a:latin typeface="Arial Narrow" pitchFamily="34" charset="0"/>
              </a:rPr>
              <a:t> </a:t>
            </a:r>
            <a:r>
              <a:rPr lang="en-US" dirty="0" err="1">
                <a:latin typeface="Arial Narrow" pitchFamily="34" charset="0"/>
              </a:rPr>
              <a:t>ao</a:t>
            </a:r>
            <a:r>
              <a:rPr lang="en-US" dirty="0">
                <a:latin typeface="Arial Narrow" pitchFamily="34" charset="0"/>
              </a:rPr>
              <a:t> micro-</a:t>
            </a:r>
            <a:r>
              <a:rPr lang="en-US" dirty="0" err="1">
                <a:latin typeface="Arial Narrow" pitchFamily="34" charset="0"/>
              </a:rPr>
              <a:t>crédito</a:t>
            </a:r>
            <a:r>
              <a:rPr lang="en-US" dirty="0">
                <a:latin typeface="Arial Narrow" pitchFamily="34" charset="0"/>
              </a:rPr>
              <a:t> rural.</a:t>
            </a:r>
          </a:p>
          <a:p>
            <a:pPr marL="342900" indent="-342900" algn="just" eaLnBrk="1" hangingPunct="1">
              <a:lnSpc>
                <a:spcPct val="150000"/>
              </a:lnSpc>
              <a:defRPr/>
            </a:pPr>
            <a:r>
              <a:rPr lang="pt-PT" altLang="pt-PT" sz="1600" dirty="0">
                <a:latin typeface="Arial Narrow" pitchFamily="34" charset="0"/>
              </a:rPr>
              <a:t> </a:t>
            </a:r>
            <a:endParaRPr lang="en-US" altLang="pt-PT" sz="1600" dirty="0">
              <a:solidFill>
                <a:srgbClr val="000000"/>
              </a:solidFill>
              <a:latin typeface="Arial Narrow"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a:p>
            <a:pPr marL="342900" indent="-342900" algn="just" eaLnBrk="1" hangingPunct="1">
              <a:lnSpc>
                <a:spcPct val="150000"/>
              </a:lnSpc>
              <a:defRPr/>
            </a:pPr>
            <a:endParaRPr lang="en-US" altLang="pt-PT" dirty="0">
              <a:solidFill>
                <a:srgbClr val="000000"/>
              </a:solidFill>
              <a:latin typeface="Tahoma" pitchFamily="34" charset="0"/>
              <a:cs typeface="Tahoma" pitchFamily="34" charset="0"/>
            </a:endParaRPr>
          </a:p>
        </p:txBody>
      </p:sp>
      <p:sp>
        <p:nvSpPr>
          <p:cNvPr id="30723" name="Slide Number Placeholder 14"/>
          <p:cNvSpPr>
            <a:spLocks noGrp="1"/>
          </p:cNvSpPr>
          <p:nvPr>
            <p:ph type="sldNum" sz="quarter" idx="12"/>
          </p:nvPr>
        </p:nvSpPr>
        <p:spPr bwMode="auto">
          <a:noFill/>
          <a:ln>
            <a:miter lim="800000"/>
            <a:headEnd/>
            <a:tailEnd/>
          </a:ln>
        </p:spPr>
        <p:txBody>
          <a:bodyPr/>
          <a:lstStyle/>
          <a:p>
            <a:fld id="{66D8DAA3-6F3D-4570-9078-2CE9A37B9A4C}" type="slidenum">
              <a:rPr lang="pt-PT" altLang="pt-PT" smtClean="0"/>
              <a:pPr/>
              <a:t>23</a:t>
            </a:fld>
            <a:endParaRPr lang="pt-PT" altLang="pt-PT" smtClean="0"/>
          </a:p>
        </p:txBody>
      </p:sp>
      <p:pic>
        <p:nvPicPr>
          <p:cNvPr id="30724" name="Picture 2" descr="G:\IMG-20220416-WA0051.jpg"/>
          <p:cNvPicPr>
            <a:picLocks noChangeAspect="1" noChangeArrowheads="1"/>
          </p:cNvPicPr>
          <p:nvPr/>
        </p:nvPicPr>
        <p:blipFill>
          <a:blip r:embed="rId3"/>
          <a:srcRect/>
          <a:stretch>
            <a:fillRect/>
          </a:stretch>
        </p:blipFill>
        <p:spPr bwMode="auto">
          <a:xfrm>
            <a:off x="285750" y="285750"/>
            <a:ext cx="8572500" cy="4071938"/>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pPr>
              <a:defRPr/>
            </a:pPr>
            <a:fld id="{F3A2B039-016F-4642-9052-241A25C2EA86}" type="slidenum">
              <a:rPr lang="pt-PT" altLang="pt-PT" smtClean="0"/>
              <a:pPr>
                <a:defRPr/>
              </a:pPr>
              <a:t>24</a:t>
            </a:fld>
            <a:endParaRPr lang="pt-PT" altLang="pt-PT"/>
          </a:p>
        </p:txBody>
      </p:sp>
      <p:sp>
        <p:nvSpPr>
          <p:cNvPr id="3" name="Rectângulo 2"/>
          <p:cNvSpPr/>
          <p:nvPr/>
        </p:nvSpPr>
        <p:spPr>
          <a:xfrm>
            <a:off x="357158" y="214290"/>
            <a:ext cx="8643998" cy="6000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Arial Narrow" pitchFamily="34" charset="0"/>
              </a:rPr>
              <a:t>Comercialização </a:t>
            </a:r>
            <a:r>
              <a:rPr lang="en-US" b="1" dirty="0" err="1" smtClean="0">
                <a:solidFill>
                  <a:schemeClr val="tx1"/>
                </a:solidFill>
                <a:latin typeface="Arial Narrow" pitchFamily="34" charset="0"/>
              </a:rPr>
              <a:t>Agrícola</a:t>
            </a:r>
            <a:endParaRPr lang="en-US" b="1" dirty="0" smtClean="0">
              <a:solidFill>
                <a:schemeClr val="tx1"/>
              </a:solidFill>
              <a:latin typeface="Arial Narrow" pitchFamily="34" charset="0"/>
            </a:endParaRPr>
          </a:p>
          <a:p>
            <a:pPr algn="just">
              <a:lnSpc>
                <a:spcPct val="150000"/>
              </a:lnSpc>
            </a:pPr>
            <a:r>
              <a:rPr lang="en-US" dirty="0" smtClean="0">
                <a:solidFill>
                  <a:schemeClr val="tx1"/>
                </a:solidFill>
                <a:latin typeface="Arial Narrow" pitchFamily="34" charset="0"/>
              </a:rPr>
              <a:t>Este </a:t>
            </a:r>
            <a:r>
              <a:rPr lang="en-US" dirty="0" err="1" smtClean="0">
                <a:solidFill>
                  <a:schemeClr val="tx1"/>
                </a:solidFill>
                <a:latin typeface="Arial Narrow" pitchFamily="34" charset="0"/>
              </a:rPr>
              <a:t>processo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teve</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inicio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na</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segunda</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quinzena</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Abril</a:t>
            </a:r>
            <a:r>
              <a:rPr lang="en-US" dirty="0" smtClean="0">
                <a:solidFill>
                  <a:schemeClr val="tx1"/>
                </a:solidFill>
                <a:latin typeface="Arial Narrow" pitchFamily="34" charset="0"/>
              </a:rPr>
              <a:t>, onde no </a:t>
            </a:r>
            <a:r>
              <a:rPr lang="en-US" dirty="0" err="1" smtClean="0">
                <a:solidFill>
                  <a:schemeClr val="tx1"/>
                </a:solidFill>
                <a:latin typeface="Arial Narrow" pitchFamily="34" charset="0"/>
              </a:rPr>
              <a:t>geral</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os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preços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caracterizam</a:t>
            </a:r>
            <a:r>
              <a:rPr lang="en-US" dirty="0" smtClean="0">
                <a:solidFill>
                  <a:schemeClr val="tx1"/>
                </a:solidFill>
                <a:latin typeface="Arial Narrow" pitchFamily="34" charset="0"/>
              </a:rPr>
              <a:t>-se de forma </a:t>
            </a:r>
            <a:r>
              <a:rPr lang="en-US" dirty="0" err="1" smtClean="0">
                <a:solidFill>
                  <a:schemeClr val="tx1"/>
                </a:solidFill>
                <a:latin typeface="Arial Narrow" pitchFamily="34" charset="0"/>
              </a:rPr>
              <a:t>aliciante</a:t>
            </a:r>
            <a:r>
              <a:rPr lang="en-US" dirty="0" smtClean="0">
                <a:solidFill>
                  <a:schemeClr val="tx1"/>
                </a:solidFill>
                <a:latin typeface="Arial Narrow" pitchFamily="34" charset="0"/>
              </a:rPr>
              <a:t> e </a:t>
            </a:r>
            <a:r>
              <a:rPr lang="en-US" dirty="0" err="1" smtClean="0">
                <a:solidFill>
                  <a:schemeClr val="tx1"/>
                </a:solidFill>
                <a:latin typeface="Arial Narrow" pitchFamily="34" charset="0"/>
              </a:rPr>
              <a:t>competitivo</a:t>
            </a:r>
            <a:r>
              <a:rPr lang="en-US" dirty="0" smtClean="0">
                <a:solidFill>
                  <a:schemeClr val="tx1"/>
                </a:solidFill>
                <a:latin typeface="Arial Narrow" pitchFamily="34" charset="0"/>
              </a:rPr>
              <a:t> a favor do </a:t>
            </a:r>
            <a:r>
              <a:rPr lang="en-US" dirty="0" err="1" smtClean="0">
                <a:solidFill>
                  <a:schemeClr val="tx1"/>
                </a:solidFill>
                <a:latin typeface="Arial Narrow" pitchFamily="34" charset="0"/>
              </a:rPr>
              <a:t>produtor</a:t>
            </a:r>
            <a:r>
              <a:rPr lang="en-US" dirty="0" smtClean="0">
                <a:solidFill>
                  <a:schemeClr val="tx1"/>
                </a:solidFill>
                <a:latin typeface="Arial Narrow" pitchFamily="34" charset="0"/>
              </a:rPr>
              <a:t>. No </a:t>
            </a:r>
            <a:r>
              <a:rPr lang="en-US" dirty="0" err="1" smtClean="0">
                <a:solidFill>
                  <a:schemeClr val="tx1"/>
                </a:solidFill>
                <a:latin typeface="Arial Narrow" pitchFamily="34" charset="0"/>
              </a:rPr>
              <a:t>entanto</a:t>
            </a:r>
            <a:r>
              <a:rPr lang="en-US" dirty="0" smtClean="0">
                <a:solidFill>
                  <a:schemeClr val="tx1"/>
                </a:solidFill>
                <a:latin typeface="Arial Narrow" pitchFamily="34" charset="0"/>
              </a:rPr>
              <a:t>, as </a:t>
            </a:r>
            <a:r>
              <a:rPr lang="en-US" dirty="0" err="1" smtClean="0">
                <a:solidFill>
                  <a:schemeClr val="tx1"/>
                </a:solidFill>
                <a:latin typeface="Arial Narrow" pitchFamily="34" charset="0"/>
              </a:rPr>
              <a:t>culturas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mais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destacadas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neste</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processo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são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amendoim</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milho,maçaroca</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mandioca</a:t>
            </a:r>
            <a:r>
              <a:rPr lang="en-US" dirty="0" smtClean="0">
                <a:solidFill>
                  <a:schemeClr val="tx1"/>
                </a:solidFill>
                <a:latin typeface="Arial Narrow" pitchFamily="34" charset="0"/>
              </a:rPr>
              <a:t>, banana e </a:t>
            </a:r>
            <a:r>
              <a:rPr lang="en-US" dirty="0" err="1" smtClean="0">
                <a:solidFill>
                  <a:schemeClr val="tx1"/>
                </a:solidFill>
                <a:latin typeface="Arial Narrow" pitchFamily="34" charset="0"/>
              </a:rPr>
              <a:t>batata</a:t>
            </a:r>
            <a:r>
              <a:rPr lang="en-US" dirty="0" smtClean="0">
                <a:solidFill>
                  <a:schemeClr val="tx1"/>
                </a:solidFill>
                <a:latin typeface="Arial Narrow" pitchFamily="34" charset="0"/>
              </a:rPr>
              <a:t> doce</a:t>
            </a: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smtClean="0">
              <a:solidFill>
                <a:schemeClr val="tx1"/>
              </a:solidFill>
              <a:latin typeface="Arial Narrow" pitchFamily="34" charset="0"/>
            </a:endParaRPr>
          </a:p>
          <a:p>
            <a:pPr algn="just">
              <a:lnSpc>
                <a:spcPct val="150000"/>
              </a:lnSpc>
            </a:pPr>
            <a:endParaRPr lang="en-US" dirty="0">
              <a:solidFill>
                <a:schemeClr val="tx1"/>
              </a:solidFill>
              <a:latin typeface="Arial Narrow" pitchFamily="34" charset="0"/>
            </a:endParaRPr>
          </a:p>
        </p:txBody>
      </p:sp>
      <p:graphicFrame>
        <p:nvGraphicFramePr>
          <p:cNvPr id="4" name="Tabela 3"/>
          <p:cNvGraphicFramePr>
            <a:graphicFrameLocks noGrp="1"/>
          </p:cNvGraphicFramePr>
          <p:nvPr/>
        </p:nvGraphicFramePr>
        <p:xfrm>
          <a:off x="428594" y="2285992"/>
          <a:ext cx="8501123" cy="3786217"/>
        </p:xfrm>
        <a:graphic>
          <a:graphicData uri="http://schemas.openxmlformats.org/drawingml/2006/table">
            <a:tbl>
              <a:tblPr firstRow="1" bandRow="1">
                <a:tableStyleId>{5C22544A-7EE6-4342-B048-85BDC9FD1C3A}</a:tableStyleId>
              </a:tblPr>
              <a:tblGrid>
                <a:gridCol w="1491426"/>
                <a:gridCol w="1342281"/>
                <a:gridCol w="1416854"/>
                <a:gridCol w="1416854"/>
                <a:gridCol w="1416854"/>
                <a:gridCol w="1416854"/>
              </a:tblGrid>
              <a:tr h="845857">
                <a:tc>
                  <a:txBody>
                    <a:bodyPr/>
                    <a:lstStyle/>
                    <a:p>
                      <a:r>
                        <a:rPr lang="en-US" dirty="0" err="1" smtClean="0"/>
                        <a:t>Grupo</a:t>
                      </a:r>
                      <a:r>
                        <a:rPr lang="en-US" dirty="0" smtClean="0"/>
                        <a:t> de </a:t>
                      </a:r>
                      <a:r>
                        <a:rPr lang="en-US" dirty="0" err="1" smtClean="0"/>
                        <a:t>culturas</a:t>
                      </a:r>
                      <a:endParaRPr lang="en-US" dirty="0"/>
                    </a:p>
                  </a:txBody>
                  <a:tcPr/>
                </a:tc>
                <a:tc>
                  <a:txBody>
                    <a:bodyPr/>
                    <a:lstStyle/>
                    <a:p>
                      <a:pPr algn="ctr"/>
                      <a:r>
                        <a:rPr lang="en-US" dirty="0" smtClean="0"/>
                        <a:t>Real</a:t>
                      </a:r>
                      <a:r>
                        <a:rPr lang="en-US" baseline="0" dirty="0" smtClean="0"/>
                        <a:t> 2021</a:t>
                      </a:r>
                      <a:endParaRPr lang="en-US" dirty="0"/>
                    </a:p>
                  </a:txBody>
                  <a:tcPr/>
                </a:tc>
                <a:tc>
                  <a:txBody>
                    <a:bodyPr/>
                    <a:lstStyle/>
                    <a:p>
                      <a:pPr algn="ctr"/>
                      <a:r>
                        <a:rPr lang="en-US" dirty="0" smtClean="0"/>
                        <a:t>Plano 2022</a:t>
                      </a:r>
                      <a:endParaRPr lang="en-US" dirty="0"/>
                    </a:p>
                  </a:txBody>
                  <a:tcPr/>
                </a:tc>
                <a:tc>
                  <a:txBody>
                    <a:bodyPr/>
                    <a:lstStyle/>
                    <a:p>
                      <a:pPr algn="ctr"/>
                      <a:r>
                        <a:rPr lang="en-US" dirty="0" smtClean="0"/>
                        <a:t>Real 2022</a:t>
                      </a:r>
                      <a:endParaRPr lang="en-US" dirty="0"/>
                    </a:p>
                  </a:txBody>
                  <a:tcPr/>
                </a:tc>
                <a:tc>
                  <a:txBody>
                    <a:bodyPr/>
                    <a:lstStyle/>
                    <a:p>
                      <a:pPr algn="ctr"/>
                      <a:r>
                        <a:rPr lang="en-US" dirty="0" smtClean="0"/>
                        <a:t>% </a:t>
                      </a:r>
                      <a:r>
                        <a:rPr lang="en-US" dirty="0" err="1" smtClean="0"/>
                        <a:t>Execução</a:t>
                      </a:r>
                      <a:endParaRPr lang="en-US" dirty="0"/>
                    </a:p>
                  </a:txBody>
                  <a:tcPr/>
                </a:tc>
                <a:tc>
                  <a:txBody>
                    <a:bodyPr/>
                    <a:lstStyle/>
                    <a:p>
                      <a:pPr algn="ctr"/>
                      <a:r>
                        <a:rPr lang="en-US" dirty="0" smtClean="0"/>
                        <a:t>% de </a:t>
                      </a:r>
                      <a:r>
                        <a:rPr lang="en-US" dirty="0" err="1" smtClean="0"/>
                        <a:t>variação</a:t>
                      </a:r>
                      <a:endParaRPr lang="en-US" dirty="0"/>
                    </a:p>
                  </a:txBody>
                  <a:tcPr/>
                </a:tc>
              </a:tr>
              <a:tr h="490060">
                <a:tc>
                  <a:txBody>
                    <a:bodyPr/>
                    <a:lstStyle/>
                    <a:p>
                      <a:r>
                        <a:rPr lang="en-US" dirty="0" err="1" smtClean="0"/>
                        <a:t>Cereais</a:t>
                      </a:r>
                      <a:r>
                        <a:rPr lang="en-US" dirty="0" smtClean="0"/>
                        <a:t> </a:t>
                      </a:r>
                      <a:endParaRPr lang="en-US" dirty="0"/>
                    </a:p>
                  </a:txBody>
                  <a:tcPr/>
                </a:tc>
                <a:tc>
                  <a:txBody>
                    <a:bodyPr/>
                    <a:lstStyle/>
                    <a:p>
                      <a:pPr algn="ctr"/>
                      <a:r>
                        <a:rPr lang="en-US" dirty="0" smtClean="0"/>
                        <a:t>21.041</a:t>
                      </a:r>
                      <a:endParaRPr lang="en-US" dirty="0"/>
                    </a:p>
                  </a:txBody>
                  <a:tcPr/>
                </a:tc>
                <a:tc>
                  <a:txBody>
                    <a:bodyPr/>
                    <a:lstStyle/>
                    <a:p>
                      <a:pPr algn="ctr"/>
                      <a:r>
                        <a:rPr lang="en-US" dirty="0" smtClean="0"/>
                        <a:t>36.282</a:t>
                      </a:r>
                      <a:endParaRPr lang="en-US" dirty="0"/>
                    </a:p>
                  </a:txBody>
                  <a:tcPr/>
                </a:tc>
                <a:tc>
                  <a:txBody>
                    <a:bodyPr/>
                    <a:lstStyle/>
                    <a:p>
                      <a:pPr algn="ctr"/>
                      <a:r>
                        <a:rPr lang="en-US" dirty="0" smtClean="0"/>
                        <a:t>22.021</a:t>
                      </a:r>
                      <a:endParaRPr lang="en-US" dirty="0"/>
                    </a:p>
                  </a:txBody>
                  <a:tcPr/>
                </a:tc>
                <a:tc>
                  <a:txBody>
                    <a:bodyPr/>
                    <a:lstStyle/>
                    <a:p>
                      <a:pPr algn="ctr"/>
                      <a:r>
                        <a:rPr lang="en-US" dirty="0" smtClean="0"/>
                        <a:t>61%</a:t>
                      </a:r>
                      <a:endParaRPr lang="en-US" dirty="0"/>
                    </a:p>
                  </a:txBody>
                  <a:tcPr/>
                </a:tc>
                <a:tc>
                  <a:txBody>
                    <a:bodyPr/>
                    <a:lstStyle/>
                    <a:p>
                      <a:pPr algn="ctr"/>
                      <a:r>
                        <a:rPr lang="en-US" dirty="0" smtClean="0"/>
                        <a:t>5%</a:t>
                      </a:r>
                      <a:endParaRPr lang="en-US" dirty="0"/>
                    </a:p>
                  </a:txBody>
                  <a:tcPr/>
                </a:tc>
              </a:tr>
              <a:tr h="490060">
                <a:tc>
                  <a:txBody>
                    <a:bodyPr/>
                    <a:lstStyle/>
                    <a:p>
                      <a:r>
                        <a:rPr lang="en-US" dirty="0" err="1" smtClean="0"/>
                        <a:t>Hortículas</a:t>
                      </a:r>
                      <a:endParaRPr lang="en-US" dirty="0"/>
                    </a:p>
                  </a:txBody>
                  <a:tcPr/>
                </a:tc>
                <a:tc>
                  <a:txBody>
                    <a:bodyPr/>
                    <a:lstStyle/>
                    <a:p>
                      <a:pPr algn="ctr"/>
                      <a:r>
                        <a:rPr lang="en-US" dirty="0" smtClean="0"/>
                        <a:t>1.935</a:t>
                      </a:r>
                      <a:endParaRPr lang="en-US" dirty="0"/>
                    </a:p>
                  </a:txBody>
                  <a:tcPr/>
                </a:tc>
                <a:tc>
                  <a:txBody>
                    <a:bodyPr/>
                    <a:lstStyle/>
                    <a:p>
                      <a:pPr algn="ctr"/>
                      <a:r>
                        <a:rPr lang="en-US" dirty="0" smtClean="0"/>
                        <a:t>15.054</a:t>
                      </a:r>
                      <a:endParaRPr lang="en-US" dirty="0"/>
                    </a:p>
                  </a:txBody>
                  <a:tcPr/>
                </a:tc>
                <a:tc>
                  <a:txBody>
                    <a:bodyPr/>
                    <a:lstStyle/>
                    <a:p>
                      <a:pPr algn="ctr"/>
                      <a:r>
                        <a:rPr lang="en-US" dirty="0" smtClean="0"/>
                        <a:t>2.036</a:t>
                      </a:r>
                      <a:endParaRPr lang="en-US" dirty="0"/>
                    </a:p>
                  </a:txBody>
                  <a:tcPr/>
                </a:tc>
                <a:tc>
                  <a:txBody>
                    <a:bodyPr/>
                    <a:lstStyle/>
                    <a:p>
                      <a:pPr algn="ctr"/>
                      <a:r>
                        <a:rPr lang="en-US" dirty="0" smtClean="0"/>
                        <a:t>14%</a:t>
                      </a:r>
                      <a:endParaRPr lang="en-US" dirty="0"/>
                    </a:p>
                  </a:txBody>
                  <a:tcPr/>
                </a:tc>
                <a:tc>
                  <a:txBody>
                    <a:bodyPr/>
                    <a:lstStyle/>
                    <a:p>
                      <a:pPr algn="ctr"/>
                      <a:r>
                        <a:rPr lang="en-US" dirty="0" smtClean="0"/>
                        <a:t>5%</a:t>
                      </a:r>
                      <a:endParaRPr lang="en-US" dirty="0"/>
                    </a:p>
                  </a:txBody>
                  <a:tcPr/>
                </a:tc>
              </a:tr>
              <a:tr h="490060">
                <a:tc>
                  <a:txBody>
                    <a:bodyPr/>
                    <a:lstStyle/>
                    <a:p>
                      <a:r>
                        <a:rPr lang="en-US" dirty="0" err="1" smtClean="0"/>
                        <a:t>Leguminosas</a:t>
                      </a:r>
                      <a:endParaRPr lang="en-US" dirty="0"/>
                    </a:p>
                  </a:txBody>
                  <a:tcPr/>
                </a:tc>
                <a:tc>
                  <a:txBody>
                    <a:bodyPr/>
                    <a:lstStyle/>
                    <a:p>
                      <a:pPr algn="ctr"/>
                      <a:r>
                        <a:rPr lang="en-US" dirty="0" smtClean="0"/>
                        <a:t>10.079</a:t>
                      </a:r>
                      <a:endParaRPr lang="en-US" dirty="0"/>
                    </a:p>
                  </a:txBody>
                  <a:tcPr/>
                </a:tc>
                <a:tc>
                  <a:txBody>
                    <a:bodyPr/>
                    <a:lstStyle/>
                    <a:p>
                      <a:pPr algn="ctr"/>
                      <a:r>
                        <a:rPr lang="en-US" dirty="0" smtClean="0"/>
                        <a:t>16.754</a:t>
                      </a:r>
                      <a:endParaRPr lang="en-US" dirty="0"/>
                    </a:p>
                  </a:txBody>
                  <a:tcPr/>
                </a:tc>
                <a:tc>
                  <a:txBody>
                    <a:bodyPr/>
                    <a:lstStyle/>
                    <a:p>
                      <a:pPr algn="ctr"/>
                      <a:r>
                        <a:rPr lang="en-US" dirty="0" smtClean="0"/>
                        <a:t>10.142</a:t>
                      </a:r>
                      <a:endParaRPr lang="en-US" dirty="0"/>
                    </a:p>
                  </a:txBody>
                  <a:tcPr/>
                </a:tc>
                <a:tc>
                  <a:txBody>
                    <a:bodyPr/>
                    <a:lstStyle/>
                    <a:p>
                      <a:pPr algn="ctr"/>
                      <a:r>
                        <a:rPr lang="en-US" dirty="0" smtClean="0"/>
                        <a:t>61%</a:t>
                      </a:r>
                      <a:endParaRPr lang="en-US" dirty="0"/>
                    </a:p>
                  </a:txBody>
                  <a:tcPr/>
                </a:tc>
                <a:tc>
                  <a:txBody>
                    <a:bodyPr/>
                    <a:lstStyle/>
                    <a:p>
                      <a:pPr algn="ctr"/>
                      <a:r>
                        <a:rPr lang="en-US" dirty="0" smtClean="0"/>
                        <a:t>1%</a:t>
                      </a:r>
                      <a:endParaRPr lang="en-US" dirty="0"/>
                    </a:p>
                  </a:txBody>
                  <a:tcPr/>
                </a:tc>
              </a:tr>
              <a:tr h="490060">
                <a:tc>
                  <a:txBody>
                    <a:bodyPr/>
                    <a:lstStyle/>
                    <a:p>
                      <a:r>
                        <a:rPr lang="en-US" dirty="0" err="1" smtClean="0"/>
                        <a:t>Tuberculos</a:t>
                      </a:r>
                      <a:endParaRPr lang="en-US" dirty="0"/>
                    </a:p>
                  </a:txBody>
                  <a:tcPr/>
                </a:tc>
                <a:tc>
                  <a:txBody>
                    <a:bodyPr/>
                    <a:lstStyle/>
                    <a:p>
                      <a:pPr algn="ctr"/>
                      <a:r>
                        <a:rPr lang="en-US" dirty="0" smtClean="0"/>
                        <a:t>309.634</a:t>
                      </a:r>
                      <a:endParaRPr lang="en-US" dirty="0"/>
                    </a:p>
                  </a:txBody>
                  <a:tcPr/>
                </a:tc>
                <a:tc>
                  <a:txBody>
                    <a:bodyPr/>
                    <a:lstStyle/>
                    <a:p>
                      <a:pPr algn="ctr"/>
                      <a:r>
                        <a:rPr lang="en-US" dirty="0" smtClean="0"/>
                        <a:t>510.905</a:t>
                      </a:r>
                      <a:endParaRPr lang="en-US" dirty="0"/>
                    </a:p>
                  </a:txBody>
                  <a:tcPr/>
                </a:tc>
                <a:tc>
                  <a:txBody>
                    <a:bodyPr/>
                    <a:lstStyle/>
                    <a:p>
                      <a:pPr algn="ctr"/>
                      <a:r>
                        <a:rPr lang="en-US" dirty="0" smtClean="0"/>
                        <a:t>316.440</a:t>
                      </a:r>
                      <a:endParaRPr lang="en-US" dirty="0"/>
                    </a:p>
                  </a:txBody>
                  <a:tcPr/>
                </a:tc>
                <a:tc>
                  <a:txBody>
                    <a:bodyPr/>
                    <a:lstStyle/>
                    <a:p>
                      <a:pPr algn="ctr"/>
                      <a:r>
                        <a:rPr lang="en-US" dirty="0" smtClean="0"/>
                        <a:t>62%</a:t>
                      </a:r>
                      <a:endParaRPr lang="en-US" dirty="0"/>
                    </a:p>
                  </a:txBody>
                  <a:tcPr/>
                </a:tc>
                <a:tc>
                  <a:txBody>
                    <a:bodyPr/>
                    <a:lstStyle/>
                    <a:p>
                      <a:pPr algn="ctr"/>
                      <a:r>
                        <a:rPr lang="en-US" dirty="0" smtClean="0"/>
                        <a:t>2%</a:t>
                      </a:r>
                      <a:endParaRPr lang="en-US" dirty="0"/>
                    </a:p>
                  </a:txBody>
                  <a:tcPr/>
                </a:tc>
              </a:tr>
              <a:tr h="490060">
                <a:tc>
                  <a:txBody>
                    <a:bodyPr/>
                    <a:lstStyle/>
                    <a:p>
                      <a:r>
                        <a:rPr lang="en-US" b="1" dirty="0" smtClean="0"/>
                        <a:t>Total </a:t>
                      </a:r>
                      <a:endParaRPr lang="en-US" b="1" dirty="0"/>
                    </a:p>
                  </a:txBody>
                  <a:tcPr/>
                </a:tc>
                <a:tc>
                  <a:txBody>
                    <a:bodyPr/>
                    <a:lstStyle/>
                    <a:p>
                      <a:pPr algn="ctr"/>
                      <a:r>
                        <a:rPr lang="en-US" b="1" dirty="0" smtClean="0"/>
                        <a:t>342.689</a:t>
                      </a:r>
                      <a:endParaRPr lang="en-US" b="1" dirty="0"/>
                    </a:p>
                  </a:txBody>
                  <a:tcPr/>
                </a:tc>
                <a:tc>
                  <a:txBody>
                    <a:bodyPr/>
                    <a:lstStyle/>
                    <a:p>
                      <a:pPr algn="ctr"/>
                      <a:r>
                        <a:rPr lang="en-US" b="1" dirty="0" smtClean="0"/>
                        <a:t>578.995</a:t>
                      </a:r>
                      <a:endParaRPr lang="en-US" b="1" dirty="0"/>
                    </a:p>
                  </a:txBody>
                  <a:tcPr/>
                </a:tc>
                <a:tc>
                  <a:txBody>
                    <a:bodyPr/>
                    <a:lstStyle/>
                    <a:p>
                      <a:pPr algn="ctr"/>
                      <a:r>
                        <a:rPr lang="en-US" b="1" dirty="0" smtClean="0"/>
                        <a:t>350.639</a:t>
                      </a:r>
                      <a:endParaRPr lang="en-US" b="1" dirty="0"/>
                    </a:p>
                  </a:txBody>
                  <a:tcPr/>
                </a:tc>
                <a:tc>
                  <a:txBody>
                    <a:bodyPr/>
                    <a:lstStyle/>
                    <a:p>
                      <a:pPr algn="ctr"/>
                      <a:r>
                        <a:rPr lang="en-US" b="1" dirty="0" smtClean="0"/>
                        <a:t>61%</a:t>
                      </a:r>
                      <a:endParaRPr lang="en-US" b="1" dirty="0"/>
                    </a:p>
                  </a:txBody>
                  <a:tcPr/>
                </a:tc>
                <a:tc>
                  <a:txBody>
                    <a:bodyPr/>
                    <a:lstStyle/>
                    <a:p>
                      <a:pPr algn="ctr"/>
                      <a:r>
                        <a:rPr lang="en-US" b="1" dirty="0" smtClean="0"/>
                        <a:t>2%</a:t>
                      </a:r>
                      <a:endParaRPr lang="en-US" b="1" dirty="0"/>
                    </a:p>
                  </a:txBody>
                  <a:tcPr/>
                </a:tc>
              </a:tr>
              <a:tr h="490060">
                <a:tc>
                  <a:txBody>
                    <a:bodyPr/>
                    <a:lstStyle/>
                    <a:p>
                      <a:r>
                        <a:rPr lang="en-US" b="1" dirty="0" smtClean="0"/>
                        <a:t>Carne</a:t>
                      </a:r>
                      <a:endParaRPr lang="en-US" b="1" dirty="0"/>
                    </a:p>
                  </a:txBody>
                  <a:tcPr/>
                </a:tc>
                <a:tc>
                  <a:txBody>
                    <a:bodyPr/>
                    <a:lstStyle/>
                    <a:p>
                      <a:pPr algn="ctr"/>
                      <a:r>
                        <a:rPr lang="en-US" b="1" dirty="0" smtClean="0"/>
                        <a:t>152,1 kg</a:t>
                      </a:r>
                      <a:endParaRPr lang="en-US" b="1" dirty="0"/>
                    </a:p>
                  </a:txBody>
                  <a:tcPr/>
                </a:tc>
                <a:tc>
                  <a:txBody>
                    <a:bodyPr/>
                    <a:lstStyle/>
                    <a:p>
                      <a:pPr algn="ctr"/>
                      <a:r>
                        <a:rPr lang="en-US" b="1" dirty="0" smtClean="0"/>
                        <a:t>588 kg</a:t>
                      </a:r>
                      <a:endParaRPr lang="en-US" b="1" dirty="0"/>
                    </a:p>
                  </a:txBody>
                  <a:tcPr/>
                </a:tc>
                <a:tc>
                  <a:txBody>
                    <a:bodyPr/>
                    <a:lstStyle/>
                    <a:p>
                      <a:pPr algn="ctr"/>
                      <a:r>
                        <a:rPr lang="en-US" b="1" dirty="0" smtClean="0"/>
                        <a:t>158,2 kg</a:t>
                      </a:r>
                      <a:endParaRPr lang="en-US" b="1" dirty="0"/>
                    </a:p>
                  </a:txBody>
                  <a:tcPr/>
                </a:tc>
                <a:tc>
                  <a:txBody>
                    <a:bodyPr/>
                    <a:lstStyle/>
                    <a:p>
                      <a:pPr algn="ctr"/>
                      <a:r>
                        <a:rPr lang="en-US" b="1" dirty="0" smtClean="0"/>
                        <a:t>27%</a:t>
                      </a:r>
                      <a:endParaRPr lang="en-US" b="1" dirty="0"/>
                    </a:p>
                  </a:txBody>
                  <a:tcPr/>
                </a:tc>
                <a:tc>
                  <a:txBody>
                    <a:bodyPr/>
                    <a:lstStyle/>
                    <a:p>
                      <a:pPr algn="ctr"/>
                      <a:r>
                        <a:rPr lang="en-US" b="1" dirty="0" smtClean="0"/>
                        <a:t>4%</a:t>
                      </a:r>
                      <a:endParaRPr lang="en-US" b="1" dirty="0"/>
                    </a:p>
                  </a:txBody>
                  <a:tcPr/>
                </a:tc>
              </a:tr>
            </a:tbl>
          </a:graphicData>
        </a:graphic>
      </p:graphicFrame>
    </p:spTree>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o Número do Diapositivo 1"/>
          <p:cNvSpPr>
            <a:spLocks noGrp="1"/>
          </p:cNvSpPr>
          <p:nvPr>
            <p:ph type="sldNum" sz="quarter" idx="12"/>
          </p:nvPr>
        </p:nvSpPr>
        <p:spPr bwMode="auto">
          <a:noFill/>
          <a:ln>
            <a:miter lim="800000"/>
            <a:headEnd/>
            <a:tailEnd/>
          </a:ln>
        </p:spPr>
        <p:txBody>
          <a:bodyPr/>
          <a:lstStyle/>
          <a:p>
            <a:fld id="{3CE6869E-DDBF-4844-8AA1-03516B57D3AE}" type="slidenum">
              <a:rPr lang="pt-PT" altLang="pt-PT" smtClean="0"/>
              <a:pPr/>
              <a:t>25</a:t>
            </a:fld>
            <a:endParaRPr lang="pt-PT" altLang="pt-PT" smtClean="0"/>
          </a:p>
        </p:txBody>
      </p:sp>
      <p:sp>
        <p:nvSpPr>
          <p:cNvPr id="31747" name="Rectangle 1"/>
          <p:cNvSpPr>
            <a:spLocks noChangeArrowheads="1"/>
          </p:cNvSpPr>
          <p:nvPr/>
        </p:nvSpPr>
        <p:spPr bwMode="auto">
          <a:xfrm>
            <a:off x="323850" y="130174"/>
            <a:ext cx="8496300" cy="6555641"/>
          </a:xfrm>
          <a:prstGeom prst="rect">
            <a:avLst/>
          </a:prstGeom>
          <a:noFill/>
          <a:ln w="9525">
            <a:noFill/>
            <a:miter lim="800000"/>
            <a:headEnd/>
            <a:tailEnd/>
          </a:ln>
        </p:spPr>
        <p:txBody>
          <a:bodyPr wrap="square" anchor="ctr">
            <a:spAutoFit/>
          </a:bodyPr>
          <a:lstStyle/>
          <a:p>
            <a:pPr algn="just">
              <a:lnSpc>
                <a:spcPct val="150000"/>
              </a:lnSpc>
            </a:pPr>
            <a:endParaRPr lang="pt-PT" sz="2000" b="1" dirty="0" smtClean="0">
              <a:solidFill>
                <a:srgbClr val="000000"/>
              </a:solidFill>
              <a:latin typeface="Arial Narrow" pitchFamily="34" charset="0"/>
              <a:cs typeface="Times New Roman" pitchFamily="18" charset="0"/>
            </a:endParaRPr>
          </a:p>
          <a:p>
            <a:pPr algn="just">
              <a:lnSpc>
                <a:spcPct val="150000"/>
              </a:lnSpc>
            </a:pPr>
            <a:r>
              <a:rPr lang="pt-PT" sz="2000" b="1" dirty="0" smtClean="0">
                <a:solidFill>
                  <a:srgbClr val="000000"/>
                </a:solidFill>
                <a:latin typeface="Arial Narrow" pitchFamily="34" charset="0"/>
                <a:cs typeface="Times New Roman" pitchFamily="18" charset="0"/>
              </a:rPr>
              <a:t>Segurança Alimentar</a:t>
            </a:r>
          </a:p>
          <a:p>
            <a:pPr algn="just">
              <a:lnSpc>
                <a:spcPct val="150000"/>
              </a:lnSpc>
            </a:pPr>
            <a:r>
              <a:rPr lang="pt-PT" sz="2400" dirty="0" smtClean="0">
                <a:solidFill>
                  <a:srgbClr val="000000"/>
                </a:solidFill>
                <a:latin typeface="Arial Narrow" pitchFamily="34" charset="0"/>
                <a:cs typeface="Times New Roman" pitchFamily="18" charset="0"/>
              </a:rPr>
              <a:t>Até então, </a:t>
            </a:r>
            <a:r>
              <a:rPr lang="pt-PT" sz="2400" dirty="0">
                <a:solidFill>
                  <a:srgbClr val="000000"/>
                </a:solidFill>
                <a:latin typeface="Arial Narrow" pitchFamily="34" charset="0"/>
                <a:cs typeface="Times New Roman" pitchFamily="18" charset="0"/>
              </a:rPr>
              <a:t>os objectivos </a:t>
            </a:r>
            <a:r>
              <a:rPr lang="pt-PT" sz="2400" dirty="0" smtClean="0">
                <a:solidFill>
                  <a:srgbClr val="000000"/>
                </a:solidFill>
                <a:latin typeface="Arial Narrow" pitchFamily="34" charset="0"/>
                <a:cs typeface="Times New Roman" pitchFamily="18" charset="0"/>
              </a:rPr>
              <a:t>previstos </a:t>
            </a:r>
            <a:r>
              <a:rPr lang="pt-PT" sz="2400" dirty="0">
                <a:solidFill>
                  <a:srgbClr val="000000"/>
                </a:solidFill>
                <a:latin typeface="Arial Narrow" pitchFamily="34" charset="0"/>
                <a:cs typeface="Times New Roman" pitchFamily="18" charset="0"/>
              </a:rPr>
              <a:t>no plano de produção da Campanha Agrária 2021/2022 para o Distrito estão sendo alcançados, </a:t>
            </a:r>
            <a:r>
              <a:rPr lang="pt-BR" sz="2400" dirty="0">
                <a:solidFill>
                  <a:srgbClr val="000000"/>
                </a:solidFill>
                <a:latin typeface="Arial Narrow" pitchFamily="34" charset="0"/>
                <a:cs typeface="Times New Roman" pitchFamily="18" charset="0"/>
              </a:rPr>
              <a:t>porque, nota-se o consumo de produtos agricolas proveniente da campanha em curso como (maçarocas, batata-doce, abóboras, pepino, mandioca, amendoim e outros</a:t>
            </a:r>
            <a:r>
              <a:rPr lang="pt-BR" sz="2400" dirty="0" smtClean="0">
                <a:solidFill>
                  <a:srgbClr val="000000"/>
                </a:solidFill>
                <a:latin typeface="Arial Narrow" pitchFamily="34" charset="0"/>
                <a:cs typeface="Times New Roman" pitchFamily="18" charset="0"/>
              </a:rPr>
              <a:t>.), </a:t>
            </a:r>
            <a:r>
              <a:rPr lang="pt-BR" sz="2400" dirty="0">
                <a:solidFill>
                  <a:srgbClr val="000000"/>
                </a:solidFill>
                <a:latin typeface="Arial Narrow" pitchFamily="34" charset="0"/>
                <a:cs typeface="Times New Roman" pitchFamily="18" charset="0"/>
              </a:rPr>
              <a:t>p</a:t>
            </a:r>
            <a:r>
              <a:rPr lang="pt-BR" sz="2400" dirty="0" smtClean="0">
                <a:solidFill>
                  <a:srgbClr val="000000"/>
                </a:solidFill>
                <a:latin typeface="Arial Narrow" pitchFamily="34" charset="0"/>
                <a:cs typeface="Times New Roman" pitchFamily="18" charset="0"/>
              </a:rPr>
              <a:t>ara </a:t>
            </a:r>
            <a:r>
              <a:rPr lang="pt-BR" sz="2400" dirty="0">
                <a:solidFill>
                  <a:srgbClr val="000000"/>
                </a:solidFill>
                <a:latin typeface="Arial Narrow" pitchFamily="34" charset="0"/>
                <a:cs typeface="Times New Roman" pitchFamily="18" charset="0"/>
              </a:rPr>
              <a:t>além de 510.103 toneladas excedentes da campanha agrária 2020/2021. </a:t>
            </a:r>
            <a:r>
              <a:rPr lang="pt-PT" sz="2400" dirty="0" smtClean="0">
                <a:solidFill>
                  <a:srgbClr val="000000"/>
                </a:solidFill>
                <a:latin typeface="Arial Narrow" pitchFamily="34" charset="0"/>
                <a:cs typeface="Times New Roman" pitchFamily="18" charset="0"/>
              </a:rPr>
              <a:t>No entanto, </a:t>
            </a:r>
            <a:r>
              <a:rPr lang="pt-PT" sz="2400" dirty="0">
                <a:solidFill>
                  <a:srgbClr val="000000"/>
                </a:solidFill>
                <a:latin typeface="Arial Narrow" pitchFamily="34" charset="0"/>
                <a:cs typeface="Times New Roman" pitchFamily="18" charset="0"/>
              </a:rPr>
              <a:t>tendo em conta a disponibilidade dos alimentos, </a:t>
            </a:r>
            <a:r>
              <a:rPr lang="pt-PT" sz="2400" dirty="0" smtClean="0">
                <a:solidFill>
                  <a:srgbClr val="000000"/>
                </a:solidFill>
                <a:latin typeface="Arial Narrow" pitchFamily="34" charset="0"/>
                <a:cs typeface="Times New Roman" pitchFamily="18" charset="0"/>
              </a:rPr>
              <a:t>seja de produtos </a:t>
            </a:r>
            <a:r>
              <a:rPr lang="pt-PT" sz="2400" dirty="0">
                <a:solidFill>
                  <a:srgbClr val="000000"/>
                </a:solidFill>
                <a:latin typeface="Arial Narrow" pitchFamily="34" charset="0"/>
                <a:cs typeface="Times New Roman" pitchFamily="18" charset="0"/>
              </a:rPr>
              <a:t>processados e não processados, no seio dos consumidores em geral, a segurança alimentar continua garantida ao nível do </a:t>
            </a:r>
            <a:r>
              <a:rPr lang="pt-PT" sz="2400" dirty="0" smtClean="0">
                <a:solidFill>
                  <a:srgbClr val="000000"/>
                </a:solidFill>
                <a:latin typeface="Arial Narrow" pitchFamily="34" charset="0"/>
                <a:cs typeface="Times New Roman" pitchFamily="18" charset="0"/>
              </a:rPr>
              <a:t>distrito.</a:t>
            </a:r>
          </a:p>
          <a:p>
            <a:pPr algn="just">
              <a:lnSpc>
                <a:spcPct val="150000"/>
              </a:lnSpc>
            </a:pPr>
            <a:endParaRPr lang="pt-PT" sz="2400" dirty="0">
              <a:latin typeface="Arial Narrow" pitchFamily="34" charset="0"/>
            </a:endParaRPr>
          </a:p>
        </p:txBody>
      </p:sp>
    </p:spTree>
  </p:cSld>
  <p:clrMapOvr>
    <a:masterClrMapping/>
  </p:clrMapOvr>
  <p:transition spd="med">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Marcador de Posição do Número do Diapositivo 1"/>
          <p:cNvSpPr>
            <a:spLocks noGrp="1"/>
          </p:cNvSpPr>
          <p:nvPr>
            <p:ph type="sldNum" sz="quarter" idx="12"/>
          </p:nvPr>
        </p:nvSpPr>
        <p:spPr bwMode="auto">
          <a:noFill/>
          <a:ln>
            <a:miter lim="800000"/>
            <a:headEnd/>
            <a:tailEnd/>
          </a:ln>
        </p:spPr>
        <p:txBody>
          <a:bodyPr/>
          <a:lstStyle/>
          <a:p>
            <a:fld id="{0D6D83FB-9AF7-49B3-8937-6B37CD6D4847}" type="slidenum">
              <a:rPr lang="pt-PT" altLang="pt-PT" smtClean="0"/>
              <a:pPr/>
              <a:t>26</a:t>
            </a:fld>
            <a:endParaRPr lang="pt-PT" altLang="pt-PT" smtClean="0"/>
          </a:p>
        </p:txBody>
      </p:sp>
      <p:graphicFrame>
        <p:nvGraphicFramePr>
          <p:cNvPr id="7170" name="Object 128"/>
          <p:cNvGraphicFramePr>
            <a:graphicFrameLocks noChangeAspect="1"/>
          </p:cNvGraphicFramePr>
          <p:nvPr/>
        </p:nvGraphicFramePr>
        <p:xfrm>
          <a:off x="392113" y="1190625"/>
          <a:ext cx="8432800" cy="5427663"/>
        </p:xfrm>
        <a:graphic>
          <a:graphicData uri="http://schemas.openxmlformats.org/presentationml/2006/ole">
            <p:oleObj spid="_x0000_s7170" name="Folha de Cálculo" r:id="rId3" imgW="6124643" imgH="3933915" progId="Excel.Sheet.12">
              <p:embed/>
            </p:oleObj>
          </a:graphicData>
        </a:graphic>
      </p:graphicFrame>
      <p:sp>
        <p:nvSpPr>
          <p:cNvPr id="5" name="Rectângulo 4"/>
          <p:cNvSpPr/>
          <p:nvPr/>
        </p:nvSpPr>
        <p:spPr>
          <a:xfrm>
            <a:off x="468313" y="620713"/>
            <a:ext cx="8215312" cy="428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latin typeface="Verdana" pitchFamily="34" charset="0"/>
                <a:ea typeface="Verdana" pitchFamily="34" charset="0"/>
                <a:cs typeface="Verdana" pitchFamily="34" charset="0"/>
              </a:rPr>
              <a:t> </a:t>
            </a:r>
            <a:r>
              <a:rPr lang="en-US" sz="2000" b="1" dirty="0" err="1" smtClean="0">
                <a:solidFill>
                  <a:schemeClr val="tx1"/>
                </a:solidFill>
                <a:latin typeface="Verdana" pitchFamily="34" charset="0"/>
                <a:ea typeface="Verdana" pitchFamily="34" charset="0"/>
                <a:cs typeface="Verdana" pitchFamily="34" charset="0"/>
              </a:rPr>
              <a:t>Situação</a:t>
            </a:r>
            <a:r>
              <a:rPr lang="en-US" sz="2000" b="1" dirty="0" smtClean="0">
                <a:solidFill>
                  <a:schemeClr val="tx1"/>
                </a:solidFill>
                <a:latin typeface="Verdana" pitchFamily="34" charset="0"/>
                <a:ea typeface="Verdana" pitchFamily="34" charset="0"/>
                <a:cs typeface="Verdana" pitchFamily="34" charset="0"/>
              </a:rPr>
              <a:t> de </a:t>
            </a:r>
            <a:r>
              <a:rPr lang="en-US" sz="2000" b="1" dirty="0" err="1" smtClean="0">
                <a:solidFill>
                  <a:schemeClr val="tx1"/>
                </a:solidFill>
                <a:latin typeface="Verdana" pitchFamily="34" charset="0"/>
                <a:ea typeface="Verdana" pitchFamily="34" charset="0"/>
                <a:cs typeface="Verdana" pitchFamily="34" charset="0"/>
              </a:rPr>
              <a:t>Emprego</a:t>
            </a:r>
            <a:r>
              <a:rPr lang="en-US" sz="2000" b="1" dirty="0" smtClean="0">
                <a:solidFill>
                  <a:schemeClr val="tx1"/>
                </a:solidFill>
                <a:latin typeface="Verdana" pitchFamily="34" charset="0"/>
                <a:ea typeface="Verdana" pitchFamily="34" charset="0"/>
                <a:cs typeface="Verdana" pitchFamily="34" charset="0"/>
              </a:rPr>
              <a:t> e </a:t>
            </a:r>
            <a:r>
              <a:rPr lang="en-US" sz="2000" b="1" dirty="0" err="1" smtClean="0">
                <a:solidFill>
                  <a:schemeClr val="tx1"/>
                </a:solidFill>
                <a:latin typeface="Verdana" pitchFamily="34" charset="0"/>
                <a:ea typeface="Verdana" pitchFamily="34" charset="0"/>
                <a:cs typeface="Verdana" pitchFamily="34" charset="0"/>
              </a:rPr>
              <a:t>Empregabilidade</a:t>
            </a:r>
            <a:endParaRPr lang="en-US" sz="2000" b="1" dirty="0">
              <a:latin typeface="Verdana" pitchFamily="34" charset="0"/>
              <a:ea typeface="Verdana" pitchFamily="34" charset="0"/>
              <a:cs typeface="Verdana" pitchFamily="34" charset="0"/>
            </a:endParaRPr>
          </a:p>
        </p:txBody>
      </p:sp>
    </p:spTree>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Marcador de Posição do Número do Diapositivo 1"/>
          <p:cNvSpPr>
            <a:spLocks noGrp="1"/>
          </p:cNvSpPr>
          <p:nvPr>
            <p:ph type="sldNum" sz="quarter" idx="12"/>
          </p:nvPr>
        </p:nvSpPr>
        <p:spPr bwMode="auto">
          <a:noFill/>
          <a:ln>
            <a:miter lim="800000"/>
            <a:headEnd/>
            <a:tailEnd/>
          </a:ln>
        </p:spPr>
        <p:txBody>
          <a:bodyPr/>
          <a:lstStyle/>
          <a:p>
            <a:fld id="{7333C1F0-4738-485D-995E-6D80796CBD5A}" type="slidenum">
              <a:rPr lang="pt-PT" altLang="pt-PT" smtClean="0"/>
              <a:pPr/>
              <a:t>27</a:t>
            </a:fld>
            <a:endParaRPr lang="pt-PT" altLang="pt-PT" smtClean="0"/>
          </a:p>
        </p:txBody>
      </p:sp>
      <p:sp>
        <p:nvSpPr>
          <p:cNvPr id="8196" name="Rectangle 4"/>
          <p:cNvSpPr txBox="1">
            <a:spLocks noChangeArrowheads="1"/>
          </p:cNvSpPr>
          <p:nvPr/>
        </p:nvSpPr>
        <p:spPr bwMode="auto">
          <a:xfrm>
            <a:off x="323850" y="692150"/>
            <a:ext cx="8358188" cy="285750"/>
          </a:xfrm>
          <a:prstGeom prst="rect">
            <a:avLst/>
          </a:prstGeom>
          <a:solidFill>
            <a:schemeClr val="bg1"/>
          </a:solidFill>
          <a:ln w="9525">
            <a:solidFill>
              <a:schemeClr val="bg1"/>
            </a:solidFill>
            <a:miter lim="800000"/>
            <a:headEnd/>
            <a:tailEnd/>
          </a:ln>
        </p:spPr>
        <p:txBody>
          <a:bodyPr anchor="ctr"/>
          <a:lstStyle/>
          <a:p>
            <a:pPr eaLnBrk="1" hangingPunct="1"/>
            <a:r>
              <a:rPr lang="pt-PT" altLang="pt-PT" sz="1400" b="1">
                <a:latin typeface="Arial Black" pitchFamily="34" charset="0"/>
              </a:rPr>
              <a:t>Indústria Extractiva – Produção de recursos naturais	</a:t>
            </a:r>
          </a:p>
        </p:txBody>
      </p:sp>
      <p:graphicFrame>
        <p:nvGraphicFramePr>
          <p:cNvPr id="8194" name="Object 6"/>
          <p:cNvGraphicFramePr>
            <a:graphicFrameLocks noChangeAspect="1"/>
          </p:cNvGraphicFramePr>
          <p:nvPr/>
        </p:nvGraphicFramePr>
        <p:xfrm>
          <a:off x="214282" y="1071546"/>
          <a:ext cx="8626505" cy="1441443"/>
        </p:xfrm>
        <a:graphic>
          <a:graphicData uri="http://schemas.openxmlformats.org/presentationml/2006/ole">
            <p:oleObj spid="_x0000_s8194" name="Folha de Cálculo" r:id="rId3" imgW="9210743" imgH="1552485" progId="Excel.Sheet.12">
              <p:embed/>
            </p:oleObj>
          </a:graphicData>
        </a:graphic>
      </p:graphicFrame>
      <p:sp>
        <p:nvSpPr>
          <p:cNvPr id="7" name="Rectangle 4"/>
          <p:cNvSpPr txBox="1">
            <a:spLocks noChangeArrowheads="1"/>
          </p:cNvSpPr>
          <p:nvPr/>
        </p:nvSpPr>
        <p:spPr bwMode="auto">
          <a:xfrm>
            <a:off x="179388" y="188913"/>
            <a:ext cx="8429625" cy="503237"/>
          </a:xfrm>
          <a:prstGeom prst="rect">
            <a:avLst/>
          </a:prstGeom>
          <a:solidFill>
            <a:schemeClr val="bg1"/>
          </a:solidFill>
          <a:ln w="9525">
            <a:solidFill>
              <a:schemeClr val="bg1"/>
            </a:solidFill>
            <a:miter lim="800000"/>
            <a:headEnd/>
            <a:tailEnd/>
          </a:ln>
        </p:spPr>
        <p:txBody>
          <a:bodyPr anchor="ctr"/>
          <a:lstStyle/>
          <a:p>
            <a:pPr eaLnBrk="1" hangingPunct="1">
              <a:defRPr/>
            </a:pPr>
            <a:r>
              <a:rPr lang="pt-PT" sz="1400" b="1" i="1" kern="0" dirty="0">
                <a:latin typeface="Baskerville Old Face" pitchFamily="18" charset="0"/>
                <a:ea typeface="Tahoma" pitchFamily="34" charset="0"/>
                <a:cs typeface="Tahoma" pitchFamily="34" charset="0"/>
              </a:rPr>
              <a:t>Objectivo Estratégico(V) </a:t>
            </a:r>
            <a:r>
              <a:rPr lang="pt-PT" sz="1600" i="1" kern="0" dirty="0">
                <a:latin typeface="Times New Roman" pitchFamily="18" charset="0"/>
                <a:ea typeface="Tahoma" pitchFamily="34" charset="0"/>
                <a:cs typeface="Times New Roman" pitchFamily="18" charset="0"/>
              </a:rPr>
              <a:t>Promover a Extracção de Minerais e Hidrocarbonetos Assegurando a Sua Sustentabilidade</a:t>
            </a:r>
            <a:endParaRPr lang="pt-PT" sz="1400" i="1" kern="0" dirty="0">
              <a:latin typeface="Times New Roman" pitchFamily="18" charset="0"/>
              <a:ea typeface="Tahoma" pitchFamily="34" charset="0"/>
              <a:cs typeface="Times New Roman" pitchFamily="18" charset="0"/>
            </a:endParaRPr>
          </a:p>
        </p:txBody>
      </p:sp>
      <p:sp>
        <p:nvSpPr>
          <p:cNvPr id="8" name="Rectângulo 7"/>
          <p:cNvSpPr/>
          <p:nvPr/>
        </p:nvSpPr>
        <p:spPr>
          <a:xfrm>
            <a:off x="285720" y="2571744"/>
            <a:ext cx="8585200" cy="2857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b="1" dirty="0" smtClean="0">
                <a:solidFill>
                  <a:srgbClr val="000000"/>
                </a:solidFill>
              </a:rPr>
              <a:t>Ponto de </a:t>
            </a:r>
            <a:r>
              <a:rPr lang="pt-PT" b="1" dirty="0" err="1" smtClean="0">
                <a:solidFill>
                  <a:srgbClr val="000000"/>
                </a:solidFill>
              </a:rPr>
              <a:t>situacao</a:t>
            </a:r>
            <a:r>
              <a:rPr lang="pt-PT" b="1" dirty="0" smtClean="0">
                <a:solidFill>
                  <a:srgbClr val="000000"/>
                </a:solidFill>
              </a:rPr>
              <a:t> da </a:t>
            </a:r>
            <a:r>
              <a:rPr lang="pt-PT" b="1" dirty="0" err="1" smtClean="0">
                <a:solidFill>
                  <a:srgbClr val="000000"/>
                </a:solidFill>
              </a:rPr>
              <a:t>expansao</a:t>
            </a:r>
            <a:r>
              <a:rPr lang="pt-PT" b="1" dirty="0" smtClean="0">
                <a:solidFill>
                  <a:srgbClr val="000000"/>
                </a:solidFill>
              </a:rPr>
              <a:t> de energia eléctrica no Distrito</a:t>
            </a:r>
            <a:endParaRPr lang="en-US" b="1" dirty="0">
              <a:solidFill>
                <a:srgbClr val="000000"/>
              </a:solidFill>
            </a:endParaRPr>
          </a:p>
        </p:txBody>
      </p:sp>
      <p:graphicFrame>
        <p:nvGraphicFramePr>
          <p:cNvPr id="9" name="Tabela 8"/>
          <p:cNvGraphicFramePr>
            <a:graphicFrameLocks noGrp="1"/>
          </p:cNvGraphicFramePr>
          <p:nvPr/>
        </p:nvGraphicFramePr>
        <p:xfrm>
          <a:off x="285720" y="5357826"/>
          <a:ext cx="8572560" cy="1170740"/>
        </p:xfrm>
        <a:graphic>
          <a:graphicData uri="http://schemas.openxmlformats.org/drawingml/2006/table">
            <a:tbl>
              <a:tblPr/>
              <a:tblGrid>
                <a:gridCol w="500066">
                  <a:extLst>
                    <a:ext uri="{9D8B030D-6E8A-4147-A177-3AD203B41FA5}"/>
                  </a:extLst>
                </a:gridCol>
                <a:gridCol w="1857388">
                  <a:extLst>
                    <a:ext uri="{9D8B030D-6E8A-4147-A177-3AD203B41FA5}"/>
                  </a:extLst>
                </a:gridCol>
                <a:gridCol w="1446193">
                  <a:extLst>
                    <a:ext uri="{9D8B030D-6E8A-4147-A177-3AD203B41FA5}"/>
                  </a:extLst>
                </a:gridCol>
                <a:gridCol w="1032688">
                  <a:extLst>
                    <a:ext uri="{9D8B030D-6E8A-4147-A177-3AD203B41FA5}"/>
                  </a:extLst>
                </a:gridCol>
                <a:gridCol w="1526953">
                  <a:extLst>
                    <a:ext uri="{9D8B030D-6E8A-4147-A177-3AD203B41FA5}"/>
                  </a:extLst>
                </a:gridCol>
                <a:gridCol w="1071570">
                  <a:extLst>
                    <a:ext uri="{9D8B030D-6E8A-4147-A177-3AD203B41FA5}"/>
                  </a:extLst>
                </a:gridCol>
                <a:gridCol w="1137702">
                  <a:extLst>
                    <a:ext uri="{9D8B030D-6E8A-4147-A177-3AD203B41FA5}"/>
                  </a:extLst>
                </a:gridCol>
              </a:tblGrid>
              <a:tr h="428651">
                <a:tc>
                  <a:txBody>
                    <a:bodyPr/>
                    <a:lstStyle/>
                    <a:p>
                      <a:pPr marL="0" marR="0">
                        <a:lnSpc>
                          <a:spcPct val="115000"/>
                        </a:lnSpc>
                        <a:spcBef>
                          <a:spcPts val="0"/>
                        </a:spcBef>
                        <a:spcAft>
                          <a:spcPts val="0"/>
                        </a:spcAft>
                      </a:pPr>
                      <a:r>
                        <a:rPr lang="pt-PT" sz="1200" dirty="0">
                          <a:latin typeface="Arial Black"/>
                          <a:ea typeface="Calibri"/>
                          <a:cs typeface="Times New Roman"/>
                        </a:rPr>
                        <a:t>Nº</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Actividades</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Real </a:t>
                      </a:r>
                      <a:r>
                        <a:rPr lang="pt-PT" sz="1200" dirty="0" smtClean="0">
                          <a:latin typeface="Arial Black"/>
                          <a:ea typeface="Calibri"/>
                          <a:cs typeface="Times New Roman"/>
                        </a:rPr>
                        <a:t>I Semestre 2021</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Meta </a:t>
                      </a:r>
                      <a:r>
                        <a:rPr lang="pt-PT" sz="1200" dirty="0" smtClean="0">
                          <a:latin typeface="Arial Black"/>
                          <a:ea typeface="Calibri"/>
                          <a:cs typeface="Times New Roman"/>
                        </a:rPr>
                        <a:t>2022</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Real </a:t>
                      </a:r>
                      <a:r>
                        <a:rPr lang="pt-PT" sz="1200" dirty="0" smtClean="0">
                          <a:latin typeface="Arial Black"/>
                          <a:ea typeface="Calibri"/>
                          <a:cs typeface="Times New Roman"/>
                        </a:rPr>
                        <a:t>I Semestre</a:t>
                      </a:r>
                      <a:r>
                        <a:rPr lang="pt-PT" sz="1200" baseline="0" dirty="0" smtClean="0">
                          <a:latin typeface="Arial Black"/>
                          <a:ea typeface="Calibri"/>
                          <a:cs typeface="Times New Roman"/>
                        </a:rPr>
                        <a:t> 2022</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 </a:t>
                      </a:r>
                      <a:r>
                        <a:rPr lang="pt-PT" sz="1200" dirty="0" err="1">
                          <a:latin typeface="Arial Black"/>
                          <a:ea typeface="Calibri"/>
                          <a:cs typeface="Times New Roman"/>
                        </a:rPr>
                        <a:t>Exec</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a:txBody>
                    <a:bodyPr/>
                    <a:lstStyle/>
                    <a:p>
                      <a:pPr marL="0" marR="0">
                        <a:lnSpc>
                          <a:spcPct val="115000"/>
                        </a:lnSpc>
                        <a:spcBef>
                          <a:spcPts val="0"/>
                        </a:spcBef>
                        <a:spcAft>
                          <a:spcPts val="0"/>
                        </a:spcAft>
                      </a:pPr>
                      <a:r>
                        <a:rPr lang="pt-PT" sz="1200" dirty="0">
                          <a:latin typeface="Arial Black"/>
                          <a:ea typeface="Calibri"/>
                          <a:cs typeface="Times New Roman"/>
                        </a:rPr>
                        <a:t>% </a:t>
                      </a:r>
                      <a:r>
                        <a:rPr lang="pt-PT" sz="1200" dirty="0" err="1">
                          <a:latin typeface="Arial Black"/>
                          <a:ea typeface="Calibri"/>
                          <a:cs typeface="Times New Roman"/>
                        </a:rPr>
                        <a:t>Cres</a:t>
                      </a:r>
                      <a:endParaRPr lang="en-US" sz="12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extLst>
                  <a:ext uri="{0D108BD9-81ED-4DB2-BD59-A6C34878D82A}"/>
                </a:extLst>
              </a:tr>
              <a:tr h="333041">
                <a:tc>
                  <a:txBody>
                    <a:bodyPr/>
                    <a:lstStyle/>
                    <a:p>
                      <a:pPr marL="0" marR="0">
                        <a:lnSpc>
                          <a:spcPct val="115000"/>
                        </a:lnSpc>
                        <a:spcBef>
                          <a:spcPts val="0"/>
                        </a:spcBef>
                        <a:spcAft>
                          <a:spcPts val="0"/>
                        </a:spcAft>
                      </a:pPr>
                      <a:r>
                        <a:rPr lang="pt-PT" sz="1400" dirty="0" smtClean="0">
                          <a:latin typeface="Calibri"/>
                          <a:ea typeface="Calibri"/>
                          <a:cs typeface="Times New Roman"/>
                        </a:rPr>
                        <a:t>01</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PT" sz="1400" dirty="0">
                          <a:latin typeface="Calibri"/>
                          <a:ea typeface="Calibri"/>
                          <a:cs typeface="Times New Roman"/>
                        </a:rPr>
                        <a:t>Novas Ligações</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dirty="0" smtClean="0">
                          <a:latin typeface="Calibri"/>
                          <a:ea typeface="Calibri"/>
                          <a:cs typeface="Times New Roman"/>
                        </a:rPr>
                        <a:t>377</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1000</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244</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chemeClr val="tx1"/>
                          </a:solidFill>
                          <a:latin typeface="Calibri"/>
                          <a:ea typeface="Calibri"/>
                          <a:cs typeface="Times New Roman"/>
                        </a:rPr>
                        <a:t>24%</a:t>
                      </a:r>
                      <a:endParaRPr lang="en-US" sz="1400" dirty="0">
                        <a:solidFill>
                          <a:schemeClr val="tx1"/>
                        </a:solidFill>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PT" sz="1400" dirty="0" smtClean="0">
                          <a:latin typeface="Calibri"/>
                          <a:ea typeface="Calibri"/>
                          <a:cs typeface="Times New Roman"/>
                        </a:rPr>
                        <a:t>-35%</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409048">
                <a:tc>
                  <a:txBody>
                    <a:bodyPr/>
                    <a:lstStyle/>
                    <a:p>
                      <a:pPr marL="0" marR="0">
                        <a:lnSpc>
                          <a:spcPct val="115000"/>
                        </a:lnSpc>
                        <a:spcBef>
                          <a:spcPts val="0"/>
                        </a:spcBef>
                        <a:spcAft>
                          <a:spcPts val="0"/>
                        </a:spcAft>
                      </a:pPr>
                      <a:r>
                        <a:rPr lang="pt-PT" sz="1400" dirty="0" smtClean="0">
                          <a:latin typeface="Calibri"/>
                          <a:ea typeface="Calibri"/>
                          <a:cs typeface="Times New Roman"/>
                        </a:rPr>
                        <a:t>02</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PT" sz="1400" dirty="0">
                          <a:latin typeface="Calibri"/>
                          <a:ea typeface="Calibri"/>
                          <a:cs typeface="Times New Roman"/>
                        </a:rPr>
                        <a:t>Inspecções/Fiscalização</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PT" sz="1400" dirty="0" smtClean="0">
                          <a:latin typeface="Calibri"/>
                          <a:ea typeface="Calibri"/>
                          <a:cs typeface="Times New Roman"/>
                        </a:rPr>
                        <a:t>2500</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2700</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512</a:t>
                      </a:r>
                      <a:endParaRPr lang="en-US"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dirty="0" smtClean="0">
                          <a:solidFill>
                            <a:schemeClr val="tx1"/>
                          </a:solidFill>
                          <a:latin typeface="Calibri"/>
                          <a:ea typeface="Calibri"/>
                          <a:cs typeface="Times New Roman"/>
                        </a:rPr>
                        <a:t>18%</a:t>
                      </a:r>
                      <a:endParaRPr lang="pt-PT" sz="1400" dirty="0">
                        <a:solidFill>
                          <a:schemeClr val="tx1"/>
                        </a:solidFill>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pt-BR" sz="1400" dirty="0" smtClean="0">
                          <a:latin typeface="Calibri"/>
                          <a:ea typeface="Calibri"/>
                          <a:cs typeface="Times New Roman"/>
                        </a:rPr>
                        <a:t>-80%</a:t>
                      </a:r>
                      <a:endParaRPr lang="pt-PT" sz="1400" dirty="0">
                        <a:latin typeface="Calibri"/>
                        <a:ea typeface="Calibri"/>
                        <a:cs typeface="Times New Roman"/>
                      </a:endParaRPr>
                    </a:p>
                  </a:txBody>
                  <a:tcPr marL="62319" marR="62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0" name="Retângulo 1"/>
          <p:cNvSpPr/>
          <p:nvPr/>
        </p:nvSpPr>
        <p:spPr>
          <a:xfrm>
            <a:off x="285720" y="2857496"/>
            <a:ext cx="8585200" cy="2428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BR" sz="1600" dirty="0" smtClean="0">
                <a:solidFill>
                  <a:schemeClr val="tx1"/>
                </a:solidFill>
                <a:latin typeface="Arial Narrow" pitchFamily="34" charset="0"/>
              </a:rPr>
              <a:t>No âmbito da iniciativa do Governo de alcancar o acesso universal da energia  eletctrica para todos ate 2030, o Distrito de Murrupula foi contemplado a electrificacao dos postos administrativos de Chinga e Nihessiue. Importa referiri, que estão em curso os </a:t>
            </a:r>
            <a:r>
              <a:rPr lang="pt-BR" sz="1600" dirty="0">
                <a:solidFill>
                  <a:schemeClr val="tx1"/>
                </a:solidFill>
                <a:latin typeface="Arial Narrow" pitchFamily="34" charset="0"/>
              </a:rPr>
              <a:t>trabalhos de expansão da energia </a:t>
            </a:r>
            <a:r>
              <a:rPr lang="pt-BR" sz="1600" dirty="0" smtClean="0">
                <a:solidFill>
                  <a:schemeClr val="tx1"/>
                </a:solidFill>
                <a:latin typeface="Arial Narrow" pitchFamily="34" charset="0"/>
              </a:rPr>
              <a:t>eléctrica de rede Nacional para o </a:t>
            </a:r>
            <a:r>
              <a:rPr lang="pt-BR" sz="1600" dirty="0">
                <a:solidFill>
                  <a:schemeClr val="tx1"/>
                </a:solidFill>
                <a:latin typeface="Arial Narrow" pitchFamily="34" charset="0"/>
              </a:rPr>
              <a:t>Posto Administrativo de Chinga, </a:t>
            </a:r>
            <a:r>
              <a:rPr lang="pt-BR" sz="1600" dirty="0" smtClean="0">
                <a:solidFill>
                  <a:schemeClr val="tx1"/>
                </a:solidFill>
                <a:latin typeface="Arial Narrow" pitchFamily="34" charset="0"/>
              </a:rPr>
              <a:t>cujo o trabalho encontra-se na fase de lançamento da linha. </a:t>
            </a:r>
            <a:r>
              <a:rPr lang="pt-PT" sz="1600" dirty="0" smtClean="0">
                <a:solidFill>
                  <a:schemeClr val="tx1"/>
                </a:solidFill>
                <a:latin typeface="Arial Narrow" pitchFamily="34" charset="0"/>
              </a:rPr>
              <a:t>Assim sendo, até Junho de 2022 foram realizadas </a:t>
            </a:r>
            <a:r>
              <a:rPr lang="pt-PT" sz="1600" b="1" dirty="0" smtClean="0">
                <a:solidFill>
                  <a:schemeClr val="tx1"/>
                </a:solidFill>
                <a:latin typeface="Arial Narrow" pitchFamily="34" charset="0"/>
              </a:rPr>
              <a:t>244 </a:t>
            </a:r>
            <a:r>
              <a:rPr lang="pt-PT" sz="1600" dirty="0" smtClean="0">
                <a:solidFill>
                  <a:schemeClr val="tx1"/>
                </a:solidFill>
                <a:latin typeface="Arial Narrow" pitchFamily="34" charset="0"/>
              </a:rPr>
              <a:t>novas </a:t>
            </a:r>
            <a:r>
              <a:rPr lang="pt-PT" sz="1600" dirty="0" err="1" smtClean="0">
                <a:solidFill>
                  <a:schemeClr val="tx1"/>
                </a:solidFill>
                <a:latin typeface="Arial Narrow" pitchFamily="34" charset="0"/>
              </a:rPr>
              <a:t>ligacoes</a:t>
            </a:r>
            <a:r>
              <a:rPr lang="pt-PT" sz="1600" dirty="0" smtClean="0">
                <a:solidFill>
                  <a:schemeClr val="tx1"/>
                </a:solidFill>
                <a:latin typeface="Arial Narrow" pitchFamily="34" charset="0"/>
              </a:rPr>
              <a:t>  numa meta anual de </a:t>
            </a:r>
            <a:r>
              <a:rPr lang="pt-PT" sz="1600" b="1" dirty="0" smtClean="0">
                <a:solidFill>
                  <a:schemeClr val="tx1"/>
                </a:solidFill>
                <a:latin typeface="Arial Narrow" pitchFamily="34" charset="0"/>
              </a:rPr>
              <a:t>1000</a:t>
            </a:r>
            <a:r>
              <a:rPr lang="pt-PT" sz="1600" dirty="0" smtClean="0">
                <a:solidFill>
                  <a:schemeClr val="tx1"/>
                </a:solidFill>
                <a:latin typeface="Arial Narrow" pitchFamily="34" charset="0"/>
              </a:rPr>
              <a:t>, o correspondente a 24% de execução. Contando desta forma com </a:t>
            </a:r>
            <a:r>
              <a:rPr lang="pt-PT" sz="1600" b="1" dirty="0" smtClean="0">
                <a:solidFill>
                  <a:schemeClr val="tx1"/>
                </a:solidFill>
                <a:latin typeface="Arial Narrow" pitchFamily="34" charset="0"/>
              </a:rPr>
              <a:t>5.277</a:t>
            </a:r>
            <a:r>
              <a:rPr lang="pt-PT" sz="1600" dirty="0" smtClean="0">
                <a:solidFill>
                  <a:schemeClr val="tx1"/>
                </a:solidFill>
                <a:latin typeface="Arial Narrow" pitchFamily="34" charset="0"/>
              </a:rPr>
              <a:t> consumidores de corrente eléctrica a nível do Distrito</a:t>
            </a:r>
            <a:r>
              <a:rPr lang="pt-PT" dirty="0" smtClean="0">
                <a:solidFill>
                  <a:schemeClr val="tx1"/>
                </a:solidFill>
                <a:latin typeface="Arial Narrow" pitchFamily="34" charset="0"/>
              </a:rPr>
              <a:t>.</a:t>
            </a:r>
            <a:endParaRPr lang="pt-PT" dirty="0">
              <a:solidFill>
                <a:schemeClr val="tx1"/>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14313" y="428625"/>
            <a:ext cx="8569325" cy="5494338"/>
          </a:xfrm>
          <a:prstGeom prst="rect">
            <a:avLst/>
          </a:prstGeom>
          <a:noFill/>
          <a:ln w="9525">
            <a:noFill/>
            <a:miter lim="800000"/>
            <a:headEnd/>
            <a:tailEnd/>
          </a:ln>
        </p:spPr>
        <p:txBody>
          <a:bodyPr>
            <a:spAutoFit/>
          </a:bodyPr>
          <a:lstStyle/>
          <a:p>
            <a:pPr marL="342900" indent="-342900" algn="just" eaLnBrk="1" hangingPunct="1">
              <a:lnSpc>
                <a:spcPct val="150000"/>
              </a:lnSpc>
            </a:pPr>
            <a:endParaRPr lang="en-US" altLang="pt-PT">
              <a:solidFill>
                <a:srgbClr val="000000"/>
              </a:solidFill>
              <a:latin typeface="Arial Narrow"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p:txBody>
      </p:sp>
      <p:sp>
        <p:nvSpPr>
          <p:cNvPr id="33795" name="Slide Number Placeholder 14"/>
          <p:cNvSpPr>
            <a:spLocks noGrp="1"/>
          </p:cNvSpPr>
          <p:nvPr>
            <p:ph type="sldNum" sz="quarter" idx="12"/>
          </p:nvPr>
        </p:nvSpPr>
        <p:spPr bwMode="auto">
          <a:noFill/>
          <a:ln>
            <a:miter lim="800000"/>
            <a:headEnd/>
            <a:tailEnd/>
          </a:ln>
        </p:spPr>
        <p:txBody>
          <a:bodyPr/>
          <a:lstStyle/>
          <a:p>
            <a:fld id="{7B376E6F-08C1-4D3A-AEEE-6EC59A63F9E5}" type="slidenum">
              <a:rPr lang="pt-PT" altLang="pt-PT" smtClean="0"/>
              <a:pPr/>
              <a:t>28</a:t>
            </a:fld>
            <a:endParaRPr lang="pt-PT" altLang="pt-PT" smtClean="0"/>
          </a:p>
        </p:txBody>
      </p:sp>
      <p:sp>
        <p:nvSpPr>
          <p:cNvPr id="12" name="Rectângulo 11"/>
          <p:cNvSpPr/>
          <p:nvPr/>
        </p:nvSpPr>
        <p:spPr>
          <a:xfrm>
            <a:off x="357188" y="285728"/>
            <a:ext cx="8572500" cy="10715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rgbClr val="000000"/>
              </a:solidFill>
            </a:endParaRPr>
          </a:p>
          <a:p>
            <a:pPr algn="just">
              <a:defRPr/>
            </a:pPr>
            <a:r>
              <a:rPr lang="pt-PT" sz="2000" dirty="0">
                <a:solidFill>
                  <a:srgbClr val="000000"/>
                </a:solidFill>
              </a:rPr>
              <a:t>Lançamento</a:t>
            </a:r>
            <a:r>
              <a:rPr lang="en-US" sz="2000" dirty="0">
                <a:solidFill>
                  <a:srgbClr val="000000"/>
                </a:solidFill>
              </a:rPr>
              <a:t> da </a:t>
            </a:r>
            <a:r>
              <a:rPr lang="en-US" sz="2000" dirty="0" err="1">
                <a:solidFill>
                  <a:srgbClr val="000000"/>
                </a:solidFill>
              </a:rPr>
              <a:t>primeira</a:t>
            </a:r>
            <a:r>
              <a:rPr lang="en-US" sz="2000" dirty="0">
                <a:solidFill>
                  <a:srgbClr val="000000"/>
                </a:solidFill>
              </a:rPr>
              <a:t> </a:t>
            </a:r>
            <a:r>
              <a:rPr lang="en-US" sz="2000" dirty="0" err="1">
                <a:solidFill>
                  <a:srgbClr val="000000"/>
                </a:solidFill>
              </a:rPr>
              <a:t>pedra</a:t>
            </a:r>
            <a:r>
              <a:rPr lang="en-US" sz="2000" dirty="0">
                <a:solidFill>
                  <a:srgbClr val="000000"/>
                </a:solidFill>
              </a:rPr>
              <a:t> para </a:t>
            </a:r>
            <a:r>
              <a:rPr lang="pt-PT" sz="2000" dirty="0">
                <a:solidFill>
                  <a:srgbClr val="000000"/>
                </a:solidFill>
              </a:rPr>
              <a:t>electrificação</a:t>
            </a:r>
            <a:r>
              <a:rPr lang="en-US" sz="2000" dirty="0">
                <a:solidFill>
                  <a:srgbClr val="000000"/>
                </a:solidFill>
              </a:rPr>
              <a:t> do </a:t>
            </a:r>
            <a:r>
              <a:rPr lang="en-US" sz="2000" dirty="0" err="1">
                <a:solidFill>
                  <a:srgbClr val="000000"/>
                </a:solidFill>
              </a:rPr>
              <a:t>Posto</a:t>
            </a:r>
            <a:r>
              <a:rPr lang="en-US" sz="2000" dirty="0">
                <a:solidFill>
                  <a:srgbClr val="000000"/>
                </a:solidFill>
              </a:rPr>
              <a:t> </a:t>
            </a:r>
            <a:r>
              <a:rPr lang="en-US" sz="2000" dirty="0" err="1">
                <a:solidFill>
                  <a:srgbClr val="000000"/>
                </a:solidFill>
              </a:rPr>
              <a:t>Administrativo</a:t>
            </a:r>
            <a:r>
              <a:rPr lang="en-US" sz="2000" dirty="0">
                <a:solidFill>
                  <a:srgbClr val="000000"/>
                </a:solidFill>
              </a:rPr>
              <a:t> de </a:t>
            </a:r>
            <a:r>
              <a:rPr lang="en-US" sz="2000" dirty="0" smtClean="0">
                <a:solidFill>
                  <a:srgbClr val="000000"/>
                </a:solidFill>
              </a:rPr>
              <a:t>Chinga, </a:t>
            </a:r>
            <a:r>
              <a:rPr lang="en-US" sz="2000" dirty="0" err="1" smtClean="0">
                <a:solidFill>
                  <a:srgbClr val="000000"/>
                </a:solidFill>
              </a:rPr>
              <a:t>por</a:t>
            </a:r>
            <a:r>
              <a:rPr lang="en-US" sz="2000" dirty="0" smtClean="0">
                <a:solidFill>
                  <a:srgbClr val="000000"/>
                </a:solidFill>
              </a:rPr>
              <a:t> </a:t>
            </a:r>
            <a:r>
              <a:rPr lang="en-US" sz="2000" dirty="0" err="1" smtClean="0">
                <a:solidFill>
                  <a:srgbClr val="000000"/>
                </a:solidFill>
              </a:rPr>
              <a:t>Sua</a:t>
            </a:r>
            <a:r>
              <a:rPr lang="en-US" sz="2000" dirty="0" smtClean="0">
                <a:solidFill>
                  <a:srgbClr val="000000"/>
                </a:solidFill>
              </a:rPr>
              <a:t> </a:t>
            </a:r>
            <a:r>
              <a:rPr lang="en-US" sz="2000" dirty="0" err="1" smtClean="0">
                <a:solidFill>
                  <a:srgbClr val="000000"/>
                </a:solidFill>
              </a:rPr>
              <a:t>Excelência</a:t>
            </a:r>
            <a:r>
              <a:rPr lang="en-US" sz="2000" dirty="0" smtClean="0">
                <a:solidFill>
                  <a:srgbClr val="000000"/>
                </a:solidFill>
              </a:rPr>
              <a:t>  </a:t>
            </a:r>
            <a:r>
              <a:rPr lang="en-US" sz="2000" b="1" dirty="0" smtClean="0">
                <a:solidFill>
                  <a:srgbClr val="000000"/>
                </a:solidFill>
              </a:rPr>
              <a:t>Manuel </a:t>
            </a:r>
            <a:r>
              <a:rPr lang="en-US" sz="2000" b="1" dirty="0" err="1" smtClean="0">
                <a:solidFill>
                  <a:srgbClr val="000000"/>
                </a:solidFill>
              </a:rPr>
              <a:t>Rodrigues</a:t>
            </a:r>
            <a:r>
              <a:rPr lang="en-US" sz="2000" b="1" dirty="0" smtClean="0">
                <a:solidFill>
                  <a:srgbClr val="000000"/>
                </a:solidFill>
              </a:rPr>
              <a:t> Alberto</a:t>
            </a:r>
            <a:r>
              <a:rPr lang="en-US" sz="2000" dirty="0" smtClean="0">
                <a:solidFill>
                  <a:srgbClr val="000000"/>
                </a:solidFill>
              </a:rPr>
              <a:t>, Governador </a:t>
            </a:r>
            <a:r>
              <a:rPr lang="en-US" sz="2000" dirty="0" err="1" smtClean="0">
                <a:solidFill>
                  <a:srgbClr val="000000"/>
                </a:solidFill>
              </a:rPr>
              <a:t>da</a:t>
            </a:r>
            <a:r>
              <a:rPr lang="en-US" sz="2000" dirty="0" smtClean="0">
                <a:solidFill>
                  <a:srgbClr val="000000"/>
                </a:solidFill>
              </a:rPr>
              <a:t> </a:t>
            </a:r>
            <a:r>
              <a:rPr lang="en-US" sz="2000" dirty="0" err="1" smtClean="0">
                <a:solidFill>
                  <a:srgbClr val="000000"/>
                </a:solidFill>
              </a:rPr>
              <a:t>Província</a:t>
            </a:r>
            <a:r>
              <a:rPr lang="en-US" sz="2000" dirty="0" smtClean="0">
                <a:solidFill>
                  <a:srgbClr val="000000"/>
                </a:solidFill>
              </a:rPr>
              <a:t> de </a:t>
            </a:r>
            <a:r>
              <a:rPr lang="en-US" sz="2000" dirty="0" err="1" smtClean="0">
                <a:solidFill>
                  <a:srgbClr val="000000"/>
                </a:solidFill>
              </a:rPr>
              <a:t>Nampula</a:t>
            </a:r>
            <a:endParaRPr lang="en-US" sz="2000" i="1" dirty="0">
              <a:solidFill>
                <a:srgbClr val="000000"/>
              </a:solidFill>
            </a:endParaRPr>
          </a:p>
          <a:p>
            <a:pPr algn="just">
              <a:defRPr/>
            </a:pPr>
            <a:endParaRPr lang="pt-PT" sz="2000" i="1" dirty="0">
              <a:solidFill>
                <a:srgbClr val="000000"/>
              </a:solidFill>
            </a:endParaRPr>
          </a:p>
        </p:txBody>
      </p:sp>
      <p:pic>
        <p:nvPicPr>
          <p:cNvPr id="33798" name="Picture 7" descr="C:\Users\RPDL\Desktop\L. Energia Chinga\IMG-20220310-WA0025.jpg"/>
          <p:cNvPicPr>
            <a:picLocks noChangeAspect="1" noChangeArrowheads="1"/>
          </p:cNvPicPr>
          <p:nvPr/>
        </p:nvPicPr>
        <p:blipFill>
          <a:blip r:embed="rId3"/>
          <a:srcRect/>
          <a:stretch>
            <a:fillRect/>
          </a:stretch>
        </p:blipFill>
        <p:spPr bwMode="auto">
          <a:xfrm>
            <a:off x="357188" y="1357312"/>
            <a:ext cx="4572000" cy="5286397"/>
          </a:xfrm>
          <a:prstGeom prst="rect">
            <a:avLst/>
          </a:prstGeom>
          <a:noFill/>
          <a:ln w="9525">
            <a:noFill/>
            <a:miter lim="800000"/>
            <a:headEnd/>
            <a:tailEnd/>
          </a:ln>
        </p:spPr>
      </p:pic>
      <p:pic>
        <p:nvPicPr>
          <p:cNvPr id="33799" name="Picture 8" descr="C:\Users\RPDL\Desktop\L. Energia Chinga\IMG-20220310-WA0023.jpg"/>
          <p:cNvPicPr>
            <a:picLocks noChangeAspect="1" noChangeArrowheads="1"/>
          </p:cNvPicPr>
          <p:nvPr/>
        </p:nvPicPr>
        <p:blipFill>
          <a:blip r:embed="rId4"/>
          <a:srcRect/>
          <a:stretch>
            <a:fillRect/>
          </a:stretch>
        </p:blipFill>
        <p:spPr bwMode="auto">
          <a:xfrm>
            <a:off x="4929190" y="1357312"/>
            <a:ext cx="4000527" cy="5286397"/>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Marcador de Posição do Número do Diapositivo 1"/>
          <p:cNvSpPr>
            <a:spLocks noGrp="1"/>
          </p:cNvSpPr>
          <p:nvPr>
            <p:ph type="sldNum" sz="quarter" idx="12"/>
          </p:nvPr>
        </p:nvSpPr>
        <p:spPr bwMode="auto">
          <a:noFill/>
          <a:ln>
            <a:miter lim="800000"/>
            <a:headEnd/>
            <a:tailEnd/>
          </a:ln>
        </p:spPr>
        <p:txBody>
          <a:bodyPr/>
          <a:lstStyle/>
          <a:p>
            <a:fld id="{1F698E64-81CF-4942-8643-01F19F6981BB}" type="slidenum">
              <a:rPr lang="pt-PT" altLang="pt-PT" smtClean="0"/>
              <a:pPr/>
              <a:t>29</a:t>
            </a:fld>
            <a:endParaRPr lang="pt-PT" altLang="pt-PT" smtClean="0"/>
          </a:p>
        </p:txBody>
      </p:sp>
      <p:sp>
        <p:nvSpPr>
          <p:cNvPr id="9220" name="Rectângulo 4"/>
          <p:cNvSpPr>
            <a:spLocks noChangeArrowheads="1"/>
          </p:cNvSpPr>
          <p:nvPr/>
        </p:nvSpPr>
        <p:spPr bwMode="auto">
          <a:xfrm>
            <a:off x="142875" y="0"/>
            <a:ext cx="8783638" cy="646113"/>
          </a:xfrm>
          <a:prstGeom prst="rect">
            <a:avLst/>
          </a:prstGeom>
          <a:noFill/>
          <a:ln w="9525">
            <a:noFill/>
            <a:miter lim="800000"/>
            <a:headEnd/>
            <a:tailEnd/>
          </a:ln>
        </p:spPr>
        <p:txBody>
          <a:bodyPr>
            <a:spAutoFit/>
          </a:bodyPr>
          <a:lstStyle/>
          <a:p>
            <a:pPr eaLnBrk="1" hangingPunct="1"/>
            <a:r>
              <a:rPr lang="pt-PT" altLang="pt-PT" b="1" i="1"/>
              <a:t>Objectivo Estratégico (</a:t>
            </a:r>
            <a:r>
              <a:rPr lang="pt-PT" altLang="pt-PT" sz="1600" b="1" i="1"/>
              <a:t>x)</a:t>
            </a:r>
            <a:r>
              <a:rPr lang="pt-PT" altLang="pt-PT" sz="1600" i="1"/>
              <a:t>Promover o desenvolvimento de Infra-estruturas Económicas, Sociais e de Administração </a:t>
            </a:r>
            <a:r>
              <a:rPr lang="pt-PT" altLang="pt-PT" i="1"/>
              <a:t>	</a:t>
            </a:r>
          </a:p>
        </p:txBody>
      </p:sp>
      <p:graphicFrame>
        <p:nvGraphicFramePr>
          <p:cNvPr id="9218" name="Object 88"/>
          <p:cNvGraphicFramePr>
            <a:graphicFrameLocks noChangeAspect="1"/>
          </p:cNvGraphicFramePr>
          <p:nvPr/>
        </p:nvGraphicFramePr>
        <p:xfrm>
          <a:off x="357158" y="3714752"/>
          <a:ext cx="8505825" cy="2571768"/>
        </p:xfrm>
        <a:graphic>
          <a:graphicData uri="http://schemas.openxmlformats.org/presentationml/2006/ole">
            <p:oleObj spid="_x0000_s9218" name="Folha de Cálculo" r:id="rId4" imgW="8715443" imgH="1362165" progId="Excel.Sheet.12">
              <p:embed/>
            </p:oleObj>
          </a:graphicData>
        </a:graphic>
      </p:graphicFrame>
      <p:sp>
        <p:nvSpPr>
          <p:cNvPr id="9" name="Rectângulo 8"/>
          <p:cNvSpPr/>
          <p:nvPr/>
        </p:nvSpPr>
        <p:spPr>
          <a:xfrm>
            <a:off x="214313" y="714375"/>
            <a:ext cx="8643937" cy="271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sz="2000" b="1" dirty="0" smtClean="0">
                <a:solidFill>
                  <a:schemeClr val="tx1"/>
                </a:solidFill>
                <a:latin typeface="Arial Narrow" pitchFamily="34" charset="0"/>
              </a:rPr>
              <a:t>Área de Planeamento e Infra-Estruturas</a:t>
            </a:r>
          </a:p>
          <a:p>
            <a:pPr algn="just">
              <a:lnSpc>
                <a:spcPct val="150000"/>
              </a:lnSpc>
              <a:defRPr/>
            </a:pPr>
            <a:r>
              <a:rPr lang="pt-PT" sz="2000" dirty="0" smtClean="0">
                <a:solidFill>
                  <a:schemeClr val="tx1"/>
                </a:solidFill>
                <a:latin typeface="Arial Narrow" pitchFamily="34" charset="0"/>
              </a:rPr>
              <a:t>A </a:t>
            </a:r>
            <a:r>
              <a:rPr lang="pt-PT" sz="2000" dirty="0">
                <a:solidFill>
                  <a:schemeClr val="tx1"/>
                </a:solidFill>
                <a:latin typeface="Arial Narrow" pitchFamily="34" charset="0"/>
              </a:rPr>
              <a:t>rede de estradas a nível do Distrito, é de 513Km, destes, 195Km são classificadas e 318Km não classificadas. Para as obras com fundos descentralizados,  o distrito planificou aterros sobre o rio </a:t>
            </a:r>
            <a:r>
              <a:rPr lang="pt-PT" sz="2000" dirty="0" err="1">
                <a:solidFill>
                  <a:schemeClr val="tx1"/>
                </a:solidFill>
                <a:latin typeface="Arial Narrow" pitchFamily="34" charset="0"/>
              </a:rPr>
              <a:t>Natari</a:t>
            </a:r>
            <a:r>
              <a:rPr lang="pt-PT" sz="2000" dirty="0">
                <a:solidFill>
                  <a:schemeClr val="tx1"/>
                </a:solidFill>
                <a:latin typeface="Arial Narrow" pitchFamily="34" charset="0"/>
              </a:rPr>
              <a:t>. No entanto após os ciclones verificam-se dificuldades de transitabilidade dos troços Nihessiue a Nacocolo e o transbordo dos rios </a:t>
            </a:r>
            <a:r>
              <a:rPr lang="pt-PT" sz="2000" dirty="0" err="1">
                <a:solidFill>
                  <a:schemeClr val="tx1"/>
                </a:solidFill>
                <a:latin typeface="Arial Narrow" pitchFamily="34" charset="0"/>
              </a:rPr>
              <a:t>Mathiya</a:t>
            </a:r>
            <a:r>
              <a:rPr lang="pt-PT" sz="2000" dirty="0">
                <a:solidFill>
                  <a:schemeClr val="tx1"/>
                </a:solidFill>
                <a:latin typeface="Arial Narrow" pitchFamily="34" charset="0"/>
              </a:rPr>
              <a:t>, Namilasse e Chinga bem como </a:t>
            </a:r>
            <a:r>
              <a:rPr lang="pt-PT" sz="2000" dirty="0" err="1">
                <a:solidFill>
                  <a:schemeClr val="tx1"/>
                </a:solidFill>
                <a:latin typeface="Arial Narrow" pitchFamily="34" charset="0"/>
              </a:rPr>
              <a:t>Mulio</a:t>
            </a:r>
            <a:r>
              <a:rPr lang="pt-PT" sz="2000" dirty="0">
                <a:solidFill>
                  <a:schemeClr val="tx1"/>
                </a:solidFill>
                <a:latin typeface="Arial Narrow" pitchFamily="34" charset="0"/>
              </a:rPr>
              <a:t> a Cazuzo pelo rio </a:t>
            </a:r>
            <a:r>
              <a:rPr lang="pt-PT" sz="2000" dirty="0" err="1">
                <a:solidFill>
                  <a:schemeClr val="tx1"/>
                </a:solidFill>
                <a:latin typeface="Arial Narrow" pitchFamily="34" charset="0"/>
              </a:rPr>
              <a:t>Naminhalo</a:t>
            </a:r>
            <a:r>
              <a:rPr lang="pt-PT" sz="2000" dirty="0">
                <a:solidFill>
                  <a:schemeClr val="tx1"/>
                </a:solidFill>
                <a:latin typeface="Arial Narrow" pitchFamily="34" charset="0"/>
              </a:rPr>
              <a:t>.</a:t>
            </a:r>
            <a:endParaRPr lang="en-US" sz="2000" dirty="0">
              <a:solidFill>
                <a:schemeClr val="tx1"/>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85750" y="188913"/>
            <a:ext cx="8572500" cy="369887"/>
          </a:xfrm>
          <a:prstGeom prst="rect">
            <a:avLst/>
          </a:prstGeom>
          <a:solidFill>
            <a:schemeClr val="accent2">
              <a:lumMod val="20000"/>
              <a:lumOff val="80000"/>
            </a:schemeClr>
          </a:solidFill>
          <a:ln w="9525">
            <a:noFill/>
            <a:miter lim="800000"/>
            <a:headEnd/>
            <a:tailEnd/>
          </a:ln>
        </p:spPr>
        <p:txBody>
          <a:bodyPr>
            <a:spAutoFit/>
          </a:bodyPr>
          <a:lstStyle/>
          <a:p>
            <a:pPr algn="ctr">
              <a:defRPr/>
            </a:pPr>
            <a:r>
              <a:rPr lang="pt-PT" b="1" dirty="0">
                <a:latin typeface="Verdana" pitchFamily="34" charset="0"/>
                <a:ea typeface="Verdana" pitchFamily="34" charset="0"/>
                <a:cs typeface="Verdana" pitchFamily="34" charset="0"/>
              </a:rPr>
              <a:t>I. DESCRIÇÃO DO DISTRITO</a:t>
            </a:r>
            <a:endParaRPr lang="pt-PT" dirty="0">
              <a:latin typeface="Verdana" pitchFamily="34" charset="0"/>
              <a:ea typeface="Verdana" pitchFamily="34" charset="0"/>
              <a:cs typeface="Verdana" pitchFamily="34" charset="0"/>
            </a:endParaRPr>
          </a:p>
        </p:txBody>
      </p:sp>
      <p:sp>
        <p:nvSpPr>
          <p:cNvPr id="15363" name="Rectangle 1"/>
          <p:cNvSpPr>
            <a:spLocks noChangeArrowheads="1"/>
          </p:cNvSpPr>
          <p:nvPr/>
        </p:nvSpPr>
        <p:spPr bwMode="auto">
          <a:xfrm>
            <a:off x="152400" y="534988"/>
            <a:ext cx="8839200" cy="5337175"/>
          </a:xfrm>
          <a:prstGeom prst="rect">
            <a:avLst/>
          </a:prstGeom>
          <a:noFill/>
          <a:ln w="9525">
            <a:noFill/>
            <a:miter lim="800000"/>
            <a:headEnd/>
            <a:tailEnd/>
          </a:ln>
        </p:spPr>
        <p:txBody>
          <a:bodyPr anchor="ctr">
            <a:spAutoFit/>
          </a:bodyPr>
          <a:lstStyle/>
          <a:p>
            <a:pPr algn="just">
              <a:lnSpc>
                <a:spcPct val="150000"/>
              </a:lnSpc>
            </a:pPr>
            <a:r>
              <a:rPr lang="pt-PT" sz="2400">
                <a:latin typeface="Arial Narrow" pitchFamily="34" charset="0"/>
                <a:cs typeface="Tahoma" pitchFamily="34" charset="0"/>
              </a:rPr>
              <a:t>O Distrito de Murrupula ocupa uma superfície territorial de </a:t>
            </a:r>
            <a:r>
              <a:rPr lang="pt-PT" sz="2400" b="1">
                <a:latin typeface="Arial Narrow" pitchFamily="34" charset="0"/>
                <a:cs typeface="Tahoma" pitchFamily="34" charset="0"/>
              </a:rPr>
              <a:t>3.104 Km</a:t>
            </a:r>
            <a:r>
              <a:rPr lang="pt-PT" sz="2400" b="1" baseline="30000">
                <a:latin typeface="Arial Narrow" pitchFamily="34" charset="0"/>
                <a:cs typeface="Tahoma" pitchFamily="34" charset="0"/>
              </a:rPr>
              <a:t>2</a:t>
            </a:r>
            <a:r>
              <a:rPr lang="pt-PT" sz="2400">
                <a:latin typeface="Arial Narrow" pitchFamily="34" charset="0"/>
                <a:cs typeface="Tahoma" pitchFamily="34" charset="0"/>
              </a:rPr>
              <a:t>.</a:t>
            </a:r>
          </a:p>
          <a:p>
            <a:pPr algn="just">
              <a:lnSpc>
                <a:spcPct val="150000"/>
              </a:lnSpc>
            </a:pPr>
            <a:r>
              <a:rPr lang="pt-PT" sz="2400" b="1">
                <a:latin typeface="Arial Narrow" pitchFamily="34" charset="0"/>
                <a:cs typeface="Tahoma" pitchFamily="34" charset="0"/>
              </a:rPr>
              <a:t>Número de Habitantes</a:t>
            </a:r>
            <a:r>
              <a:rPr lang="pt-PT" sz="2400">
                <a:latin typeface="Arial Narrow" pitchFamily="34" charset="0"/>
                <a:cs typeface="Tahoma" pitchFamily="34" charset="0"/>
              </a:rPr>
              <a:t>: 215.436 (Projecção INE 2017/2022)</a:t>
            </a:r>
          </a:p>
          <a:p>
            <a:pPr algn="just">
              <a:lnSpc>
                <a:spcPct val="150000"/>
              </a:lnSpc>
            </a:pPr>
            <a:r>
              <a:rPr lang="pt-PT" sz="2400" b="1">
                <a:latin typeface="Arial Narrow" pitchFamily="34" charset="0"/>
                <a:cs typeface="Tahoma" pitchFamily="34" charset="0"/>
              </a:rPr>
              <a:t>Postos Administrativos</a:t>
            </a:r>
            <a:r>
              <a:rPr lang="pt-PT" sz="2400">
                <a:latin typeface="Arial Narrow" pitchFamily="34" charset="0"/>
                <a:cs typeface="Tahoma" pitchFamily="34" charset="0"/>
              </a:rPr>
              <a:t>: 03 (Murrupula Sede, Chinga e Nihessiue)</a:t>
            </a:r>
          </a:p>
          <a:p>
            <a:pPr algn="just">
              <a:lnSpc>
                <a:spcPct val="150000"/>
              </a:lnSpc>
            </a:pPr>
            <a:r>
              <a:rPr lang="pt-PT" sz="2400" b="1">
                <a:latin typeface="Arial Narrow" pitchFamily="34" charset="0"/>
                <a:cs typeface="Tahoma" pitchFamily="34" charset="0"/>
              </a:rPr>
              <a:t>Localidades</a:t>
            </a:r>
            <a:r>
              <a:rPr lang="pt-PT" sz="2400">
                <a:latin typeface="Arial Narrow" pitchFamily="34" charset="0"/>
                <a:cs typeface="Tahoma" pitchFamily="34" charset="0"/>
              </a:rPr>
              <a:t>: 05 (Cazuzo, Namitotelane, Namilasse, Mulhaniua e Nacocolo)</a:t>
            </a:r>
          </a:p>
          <a:p>
            <a:pPr algn="just">
              <a:lnSpc>
                <a:spcPct val="150000"/>
              </a:lnSpc>
            </a:pPr>
            <a:r>
              <a:rPr lang="pt-PT" sz="2400" b="1">
                <a:latin typeface="Arial Narrow" pitchFamily="34" charset="0"/>
                <a:cs typeface="Tahoma" pitchFamily="34" charset="0"/>
              </a:rPr>
              <a:t>Regulados</a:t>
            </a:r>
            <a:r>
              <a:rPr lang="pt-PT" sz="2400">
                <a:latin typeface="Arial Narrow" pitchFamily="34" charset="0"/>
                <a:cs typeface="Tahoma" pitchFamily="34" charset="0"/>
              </a:rPr>
              <a:t>: 07 (Morrupa, Uahala, Mpuata, Cavarro, Nampuio, Lepa e Namacorro).</a:t>
            </a:r>
          </a:p>
          <a:p>
            <a:pPr algn="just">
              <a:lnSpc>
                <a:spcPct val="150000"/>
              </a:lnSpc>
            </a:pPr>
            <a:r>
              <a:rPr lang="pt-PT" sz="2400" b="1">
                <a:latin typeface="Arial Narrow" pitchFamily="34" charset="0"/>
                <a:cs typeface="Tahoma" pitchFamily="34" charset="0"/>
              </a:rPr>
              <a:t>Número de Conselhos de Povoações</a:t>
            </a:r>
            <a:r>
              <a:rPr lang="pt-PT" sz="2400">
                <a:latin typeface="Arial Narrow" pitchFamily="34" charset="0"/>
                <a:cs typeface="Tahoma" pitchFamily="34" charset="0"/>
              </a:rPr>
              <a:t> 53, </a:t>
            </a:r>
            <a:r>
              <a:rPr lang="pt-PT" sz="2400" b="1">
                <a:latin typeface="Arial Narrow" pitchFamily="34" charset="0"/>
                <a:cs typeface="Tahoma" pitchFamily="34" charset="0"/>
              </a:rPr>
              <a:t>Localidade</a:t>
            </a:r>
            <a:r>
              <a:rPr lang="pt-PT" sz="2400">
                <a:latin typeface="Arial Narrow" pitchFamily="34" charset="0"/>
                <a:cs typeface="Tahoma" pitchFamily="34" charset="0"/>
              </a:rPr>
              <a:t> 08, </a:t>
            </a:r>
            <a:r>
              <a:rPr lang="pt-PT" sz="2400" b="1">
                <a:latin typeface="Arial Narrow" pitchFamily="34" charset="0"/>
                <a:cs typeface="Tahoma" pitchFamily="34" charset="0"/>
              </a:rPr>
              <a:t>Posto Administrativo </a:t>
            </a:r>
            <a:r>
              <a:rPr lang="pt-PT" sz="2400">
                <a:latin typeface="Arial Narrow" pitchFamily="34" charset="0"/>
                <a:cs typeface="Tahoma" pitchFamily="34" charset="0"/>
              </a:rPr>
              <a:t>03 e 01 </a:t>
            </a:r>
            <a:r>
              <a:rPr lang="pt-PT" sz="2400" b="1">
                <a:latin typeface="Arial Narrow" pitchFamily="34" charset="0"/>
                <a:cs typeface="Tahoma" pitchFamily="34" charset="0"/>
              </a:rPr>
              <a:t>Distrital. </a:t>
            </a:r>
            <a:r>
              <a:rPr lang="pt-BR" sz="2400">
                <a:latin typeface="Arial Narrow" pitchFamily="34" charset="0"/>
                <a:cs typeface="Tahoma" pitchFamily="34" charset="0"/>
              </a:rPr>
              <a:t>N° de Lideres </a:t>
            </a:r>
            <a:r>
              <a:rPr lang="pt-BR" sz="2400">
                <a:latin typeface="Arial Narrow" pitchFamily="34" charset="0"/>
              </a:rPr>
              <a:t>: </a:t>
            </a:r>
            <a:r>
              <a:rPr lang="pt-BR" sz="2400" b="1">
                <a:latin typeface="Arial Narrow" pitchFamily="34" charset="0"/>
              </a:rPr>
              <a:t>287</a:t>
            </a:r>
            <a:r>
              <a:rPr lang="pt-BR" sz="2400">
                <a:latin typeface="Arial Narrow" pitchFamily="34" charset="0"/>
              </a:rPr>
              <a:t> </a:t>
            </a:r>
            <a:r>
              <a:rPr lang="pt-BR" sz="2400">
                <a:latin typeface="Arial Narrow" pitchFamily="34" charset="0"/>
                <a:cs typeface="Tahoma" pitchFamily="34" charset="0"/>
              </a:rPr>
              <a:t>, sendo </a:t>
            </a:r>
            <a:r>
              <a:rPr lang="pt-BR" sz="2400" b="1">
                <a:latin typeface="Arial Narrow" pitchFamily="34" charset="0"/>
                <a:cs typeface="Tahoma" pitchFamily="34" charset="0"/>
              </a:rPr>
              <a:t>14</a:t>
            </a:r>
            <a:r>
              <a:rPr lang="pt-BR" sz="2400">
                <a:latin typeface="Arial Narrow" pitchFamily="34" charset="0"/>
                <a:cs typeface="Tahoma" pitchFamily="34" charset="0"/>
              </a:rPr>
              <a:t> do 1° Escalão: </a:t>
            </a:r>
            <a:r>
              <a:rPr lang="pt-BR" sz="2400" b="1">
                <a:latin typeface="Arial Narrow" pitchFamily="34" charset="0"/>
                <a:cs typeface="Tahoma" pitchFamily="34" charset="0"/>
              </a:rPr>
              <a:t>40 </a:t>
            </a:r>
            <a:r>
              <a:rPr lang="pt-BR" sz="2400">
                <a:latin typeface="Arial Narrow" pitchFamily="34" charset="0"/>
                <a:cs typeface="Tahoma" pitchFamily="34" charset="0"/>
              </a:rPr>
              <a:t>do 2° Escalão: e </a:t>
            </a:r>
            <a:r>
              <a:rPr lang="pt-BR" sz="2400" b="1">
                <a:latin typeface="Arial Narrow" pitchFamily="34" charset="0"/>
                <a:cs typeface="Tahoma" pitchFamily="34" charset="0"/>
              </a:rPr>
              <a:t>233 </a:t>
            </a:r>
            <a:r>
              <a:rPr lang="pt-BR" sz="2400">
                <a:latin typeface="Arial Narrow" pitchFamily="34" charset="0"/>
                <a:cs typeface="Tahoma" pitchFamily="34" charset="0"/>
              </a:rPr>
              <a:t>do 3° Escalão.</a:t>
            </a:r>
            <a:endParaRPr lang="pt-PT" sz="2400" b="1">
              <a:latin typeface="Arial Narrow" pitchFamily="34" charset="0"/>
              <a:cs typeface="Tahoma" pitchFamily="34" charset="0"/>
            </a:endParaRPr>
          </a:p>
          <a:p>
            <a:pPr algn="just">
              <a:lnSpc>
                <a:spcPct val="150000"/>
              </a:lnSpc>
            </a:pPr>
            <a:endParaRPr lang="pt-BR" sz="1300">
              <a:latin typeface="Tahoma" pitchFamily="34" charset="0"/>
              <a:cs typeface="Tahoma" pitchFamily="34" charset="0"/>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B45033A-27B4-4F56-9A01-C54464FA9FBE}" type="slidenum">
              <a:rPr lang="pt-PT" smtClean="0"/>
              <a:pPr/>
              <a:t>3</a:t>
            </a:fld>
            <a:endParaRPr lang="pt-PT" smtClean="0"/>
          </a:p>
        </p:txBody>
      </p:sp>
    </p:spTree>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285720" y="142875"/>
            <a:ext cx="8643998" cy="357167"/>
          </a:xfrm>
          <a:solidFill>
            <a:schemeClr val="accent2">
              <a:lumMod val="20000"/>
              <a:lumOff val="80000"/>
            </a:schemeClr>
          </a:solidFill>
        </p:spPr>
        <p:txBody>
          <a:bodyPr/>
          <a:lstStyle/>
          <a:p>
            <a:pPr algn="l">
              <a:defRPr/>
            </a:pPr>
            <a:r>
              <a:rPr lang="en-US" altLang="pt-PT" sz="1000" b="1" dirty="0" smtClean="0">
                <a:latin typeface="Verdana" pitchFamily="34" charset="0"/>
                <a:ea typeface="Verdana" pitchFamily="34" charset="0"/>
                <a:cs typeface="Verdana" pitchFamily="34" charset="0"/>
              </a:rPr>
              <a:t>OBRAS DE CONSTRUÇÃO E REABILITAÇÃO DE INFRA-ESTRUTURAS PÚBLICAS  2021 TRANSITADAS PARA 2022</a:t>
            </a:r>
            <a:endParaRPr lang="pt-PT" altLang="pt-PT" sz="1000" dirty="0" smtClean="0">
              <a:latin typeface="Verdana" pitchFamily="34" charset="0"/>
              <a:ea typeface="Verdana" pitchFamily="34" charset="0"/>
              <a:cs typeface="Verdana" pitchFamily="34" charset="0"/>
            </a:endParaRPr>
          </a:p>
        </p:txBody>
      </p:sp>
      <p:sp>
        <p:nvSpPr>
          <p:cNvPr id="34819" name="Marcador de Posição do Número do Diapositivo 3"/>
          <p:cNvSpPr>
            <a:spLocks noGrp="1"/>
          </p:cNvSpPr>
          <p:nvPr>
            <p:ph type="sldNum" sz="quarter" idx="12"/>
          </p:nvPr>
        </p:nvSpPr>
        <p:spPr bwMode="auto">
          <a:noFill/>
          <a:ln>
            <a:miter lim="800000"/>
            <a:headEnd/>
            <a:tailEnd/>
          </a:ln>
        </p:spPr>
        <p:txBody>
          <a:bodyPr/>
          <a:lstStyle/>
          <a:p>
            <a:fld id="{B57801B2-A4E8-4916-B4F7-79A4FF1E51B9}" type="slidenum">
              <a:rPr lang="pt-PT" altLang="pt-PT" smtClean="0"/>
              <a:pPr/>
              <a:t>30</a:t>
            </a:fld>
            <a:endParaRPr lang="pt-PT" altLang="pt-PT" smtClean="0"/>
          </a:p>
        </p:txBody>
      </p:sp>
      <p:graphicFrame>
        <p:nvGraphicFramePr>
          <p:cNvPr id="11" name="Marcador de Posição de Conteúdo 10"/>
          <p:cNvGraphicFramePr>
            <a:graphicFrameLocks noGrp="1"/>
          </p:cNvGraphicFramePr>
          <p:nvPr>
            <p:ph idx="1"/>
          </p:nvPr>
        </p:nvGraphicFramePr>
        <p:xfrm>
          <a:off x="214282" y="642918"/>
          <a:ext cx="8715375" cy="5929356"/>
        </p:xfrm>
        <a:graphic>
          <a:graphicData uri="http://schemas.openxmlformats.org/drawingml/2006/table">
            <a:tbl>
              <a:tblPr firstRow="1" bandRow="1">
                <a:tableStyleId>{5C22544A-7EE6-4342-B048-85BDC9FD1C3A}</a:tableStyleId>
              </a:tblPr>
              <a:tblGrid>
                <a:gridCol w="2000233">
                  <a:extLst>
                    <a:ext uri="{9D8B030D-6E8A-4147-A177-3AD203B41FA5}"/>
                  </a:extLst>
                </a:gridCol>
                <a:gridCol w="1071570">
                  <a:extLst>
                    <a:ext uri="{9D8B030D-6E8A-4147-A177-3AD203B41FA5}"/>
                  </a:extLst>
                </a:gridCol>
                <a:gridCol w="1000132">
                  <a:extLst>
                    <a:ext uri="{9D8B030D-6E8A-4147-A177-3AD203B41FA5}"/>
                  </a:extLst>
                </a:gridCol>
                <a:gridCol w="1214446">
                  <a:extLst>
                    <a:ext uri="{9D8B030D-6E8A-4147-A177-3AD203B41FA5}"/>
                  </a:extLst>
                </a:gridCol>
                <a:gridCol w="1214446">
                  <a:extLst>
                    <a:ext uri="{9D8B030D-6E8A-4147-A177-3AD203B41FA5}"/>
                  </a:extLst>
                </a:gridCol>
                <a:gridCol w="1071570"/>
                <a:gridCol w="1142978"/>
              </a:tblGrid>
              <a:tr h="518943">
                <a:tc>
                  <a:txBody>
                    <a:bodyPr/>
                    <a:lstStyle/>
                    <a:p>
                      <a:pPr marL="0" marR="0" algn="ctr">
                        <a:spcBef>
                          <a:spcPts val="0"/>
                        </a:spcBef>
                        <a:spcAft>
                          <a:spcPts val="0"/>
                        </a:spcAft>
                      </a:pPr>
                      <a:r>
                        <a:rPr lang="en-US" sz="1100" b="1" kern="1200" dirty="0" err="1">
                          <a:latin typeface="Arial Narrow"/>
                          <a:ea typeface="Times New Roman"/>
                          <a:cs typeface="Calibri"/>
                        </a:rPr>
                        <a:t>Acção</a:t>
                      </a:r>
                      <a:r>
                        <a:rPr lang="en-US" sz="1100" b="1" kern="1200" dirty="0">
                          <a:latin typeface="Arial Narrow"/>
                          <a:ea typeface="Times New Roman"/>
                          <a:cs typeface="Calibri"/>
                        </a:rPr>
                        <a:t> </a:t>
                      </a:r>
                      <a:endParaRPr lang="en-US" sz="1100" dirty="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b="1" kern="1200">
                          <a:latin typeface="Arial Narrow"/>
                          <a:ea typeface="Times New Roman"/>
                          <a:cs typeface="Calibri"/>
                        </a:rPr>
                        <a:t>indicador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b="1" kern="1200">
                          <a:latin typeface="Arial Narrow"/>
                          <a:ea typeface="Times New Roman"/>
                          <a:cs typeface="Calibri"/>
                        </a:rPr>
                        <a:t>Quantidade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b="1" kern="1200">
                          <a:latin typeface="Arial Narrow"/>
                          <a:ea typeface="Times New Roman"/>
                          <a:cs typeface="Calibri"/>
                        </a:rPr>
                        <a:t>Localização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b="1">
                          <a:latin typeface="Arial Narrow"/>
                          <a:ea typeface="Times New Roman"/>
                          <a:cs typeface="Arial"/>
                        </a:rPr>
                        <a:t>Orçamento</a:t>
                      </a:r>
                      <a:endParaRPr lang="en-US" sz="1100">
                        <a:latin typeface="Calibri"/>
                        <a:ea typeface="Times New Roman"/>
                        <a:cs typeface="Times New Roman"/>
                      </a:endParaRPr>
                    </a:p>
                    <a:p>
                      <a:pPr marL="0" marR="0" algn="ctr">
                        <a:spcBef>
                          <a:spcPts val="0"/>
                        </a:spcBef>
                        <a:spcAft>
                          <a:spcPts val="0"/>
                        </a:spcAft>
                      </a:pPr>
                      <a:r>
                        <a:rPr lang="en-US" sz="1100" b="1">
                          <a:latin typeface="Arial Narrow"/>
                          <a:ea typeface="Times New Roman"/>
                          <a:cs typeface="Arial"/>
                        </a:rPr>
                        <a:t>(Mt) </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pt-PT" sz="1200" b="1">
                          <a:latin typeface="Arial Narrow"/>
                          <a:ea typeface="Calibri"/>
                          <a:cs typeface="Times New Roman"/>
                        </a:rPr>
                        <a:t>Nível de Execução (%)</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pt-PT" sz="1100" b="1" kern="1200">
                          <a:latin typeface="Arial Narrow"/>
                          <a:ea typeface="Times New Roman"/>
                          <a:cs typeface="Calibri"/>
                        </a:rPr>
                        <a:t>Ponto de Situação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641048">
                <a:tc>
                  <a:txBody>
                    <a:bodyPr/>
                    <a:lstStyle/>
                    <a:p>
                      <a:pPr marL="0" marR="0">
                        <a:spcBef>
                          <a:spcPts val="0"/>
                        </a:spcBef>
                        <a:spcAft>
                          <a:spcPts val="0"/>
                        </a:spcAft>
                      </a:pPr>
                      <a:r>
                        <a:rPr lang="pt-PT" sz="1100" kern="1200">
                          <a:solidFill>
                            <a:srgbClr val="000000"/>
                          </a:solidFill>
                          <a:latin typeface="Arial Narrow"/>
                          <a:ea typeface="Times New Roman"/>
                          <a:cs typeface="Calibri"/>
                        </a:rPr>
                        <a:t>Construção  de salas de aula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Nº de salas construidas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dirty="0">
                          <a:solidFill>
                            <a:srgbClr val="000000"/>
                          </a:solidFill>
                          <a:latin typeface="Arial Narrow"/>
                          <a:ea typeface="Times New Roman"/>
                          <a:cs typeface="Calibri"/>
                        </a:rPr>
                        <a:t>3 </a:t>
                      </a:r>
                      <a:endParaRPr lang="en-US" sz="1100" dirty="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dirty="0">
                          <a:solidFill>
                            <a:srgbClr val="000000"/>
                          </a:solidFill>
                          <a:latin typeface="Arial Narrow"/>
                          <a:ea typeface="Times New Roman"/>
                          <a:cs typeface="Calibri"/>
                        </a:rPr>
                        <a:t>Ep1 de </a:t>
                      </a:r>
                      <a:r>
                        <a:rPr lang="en-US" sz="1100" kern="1200" dirty="0" err="1">
                          <a:solidFill>
                            <a:srgbClr val="000000"/>
                          </a:solidFill>
                          <a:latin typeface="Arial Narrow"/>
                          <a:ea typeface="Times New Roman"/>
                          <a:cs typeface="Calibri"/>
                        </a:rPr>
                        <a:t>Lupo</a:t>
                      </a:r>
                      <a:r>
                        <a:rPr lang="en-US" sz="1100" kern="1200" dirty="0">
                          <a:solidFill>
                            <a:srgbClr val="000000"/>
                          </a:solidFill>
                          <a:latin typeface="Arial Narrow"/>
                          <a:ea typeface="Times New Roman"/>
                          <a:cs typeface="Calibri"/>
                        </a:rPr>
                        <a:t> </a:t>
                      </a:r>
                      <a:endParaRPr lang="en-US" sz="1100" dirty="0">
                        <a:latin typeface="Calibri"/>
                        <a:ea typeface="Times New Roman"/>
                        <a:cs typeface="Times New Roman"/>
                      </a:endParaRPr>
                    </a:p>
                  </a:txBody>
                  <a:tcPr marL="68580" marR="68580" marT="0" marB="0"/>
                </a:tc>
                <a:tc>
                  <a:txBody>
                    <a:bodyPr/>
                    <a:lstStyle/>
                    <a:p>
                      <a:pPr marL="0" marR="0" algn="ctr">
                        <a:spcBef>
                          <a:spcPts val="0"/>
                        </a:spcBef>
                        <a:spcAft>
                          <a:spcPts val="0"/>
                        </a:spcAft>
                      </a:pPr>
                      <a:r>
                        <a:rPr lang="pt-PT" sz="1100">
                          <a:latin typeface="Arial Narrow"/>
                          <a:ea typeface="Times New Roman"/>
                          <a:cs typeface="Arial"/>
                        </a:rPr>
                        <a:t>1.613.202,67</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endParaRPr lang="en-US" sz="1100">
                        <a:latin typeface="Calibri"/>
                        <a:ea typeface="Calibri"/>
                        <a:cs typeface="Times New Roman"/>
                      </a:endParaRPr>
                    </a:p>
                    <a:p>
                      <a:pPr marL="0" marR="0" algn="ctr">
                        <a:lnSpc>
                          <a:spcPct val="115000"/>
                        </a:lnSpc>
                        <a:spcBef>
                          <a:spcPts val="0"/>
                        </a:spcBef>
                        <a:spcAft>
                          <a:spcPts val="0"/>
                        </a:spcAft>
                      </a:pPr>
                      <a:r>
                        <a:rPr lang="pt-PT" sz="1200" b="1">
                          <a:latin typeface="Arial Narrow"/>
                          <a:ea typeface="Calibri"/>
                          <a:cs typeface="Times New Roman"/>
                        </a:rPr>
                        <a:t>90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Em curso, fase de  montagem de portas e janelas.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556952">
                <a:tc>
                  <a:txBody>
                    <a:bodyPr/>
                    <a:lstStyle/>
                    <a:p>
                      <a:pPr marL="0" marR="0">
                        <a:spcBef>
                          <a:spcPts val="0"/>
                        </a:spcBef>
                        <a:spcAft>
                          <a:spcPts val="0"/>
                        </a:spcAft>
                      </a:pPr>
                      <a:r>
                        <a:rPr lang="pt-PT" sz="1100" kern="1200">
                          <a:solidFill>
                            <a:srgbClr val="000000"/>
                          </a:solidFill>
                          <a:latin typeface="Arial Narrow"/>
                          <a:ea typeface="Times New Roman"/>
                          <a:cs typeface="Calibri"/>
                        </a:rPr>
                        <a:t>Construção da residência do chefe da Localidade .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Residência construída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Localidade de Mulhaniua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pt-PT" sz="1100">
                          <a:latin typeface="Arial Narrow"/>
                          <a:ea typeface="Times New Roman"/>
                          <a:cs typeface="Arial"/>
                        </a:rPr>
                        <a:t>2.281.313,99</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95</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Em curso, na fase de pintura.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824146">
                <a:tc>
                  <a:txBody>
                    <a:bodyPr/>
                    <a:lstStyle/>
                    <a:p>
                      <a:pPr marL="0" marR="0">
                        <a:spcBef>
                          <a:spcPts val="0"/>
                        </a:spcBef>
                        <a:spcAft>
                          <a:spcPts val="0"/>
                        </a:spcAft>
                      </a:pPr>
                      <a:r>
                        <a:rPr lang="pt-PT" sz="1100" kern="1200">
                          <a:solidFill>
                            <a:srgbClr val="000000"/>
                          </a:solidFill>
                          <a:latin typeface="Arial Narrow"/>
                          <a:ea typeface="Times New Roman"/>
                          <a:cs typeface="Calibri"/>
                        </a:rPr>
                        <a:t>Reabilitação da Secretaria comum do Posto de Chinga e residência do chefe.</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Secretaria e residência reabilitados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Posto de Chinga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pt-PT" sz="1100">
                          <a:latin typeface="Arial Narrow"/>
                          <a:ea typeface="Times New Roman"/>
                          <a:cs typeface="Arial"/>
                        </a:rPr>
                        <a:t>1.700.021,12</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100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Concluída,  e entrega provisóriamente a secretaria.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641005">
                <a:tc>
                  <a:txBody>
                    <a:bodyPr/>
                    <a:lstStyle/>
                    <a:p>
                      <a:pPr marL="0" marR="0">
                        <a:spcBef>
                          <a:spcPts val="0"/>
                        </a:spcBef>
                        <a:spcAft>
                          <a:spcPts val="0"/>
                        </a:spcAft>
                      </a:pPr>
                      <a:r>
                        <a:rPr lang="en-US" sz="1100" kern="1200">
                          <a:solidFill>
                            <a:srgbClr val="000000"/>
                          </a:solidFill>
                          <a:latin typeface="Arial Narrow"/>
                          <a:ea typeface="Times New Roman"/>
                          <a:cs typeface="Calibri"/>
                        </a:rPr>
                        <a:t>Reabilitação do Salão polivalente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Salão reabilitado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Murrupula-Sede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pt-PT" sz="1100">
                          <a:latin typeface="Arial Narrow"/>
                          <a:ea typeface="Times New Roman"/>
                          <a:cs typeface="Arial"/>
                        </a:rPr>
                        <a:t>300.000,00</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80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Em curso, a conclusão do soalho</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641005">
                <a:tc>
                  <a:txBody>
                    <a:bodyPr/>
                    <a:lstStyle/>
                    <a:p>
                      <a:pPr marL="0" marR="0">
                        <a:spcBef>
                          <a:spcPts val="0"/>
                        </a:spcBef>
                        <a:spcAft>
                          <a:spcPts val="0"/>
                        </a:spcAft>
                      </a:pPr>
                      <a:r>
                        <a:rPr lang="pt-PT" sz="1100" kern="1200">
                          <a:solidFill>
                            <a:srgbClr val="000000"/>
                          </a:solidFill>
                          <a:latin typeface="Arial Narrow"/>
                          <a:ea typeface="Times New Roman"/>
                          <a:cs typeface="Calibri"/>
                        </a:rPr>
                        <a:t>Reabilitação da dependência anexa ao palácio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Dependência reabilitada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Murrupula-Sede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a:latin typeface="Arial Narrow"/>
                          <a:ea typeface="Times New Roman"/>
                          <a:cs typeface="Arial"/>
                        </a:rPr>
                        <a:t>800.000,00</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100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Concluída e entregue provisoriamente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641048">
                <a:tc>
                  <a:txBody>
                    <a:bodyPr/>
                    <a:lstStyle/>
                    <a:p>
                      <a:pPr marL="0" marR="0">
                        <a:spcBef>
                          <a:spcPts val="0"/>
                        </a:spcBef>
                        <a:spcAft>
                          <a:spcPts val="0"/>
                        </a:spcAft>
                      </a:pPr>
                      <a:r>
                        <a:rPr lang="pt-PT" sz="1100" kern="1200">
                          <a:solidFill>
                            <a:srgbClr val="000000"/>
                          </a:solidFill>
                          <a:latin typeface="Arial Narrow"/>
                          <a:ea typeface="Times New Roman"/>
                          <a:cs typeface="Calibri"/>
                        </a:rPr>
                        <a:t>Reabilitação da secretaria comum de Cazuzo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Secretaria  reabilitada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Localidade de Cazuzo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a:latin typeface="Arial Narrow"/>
                          <a:ea typeface="Times New Roman"/>
                          <a:cs typeface="Arial"/>
                        </a:rPr>
                        <a:t>946.850,80</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100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just">
                        <a:spcBef>
                          <a:spcPts val="0"/>
                        </a:spcBef>
                        <a:spcAft>
                          <a:spcPts val="0"/>
                        </a:spcAft>
                      </a:pPr>
                      <a:r>
                        <a:rPr lang="pt-PT" sz="1100" kern="1200">
                          <a:solidFill>
                            <a:srgbClr val="000000"/>
                          </a:solidFill>
                          <a:latin typeface="Arial Narrow"/>
                          <a:ea typeface="Times New Roman"/>
                          <a:cs typeface="Calibri"/>
                        </a:rPr>
                        <a:t>Concluida e entregue provisoriamente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641005">
                <a:tc>
                  <a:txBody>
                    <a:bodyPr/>
                    <a:lstStyle/>
                    <a:p>
                      <a:pPr marL="0" marR="0">
                        <a:spcBef>
                          <a:spcPts val="0"/>
                        </a:spcBef>
                        <a:spcAft>
                          <a:spcPts val="0"/>
                        </a:spcAft>
                      </a:pPr>
                      <a:r>
                        <a:rPr lang="pt-PT" sz="1100" kern="1200">
                          <a:solidFill>
                            <a:srgbClr val="000000"/>
                          </a:solidFill>
                          <a:latin typeface="Arial Narrow"/>
                          <a:ea typeface="Times New Roman"/>
                          <a:cs typeface="Calibri"/>
                        </a:rPr>
                        <a:t>Reabilitação da Secretaria geral da Vila-sede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Secretaria reabilitada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Secretaria Distrital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a:latin typeface="Arial Narrow"/>
                          <a:ea typeface="Times New Roman"/>
                          <a:cs typeface="Arial"/>
                        </a:rPr>
                        <a:t>504.705,83</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100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a:solidFill>
                            <a:srgbClr val="000000"/>
                          </a:solidFill>
                          <a:latin typeface="Arial Narrow"/>
                          <a:ea typeface="Times New Roman"/>
                          <a:cs typeface="Calibri"/>
                        </a:rPr>
                        <a:t>Concluída e entregue provisoriamente </a:t>
                      </a:r>
                      <a:endParaRPr lang="en-US" sz="110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r h="824204">
                <a:tc>
                  <a:txBody>
                    <a:bodyPr/>
                    <a:lstStyle/>
                    <a:p>
                      <a:pPr marL="0" marR="0">
                        <a:spcBef>
                          <a:spcPts val="0"/>
                        </a:spcBef>
                        <a:spcAft>
                          <a:spcPts val="0"/>
                        </a:spcAft>
                      </a:pPr>
                      <a:r>
                        <a:rPr lang="pt-PT" sz="1100" kern="1200">
                          <a:solidFill>
                            <a:srgbClr val="000000"/>
                          </a:solidFill>
                          <a:latin typeface="Arial Narrow"/>
                          <a:ea typeface="Times New Roman"/>
                          <a:cs typeface="Calibri"/>
                        </a:rPr>
                        <a:t>Reabilitação do gabinete da Administradora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dirty="0" err="1">
                          <a:solidFill>
                            <a:srgbClr val="000000"/>
                          </a:solidFill>
                          <a:latin typeface="Arial Narrow"/>
                          <a:ea typeface="Times New Roman"/>
                          <a:cs typeface="Calibri"/>
                        </a:rPr>
                        <a:t>Gabinete</a:t>
                      </a:r>
                      <a:r>
                        <a:rPr lang="en-US" sz="1100" kern="1200" dirty="0">
                          <a:solidFill>
                            <a:srgbClr val="000000"/>
                          </a:solidFill>
                          <a:latin typeface="Arial Narrow"/>
                          <a:ea typeface="Times New Roman"/>
                          <a:cs typeface="Calibri"/>
                        </a:rPr>
                        <a:t> </a:t>
                      </a:r>
                      <a:r>
                        <a:rPr lang="en-US" sz="1100" kern="1200" dirty="0" err="1">
                          <a:solidFill>
                            <a:srgbClr val="000000"/>
                          </a:solidFill>
                          <a:latin typeface="Arial Narrow"/>
                          <a:ea typeface="Times New Roman"/>
                          <a:cs typeface="Calibri"/>
                        </a:rPr>
                        <a:t>reabilitado</a:t>
                      </a:r>
                      <a:r>
                        <a:rPr lang="en-US" sz="1100" kern="1200" dirty="0">
                          <a:solidFill>
                            <a:srgbClr val="000000"/>
                          </a:solidFill>
                          <a:latin typeface="Arial Narrow"/>
                          <a:ea typeface="Times New Roman"/>
                          <a:cs typeface="Calibri"/>
                        </a:rPr>
                        <a:t> </a:t>
                      </a:r>
                      <a:endParaRPr lang="en-US" sz="1100" dirty="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kern="1200">
                          <a:solidFill>
                            <a:srgbClr val="000000"/>
                          </a:solidFill>
                          <a:latin typeface="Arial Narrow"/>
                          <a:ea typeface="Times New Roman"/>
                          <a:cs typeface="Calibri"/>
                        </a:rPr>
                        <a:t>1 </a:t>
                      </a:r>
                      <a:endParaRPr lang="en-US" sz="1100">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kern="1200">
                          <a:solidFill>
                            <a:srgbClr val="000000"/>
                          </a:solidFill>
                          <a:latin typeface="Arial Narrow"/>
                          <a:ea typeface="Times New Roman"/>
                          <a:cs typeface="Calibri"/>
                        </a:rPr>
                        <a:t>Secretaria Distrital </a:t>
                      </a:r>
                      <a:endParaRPr lang="en-US" sz="110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100">
                          <a:latin typeface="Arial Narrow"/>
                          <a:ea typeface="Times New Roman"/>
                          <a:cs typeface="Arial"/>
                        </a:rPr>
                        <a:t>817.763,30</a:t>
                      </a:r>
                      <a:endParaRPr lang="en-US" sz="1100">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pt-PT" sz="1200" b="1">
                          <a:latin typeface="Arial Narrow"/>
                          <a:ea typeface="Calibri"/>
                          <a:cs typeface="Times New Roman"/>
                        </a:rPr>
                        <a:t>100</a:t>
                      </a:r>
                      <a:endParaRPr lang="en-US"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pt-PT" sz="1100" kern="1200" dirty="0" err="1">
                          <a:solidFill>
                            <a:srgbClr val="000000"/>
                          </a:solidFill>
                          <a:latin typeface="Arial Narrow"/>
                          <a:ea typeface="Times New Roman"/>
                          <a:cs typeface="Calibri"/>
                        </a:rPr>
                        <a:t>Concluida</a:t>
                      </a:r>
                      <a:r>
                        <a:rPr lang="pt-PT" sz="1100" kern="1200" dirty="0">
                          <a:solidFill>
                            <a:srgbClr val="000000"/>
                          </a:solidFill>
                          <a:latin typeface="Arial Narrow"/>
                          <a:ea typeface="Times New Roman"/>
                          <a:cs typeface="Calibri"/>
                        </a:rPr>
                        <a:t> e entregue provisoriamente </a:t>
                      </a:r>
                      <a:endParaRPr lang="en-US" sz="11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extLst>
              </a:tr>
            </a:tbl>
          </a:graphicData>
        </a:graphic>
      </p:graphicFrame>
    </p:spTree>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Marcador de Posição do Número do Diapositivo 1"/>
          <p:cNvSpPr>
            <a:spLocks noGrp="1"/>
          </p:cNvSpPr>
          <p:nvPr>
            <p:ph type="sldNum" sz="quarter" idx="12"/>
          </p:nvPr>
        </p:nvSpPr>
        <p:spPr bwMode="auto">
          <a:xfrm>
            <a:off x="6572250" y="6492875"/>
            <a:ext cx="2133600" cy="365125"/>
          </a:xfrm>
          <a:noFill/>
          <a:ln>
            <a:miter lim="800000"/>
            <a:headEnd/>
            <a:tailEnd/>
          </a:ln>
        </p:spPr>
        <p:txBody>
          <a:bodyPr/>
          <a:lstStyle/>
          <a:p>
            <a:fld id="{DA751A3A-D569-4D34-8133-C2606249CA12}" type="slidenum">
              <a:rPr lang="pt-PT" altLang="pt-PT" smtClean="0"/>
              <a:pPr/>
              <a:t>31</a:t>
            </a:fld>
            <a:endParaRPr lang="pt-PT" altLang="pt-PT" smtClean="0"/>
          </a:p>
        </p:txBody>
      </p:sp>
      <p:graphicFrame>
        <p:nvGraphicFramePr>
          <p:cNvPr id="10242" name="Object 10"/>
          <p:cNvGraphicFramePr>
            <a:graphicFrameLocks noChangeAspect="1"/>
          </p:cNvGraphicFramePr>
          <p:nvPr/>
        </p:nvGraphicFramePr>
        <p:xfrm>
          <a:off x="214282" y="3071810"/>
          <a:ext cx="8667781" cy="2516190"/>
        </p:xfrm>
        <a:graphic>
          <a:graphicData uri="http://schemas.openxmlformats.org/presentationml/2006/ole">
            <p:oleObj spid="_x0000_s10242" name="Folha de Cálculo" r:id="rId3" imgW="8258243" imgH="2514600" progId="Excel.Sheet.12">
              <p:embed/>
            </p:oleObj>
          </a:graphicData>
        </a:graphic>
      </p:graphicFrame>
      <p:sp>
        <p:nvSpPr>
          <p:cNvPr id="10244" name="Rectângulo 4"/>
          <p:cNvSpPr>
            <a:spLocks noChangeArrowheads="1"/>
          </p:cNvSpPr>
          <p:nvPr/>
        </p:nvSpPr>
        <p:spPr bwMode="auto">
          <a:xfrm>
            <a:off x="214313" y="500042"/>
            <a:ext cx="8643937" cy="2585323"/>
          </a:xfrm>
          <a:prstGeom prst="rect">
            <a:avLst/>
          </a:prstGeom>
          <a:noFill/>
          <a:ln w="9525">
            <a:noFill/>
            <a:miter lim="800000"/>
            <a:headEnd/>
            <a:tailEnd/>
          </a:ln>
        </p:spPr>
        <p:txBody>
          <a:bodyPr wrap="square">
            <a:spAutoFit/>
          </a:bodyPr>
          <a:lstStyle/>
          <a:p>
            <a:pPr algn="just" eaLnBrk="1" hangingPunct="1">
              <a:lnSpc>
                <a:spcPct val="150000"/>
              </a:lnSpc>
            </a:pPr>
            <a:r>
              <a:rPr lang="pt-PT" altLang="pt-PT" dirty="0" smtClean="0">
                <a:latin typeface="Arial Narrow" pitchFamily="34" charset="0"/>
                <a:cs typeface="Tahoma" pitchFamily="34" charset="0"/>
              </a:rPr>
              <a:t>O </a:t>
            </a:r>
            <a:r>
              <a:rPr lang="pt-PT" altLang="pt-PT" dirty="0">
                <a:latin typeface="Arial Narrow" pitchFamily="34" charset="0"/>
                <a:cs typeface="Tahoma" pitchFamily="34" charset="0"/>
              </a:rPr>
              <a:t>Distrito é abastecido por</a:t>
            </a:r>
            <a:r>
              <a:rPr lang="pt-PT" altLang="pt-PT" b="1" dirty="0">
                <a:latin typeface="Arial Narrow" pitchFamily="34" charset="0"/>
                <a:cs typeface="Tahoma" pitchFamily="34" charset="0"/>
              </a:rPr>
              <a:t> </a:t>
            </a:r>
            <a:r>
              <a:rPr lang="pt-PT" altLang="pt-PT" b="1" dirty="0" smtClean="0">
                <a:latin typeface="Arial Narrow" pitchFamily="34" charset="0"/>
                <a:cs typeface="Tahoma" pitchFamily="34" charset="0"/>
              </a:rPr>
              <a:t>267 </a:t>
            </a:r>
            <a:r>
              <a:rPr lang="pt-PT" altLang="pt-PT" dirty="0">
                <a:latin typeface="Arial Narrow" pitchFamily="34" charset="0"/>
                <a:cs typeface="Tahoma" pitchFamily="34" charset="0"/>
              </a:rPr>
              <a:t>fontes de água, equipadas com passeios e bombas manuais AFRIDEV, destas, </a:t>
            </a:r>
            <a:r>
              <a:rPr lang="pt-PT" altLang="pt-PT" b="1" dirty="0" smtClean="0">
                <a:latin typeface="Arial Narrow" pitchFamily="34" charset="0"/>
                <a:cs typeface="Tahoma" pitchFamily="34" charset="0"/>
              </a:rPr>
              <a:t>232</a:t>
            </a:r>
            <a:r>
              <a:rPr lang="pt-PT" altLang="pt-PT" dirty="0" smtClean="0">
                <a:latin typeface="Arial Narrow" pitchFamily="34" charset="0"/>
                <a:cs typeface="Tahoma" pitchFamily="34" charset="0"/>
              </a:rPr>
              <a:t> </a:t>
            </a:r>
            <a:r>
              <a:rPr lang="pt-PT" altLang="pt-PT" dirty="0">
                <a:latin typeface="Arial Narrow" pitchFamily="34" charset="0"/>
                <a:cs typeface="Tahoma" pitchFamily="34" charset="0"/>
              </a:rPr>
              <a:t>operacionais e </a:t>
            </a:r>
            <a:r>
              <a:rPr lang="pt-PT" altLang="pt-PT" b="1" dirty="0" smtClean="0">
                <a:latin typeface="Arial Narrow" pitchFamily="34" charset="0"/>
                <a:cs typeface="Tahoma" pitchFamily="34" charset="0"/>
              </a:rPr>
              <a:t>35</a:t>
            </a:r>
            <a:r>
              <a:rPr lang="pt-PT" altLang="pt-PT" dirty="0" smtClean="0">
                <a:latin typeface="Arial Narrow" pitchFamily="34" charset="0"/>
                <a:cs typeface="Tahoma" pitchFamily="34" charset="0"/>
              </a:rPr>
              <a:t> </a:t>
            </a:r>
            <a:r>
              <a:rPr lang="pt-PT" altLang="pt-PT" dirty="0">
                <a:latin typeface="Arial Narrow" pitchFamily="34" charset="0"/>
                <a:cs typeface="Tahoma" pitchFamily="34" charset="0"/>
              </a:rPr>
              <a:t>inoperacionais, tendo uma cobertura de </a:t>
            </a:r>
            <a:r>
              <a:rPr lang="pt-PT" altLang="pt-PT" b="1" dirty="0" smtClean="0">
                <a:latin typeface="Arial Narrow" pitchFamily="34" charset="0"/>
                <a:cs typeface="Tahoma" pitchFamily="34" charset="0"/>
              </a:rPr>
              <a:t>49,10% </a:t>
            </a:r>
            <a:r>
              <a:rPr lang="pt-PT" altLang="pt-PT" dirty="0">
                <a:latin typeface="Arial Narrow" pitchFamily="34" charset="0"/>
                <a:cs typeface="Tahoma" pitchFamily="34" charset="0"/>
              </a:rPr>
              <a:t>beneficiando a </a:t>
            </a:r>
            <a:r>
              <a:rPr lang="pt-PT" altLang="pt-PT" b="1" dirty="0">
                <a:latin typeface="Arial Narrow" pitchFamily="34" charset="0"/>
                <a:cs typeface="Tahoma" pitchFamily="34" charset="0"/>
              </a:rPr>
              <a:t>72.240</a:t>
            </a:r>
            <a:r>
              <a:rPr lang="pt-PT" altLang="pt-PT" dirty="0">
                <a:latin typeface="Arial Narrow" pitchFamily="34" charset="0"/>
                <a:cs typeface="Tahoma" pitchFamily="34" charset="0"/>
              </a:rPr>
              <a:t> habitantes.</a:t>
            </a:r>
          </a:p>
          <a:p>
            <a:pPr algn="just" eaLnBrk="1" hangingPunct="1">
              <a:lnSpc>
                <a:spcPct val="150000"/>
              </a:lnSpc>
            </a:pPr>
            <a:r>
              <a:rPr lang="pt-PT" altLang="pt-PT" dirty="0" smtClean="0">
                <a:latin typeface="Arial Narrow" pitchFamily="34" charset="0"/>
                <a:cs typeface="Tahoma" pitchFamily="34" charset="0"/>
              </a:rPr>
              <a:t>Em parceria com a UNICEF foram construídos 2 </a:t>
            </a:r>
            <a:r>
              <a:rPr lang="pt-PT" altLang="pt-PT" dirty="0">
                <a:latin typeface="Arial Narrow" pitchFamily="34" charset="0"/>
                <a:cs typeface="Tahoma" pitchFamily="34" charset="0"/>
              </a:rPr>
              <a:t>sistemas de água e sanitários nos centros de saúde de Nihessiue e </a:t>
            </a:r>
            <a:r>
              <a:rPr lang="pt-PT" altLang="pt-PT" dirty="0" smtClean="0">
                <a:latin typeface="Arial Narrow" pitchFamily="34" charset="0"/>
                <a:cs typeface="Tahoma" pitchFamily="34" charset="0"/>
              </a:rPr>
              <a:t>Chinga. No mesmo âmbito  abertos </a:t>
            </a:r>
            <a:r>
              <a:rPr lang="pt-PT" altLang="pt-PT" b="1" dirty="0" smtClean="0">
                <a:latin typeface="Arial Narrow" pitchFamily="34" charset="0"/>
                <a:cs typeface="Tahoma" pitchFamily="34" charset="0"/>
              </a:rPr>
              <a:t>6</a:t>
            </a:r>
            <a:r>
              <a:rPr lang="pt-PT" altLang="pt-PT" dirty="0" smtClean="0">
                <a:latin typeface="Arial Narrow" pitchFamily="34" charset="0"/>
                <a:cs typeface="Tahoma" pitchFamily="34" charset="0"/>
              </a:rPr>
              <a:t> furos de água, num plano de </a:t>
            </a:r>
            <a:r>
              <a:rPr lang="pt-PT" altLang="pt-PT" b="1" dirty="0" smtClean="0">
                <a:latin typeface="Arial Narrow" pitchFamily="34" charset="0"/>
                <a:cs typeface="Tahoma" pitchFamily="34" charset="0"/>
              </a:rPr>
              <a:t>30</a:t>
            </a:r>
            <a:r>
              <a:rPr lang="pt-PT" altLang="pt-PT" dirty="0" smtClean="0">
                <a:latin typeface="Arial Narrow" pitchFamily="34" charset="0"/>
                <a:cs typeface="Tahoma" pitchFamily="34" charset="0"/>
              </a:rPr>
              <a:t>, o que corresponde a </a:t>
            </a:r>
            <a:r>
              <a:rPr lang="pt-PT" altLang="pt-PT" b="1" dirty="0" smtClean="0">
                <a:latin typeface="Arial Narrow" pitchFamily="34" charset="0"/>
                <a:cs typeface="Tahoma" pitchFamily="34" charset="0"/>
              </a:rPr>
              <a:t>20%, </a:t>
            </a:r>
            <a:r>
              <a:rPr lang="pt-PT" altLang="pt-PT" dirty="0" smtClean="0">
                <a:latin typeface="Arial Narrow" pitchFamily="34" charset="0"/>
                <a:cs typeface="Tahoma" pitchFamily="34" charset="0"/>
              </a:rPr>
              <a:t>na Localidade de Cazuzo.</a:t>
            </a:r>
            <a:endParaRPr lang="pt-PT" altLang="pt-PT" b="1" dirty="0">
              <a:latin typeface="Arial Narrow" pitchFamily="34" charset="0"/>
              <a:cs typeface="Tahoma" pitchFamily="34" charset="0"/>
            </a:endParaRPr>
          </a:p>
        </p:txBody>
      </p:sp>
      <p:sp>
        <p:nvSpPr>
          <p:cNvPr id="7" name="Rectângulo 6"/>
          <p:cNvSpPr/>
          <p:nvPr/>
        </p:nvSpPr>
        <p:spPr>
          <a:xfrm>
            <a:off x="214313" y="1"/>
            <a:ext cx="8715375" cy="428603"/>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pt-PT" altLang="pt-PT" b="1" i="1" dirty="0">
                <a:solidFill>
                  <a:schemeClr val="tx1"/>
                </a:solidFill>
                <a:latin typeface="Arial Black" pitchFamily="34" charset="0"/>
              </a:rPr>
              <a:t>Abastecimento de água e Saneamento do Meio</a:t>
            </a:r>
          </a:p>
        </p:txBody>
      </p:sp>
      <p:sp>
        <p:nvSpPr>
          <p:cNvPr id="6" name="Rectângulo 5"/>
          <p:cNvSpPr/>
          <p:nvPr/>
        </p:nvSpPr>
        <p:spPr>
          <a:xfrm>
            <a:off x="214282" y="5643578"/>
            <a:ext cx="8643998" cy="1071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dirty="0" smtClean="0">
                <a:solidFill>
                  <a:schemeClr val="tx1"/>
                </a:solidFill>
                <a:latin typeface="Arial Narrow" pitchFamily="34" charset="0"/>
              </a:rPr>
              <a:t>Importa  realçar que, das </a:t>
            </a:r>
            <a:r>
              <a:rPr lang="pt-PT" b="1" dirty="0" smtClean="0">
                <a:solidFill>
                  <a:schemeClr val="tx1"/>
                </a:solidFill>
                <a:latin typeface="Arial Narrow" pitchFamily="34" charset="0"/>
              </a:rPr>
              <a:t>29</a:t>
            </a:r>
            <a:r>
              <a:rPr lang="pt-PT" dirty="0" smtClean="0">
                <a:solidFill>
                  <a:schemeClr val="tx1"/>
                </a:solidFill>
                <a:latin typeface="Arial Narrow" pitchFamily="34" charset="0"/>
              </a:rPr>
              <a:t> Comunidades despertadas, </a:t>
            </a:r>
            <a:r>
              <a:rPr lang="pt-PT" b="1" dirty="0" smtClean="0">
                <a:solidFill>
                  <a:schemeClr val="tx1"/>
                </a:solidFill>
                <a:latin typeface="Arial Narrow" pitchFamily="34" charset="0"/>
              </a:rPr>
              <a:t>7</a:t>
            </a:r>
            <a:r>
              <a:rPr lang="pt-PT" dirty="0" smtClean="0">
                <a:solidFill>
                  <a:schemeClr val="tx1"/>
                </a:solidFill>
                <a:latin typeface="Arial Narrow" pitchFamily="34" charset="0"/>
              </a:rPr>
              <a:t> </a:t>
            </a:r>
            <a:r>
              <a:rPr lang="pt-PT" dirty="0">
                <a:solidFill>
                  <a:schemeClr val="tx1"/>
                </a:solidFill>
                <a:latin typeface="Arial Narrow" pitchFamily="34" charset="0"/>
              </a:rPr>
              <a:t>declaradas </a:t>
            </a:r>
            <a:r>
              <a:rPr lang="pt-PT" dirty="0" smtClean="0">
                <a:solidFill>
                  <a:schemeClr val="tx1"/>
                </a:solidFill>
                <a:latin typeface="Arial Narrow" pitchFamily="34" charset="0"/>
              </a:rPr>
              <a:t>LIFECAS</a:t>
            </a:r>
            <a:r>
              <a:rPr lang="pt-PT" dirty="0">
                <a:solidFill>
                  <a:schemeClr val="tx1"/>
                </a:solidFill>
                <a:latin typeface="Arial Narrow" pitchFamily="34" charset="0"/>
              </a:rPr>
              <a:t>, contra </a:t>
            </a:r>
            <a:r>
              <a:rPr lang="pt-PT" b="1" dirty="0">
                <a:solidFill>
                  <a:schemeClr val="tx1"/>
                </a:solidFill>
                <a:latin typeface="Arial Narrow" pitchFamily="34" charset="0"/>
              </a:rPr>
              <a:t>22</a:t>
            </a:r>
            <a:r>
              <a:rPr lang="pt-PT" dirty="0">
                <a:solidFill>
                  <a:schemeClr val="tx1"/>
                </a:solidFill>
                <a:latin typeface="Arial Narrow" pitchFamily="34" charset="0"/>
              </a:rPr>
              <a:t> </a:t>
            </a:r>
            <a:r>
              <a:rPr lang="pt-PT" dirty="0" smtClean="0">
                <a:solidFill>
                  <a:schemeClr val="tx1"/>
                </a:solidFill>
                <a:latin typeface="Arial Narrow" pitchFamily="34" charset="0"/>
              </a:rPr>
              <a:t>planificadas, </a:t>
            </a:r>
            <a:r>
              <a:rPr lang="pt-PT" dirty="0">
                <a:solidFill>
                  <a:schemeClr val="tx1"/>
                </a:solidFill>
                <a:latin typeface="Arial Narrow" pitchFamily="34" charset="0"/>
              </a:rPr>
              <a:t>com </a:t>
            </a:r>
            <a:r>
              <a:rPr lang="pt-PT" dirty="0" smtClean="0">
                <a:solidFill>
                  <a:schemeClr val="tx1"/>
                </a:solidFill>
                <a:latin typeface="Arial Narrow" pitchFamily="34" charset="0"/>
              </a:rPr>
              <a:t>uma execução de </a:t>
            </a:r>
            <a:r>
              <a:rPr lang="pt-PT" b="1" dirty="0" smtClean="0">
                <a:solidFill>
                  <a:schemeClr val="tx1"/>
                </a:solidFill>
                <a:latin typeface="Arial Narrow" pitchFamily="34" charset="0"/>
              </a:rPr>
              <a:t>32% </a:t>
            </a:r>
            <a:r>
              <a:rPr lang="pt-PT" dirty="0" smtClean="0">
                <a:solidFill>
                  <a:schemeClr val="tx1"/>
                </a:solidFill>
                <a:latin typeface="Arial Narrow" pitchFamily="34" charset="0"/>
              </a:rPr>
              <a:t>nas Localidades de Cazuzo, Namitotelane e Murrupula-Sede.</a:t>
            </a:r>
            <a:endParaRPr lang="pt-PT" dirty="0">
              <a:solidFill>
                <a:schemeClr val="tx1"/>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o Número do Diapositivo 1"/>
          <p:cNvSpPr>
            <a:spLocks noGrp="1"/>
          </p:cNvSpPr>
          <p:nvPr>
            <p:ph type="sldNum" sz="quarter" idx="12"/>
          </p:nvPr>
        </p:nvSpPr>
        <p:spPr bwMode="auto">
          <a:noFill/>
          <a:ln>
            <a:miter lim="800000"/>
            <a:headEnd/>
            <a:tailEnd/>
          </a:ln>
        </p:spPr>
        <p:txBody>
          <a:bodyPr/>
          <a:lstStyle/>
          <a:p>
            <a:fld id="{05152903-7F82-4B98-BAC6-E135D2666ACA}" type="slidenum">
              <a:rPr lang="pt-PT" altLang="pt-PT" smtClean="0"/>
              <a:pPr/>
              <a:t>32</a:t>
            </a:fld>
            <a:endParaRPr lang="pt-PT" altLang="pt-PT" smtClean="0"/>
          </a:p>
        </p:txBody>
      </p:sp>
      <p:sp>
        <p:nvSpPr>
          <p:cNvPr id="3" name="Rectângulo 2"/>
          <p:cNvSpPr/>
          <p:nvPr/>
        </p:nvSpPr>
        <p:spPr>
          <a:xfrm>
            <a:off x="214313" y="142875"/>
            <a:ext cx="8786812" cy="64293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1600" b="1" dirty="0">
                <a:solidFill>
                  <a:srgbClr val="000000"/>
                </a:solidFill>
                <a:latin typeface="Verdana" pitchFamily="34" charset="0"/>
                <a:ea typeface="Verdana" pitchFamily="34" charset="0"/>
                <a:cs typeface="Verdana" pitchFamily="34" charset="0"/>
              </a:rPr>
              <a:t>3.3. </a:t>
            </a:r>
            <a:r>
              <a:rPr lang="en-US" altLang="en-US" sz="1600" b="1" dirty="0" err="1">
                <a:solidFill>
                  <a:srgbClr val="000000"/>
                </a:solidFill>
                <a:latin typeface="Verdana" pitchFamily="34" charset="0"/>
                <a:ea typeface="Verdana" pitchFamily="34" charset="0"/>
                <a:cs typeface="Verdana" pitchFamily="34" charset="0"/>
              </a:rPr>
              <a:t>Prioridade</a:t>
            </a:r>
            <a:r>
              <a:rPr lang="en-US" altLang="en-US" sz="1600" b="1" dirty="0">
                <a:solidFill>
                  <a:srgbClr val="000000"/>
                </a:solidFill>
                <a:latin typeface="Verdana" pitchFamily="34" charset="0"/>
                <a:ea typeface="Verdana" pitchFamily="34" charset="0"/>
                <a:cs typeface="Verdana" pitchFamily="34" charset="0"/>
              </a:rPr>
              <a:t> III- FORTALECER A GESTÃO SUSTENTÁVEL DOS RECURSOS NATURAIS E AMBIENTE</a:t>
            </a:r>
            <a:endParaRPr lang="en-US" sz="1600" dirty="0">
              <a:latin typeface="Verdana" pitchFamily="34" charset="0"/>
              <a:ea typeface="Verdana" pitchFamily="34" charset="0"/>
              <a:cs typeface="Verdana" pitchFamily="34" charset="0"/>
            </a:endParaRPr>
          </a:p>
        </p:txBody>
      </p:sp>
      <p:sp>
        <p:nvSpPr>
          <p:cNvPr id="4" name="Rectângulo 3"/>
          <p:cNvSpPr/>
          <p:nvPr/>
        </p:nvSpPr>
        <p:spPr>
          <a:xfrm>
            <a:off x="214313" y="785813"/>
            <a:ext cx="8786812" cy="585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pt-PT" sz="1600" b="1" dirty="0">
              <a:solidFill>
                <a:schemeClr val="tx1"/>
              </a:solidFill>
              <a:latin typeface="Arial Narrow" pitchFamily="34" charset="0"/>
            </a:endParaRPr>
          </a:p>
          <a:p>
            <a:pPr algn="just">
              <a:lnSpc>
                <a:spcPct val="150000"/>
              </a:lnSpc>
              <a:defRPr/>
            </a:pPr>
            <a:r>
              <a:rPr lang="pt-PT" sz="1600" b="1" dirty="0">
                <a:solidFill>
                  <a:schemeClr val="tx1"/>
                </a:solidFill>
                <a:latin typeface="Arial Narrow" pitchFamily="34" charset="0"/>
              </a:rPr>
              <a:t>GESTÃO DE RISCOS E DESASTRES (</a:t>
            </a:r>
            <a:r>
              <a:rPr lang="en-US" sz="1600" b="1" dirty="0">
                <a:solidFill>
                  <a:srgbClr val="000000"/>
                </a:solidFill>
                <a:latin typeface="Arial Narrow" pitchFamily="34" charset="0"/>
              </a:rPr>
              <a:t>EFEITOS DA DEPRESSÃO TROPICAL ANA E CICLONE TROPICAL GOMBE)</a:t>
            </a:r>
            <a:endParaRPr lang="pt-PT" sz="1600" b="1" dirty="0">
              <a:solidFill>
                <a:schemeClr val="tx1"/>
              </a:solidFill>
              <a:latin typeface="Arial Narrow" pitchFamily="34" charset="0"/>
            </a:endParaRPr>
          </a:p>
          <a:p>
            <a:pPr algn="just">
              <a:lnSpc>
                <a:spcPct val="150000"/>
              </a:lnSpc>
              <a:defRPr/>
            </a:pPr>
            <a:r>
              <a:rPr lang="pt-PT" sz="1700" dirty="0">
                <a:solidFill>
                  <a:schemeClr val="tx1"/>
                </a:solidFill>
                <a:latin typeface="Arial Narrow" pitchFamily="34" charset="0"/>
              </a:rPr>
              <a:t>No principio do ano, a nível da Província e do Distrito de Murrupula, em particular,  registou-se a queda de chuvas torrenciais com ventos fortes incluindo a passagem de ciclones (ANA e GOMBE), que culminou com a destruição de escolas, residências, mesquitas, igrejas, pontes, aquedutos, </a:t>
            </a:r>
            <a:r>
              <a:rPr lang="pt-PT" sz="1700" dirty="0" err="1">
                <a:solidFill>
                  <a:schemeClr val="tx1"/>
                </a:solidFill>
                <a:latin typeface="Arial Narrow" pitchFamily="34" charset="0"/>
              </a:rPr>
              <a:t>machambas</a:t>
            </a:r>
            <a:r>
              <a:rPr lang="pt-PT" sz="1700" dirty="0">
                <a:solidFill>
                  <a:schemeClr val="tx1"/>
                </a:solidFill>
                <a:latin typeface="Arial Narrow" pitchFamily="34" charset="0"/>
              </a:rPr>
              <a:t> e  outras infra-estruturas sociais, condicionado de certa forma a transitabilidade em algumas vias de acesso e deixando famílias desalojadas.  tendo sido apuradas de forma preliminar as seguintes destruições:</a:t>
            </a:r>
          </a:p>
          <a:p>
            <a:pPr algn="just">
              <a:lnSpc>
                <a:spcPct val="150000"/>
              </a:lnSpc>
              <a:buFont typeface="Wingdings" pitchFamily="2" charset="2"/>
              <a:buChar char="ü"/>
              <a:defRPr/>
            </a:pPr>
            <a:r>
              <a:rPr lang="pt-PT" sz="1700" dirty="0">
                <a:solidFill>
                  <a:schemeClr val="tx1"/>
                </a:solidFill>
                <a:latin typeface="Arial Narrow" pitchFamily="34" charset="0"/>
              </a:rPr>
              <a:t> Na área de Educação, destruição de </a:t>
            </a:r>
            <a:r>
              <a:rPr lang="pt-PT" sz="1700" b="1" dirty="0">
                <a:solidFill>
                  <a:schemeClr val="tx1"/>
                </a:solidFill>
                <a:latin typeface="Arial Narrow" pitchFamily="34" charset="0"/>
              </a:rPr>
              <a:t>87</a:t>
            </a:r>
            <a:r>
              <a:rPr lang="pt-PT" sz="1700" dirty="0">
                <a:solidFill>
                  <a:schemeClr val="tx1"/>
                </a:solidFill>
                <a:latin typeface="Arial Narrow" pitchFamily="34" charset="0"/>
              </a:rPr>
              <a:t> salas de aula, tendo afectado a </a:t>
            </a:r>
            <a:r>
              <a:rPr lang="pt-PT" sz="1700" b="1" dirty="0">
                <a:solidFill>
                  <a:schemeClr val="tx1"/>
                </a:solidFill>
                <a:latin typeface="Arial Narrow" pitchFamily="34" charset="0"/>
              </a:rPr>
              <a:t>5.806</a:t>
            </a:r>
            <a:r>
              <a:rPr lang="pt-PT" sz="1700" dirty="0">
                <a:solidFill>
                  <a:schemeClr val="tx1"/>
                </a:solidFill>
                <a:latin typeface="Arial Narrow" pitchFamily="34" charset="0"/>
              </a:rPr>
              <a:t> alunos;</a:t>
            </a:r>
          </a:p>
          <a:p>
            <a:pPr algn="just">
              <a:lnSpc>
                <a:spcPct val="150000"/>
              </a:lnSpc>
              <a:buFont typeface="Wingdings" pitchFamily="2" charset="2"/>
              <a:buChar char="ü"/>
              <a:defRPr/>
            </a:pPr>
            <a:r>
              <a:rPr lang="pt-PT" sz="1700" dirty="0">
                <a:solidFill>
                  <a:schemeClr val="tx1"/>
                </a:solidFill>
                <a:latin typeface="Arial Narrow" pitchFamily="34" charset="0"/>
              </a:rPr>
              <a:t> Na Agricultura, ficaram acamados </a:t>
            </a:r>
            <a:r>
              <a:rPr lang="pt-PT" sz="1700" b="1" dirty="0">
                <a:solidFill>
                  <a:schemeClr val="tx1"/>
                </a:solidFill>
                <a:latin typeface="Arial Narrow" pitchFamily="34" charset="0"/>
              </a:rPr>
              <a:t>411</a:t>
            </a:r>
            <a:r>
              <a:rPr lang="pt-PT" sz="1700" dirty="0">
                <a:solidFill>
                  <a:schemeClr val="tx1"/>
                </a:solidFill>
                <a:latin typeface="Arial Narrow" pitchFamily="34" charset="0"/>
              </a:rPr>
              <a:t> hectares de diversificadas culturas, alagados </a:t>
            </a:r>
            <a:r>
              <a:rPr lang="pt-PT" sz="1700" b="1" dirty="0">
                <a:solidFill>
                  <a:schemeClr val="tx1"/>
                </a:solidFill>
                <a:latin typeface="Arial Narrow" pitchFamily="34" charset="0"/>
              </a:rPr>
              <a:t>5,5</a:t>
            </a:r>
            <a:r>
              <a:rPr lang="pt-PT" sz="1700" dirty="0">
                <a:solidFill>
                  <a:schemeClr val="tx1"/>
                </a:solidFill>
                <a:latin typeface="Arial Narrow" pitchFamily="34" charset="0"/>
              </a:rPr>
              <a:t> hectares, inundadas </a:t>
            </a:r>
            <a:r>
              <a:rPr lang="pt-PT" sz="1700" b="1" dirty="0">
                <a:solidFill>
                  <a:schemeClr val="tx1"/>
                </a:solidFill>
                <a:latin typeface="Arial Narrow" pitchFamily="34" charset="0"/>
              </a:rPr>
              <a:t>36</a:t>
            </a:r>
            <a:r>
              <a:rPr lang="pt-PT" sz="1700" dirty="0">
                <a:solidFill>
                  <a:schemeClr val="tx1"/>
                </a:solidFill>
                <a:latin typeface="Arial Narrow" pitchFamily="34" charset="0"/>
              </a:rPr>
              <a:t> hectares e dados como perdidos </a:t>
            </a:r>
            <a:r>
              <a:rPr lang="pt-PT" sz="1700" b="1" dirty="0">
                <a:solidFill>
                  <a:schemeClr val="tx1"/>
                </a:solidFill>
                <a:latin typeface="Arial Narrow" pitchFamily="34" charset="0"/>
              </a:rPr>
              <a:t>59.5</a:t>
            </a:r>
            <a:r>
              <a:rPr lang="pt-PT" sz="1700" dirty="0">
                <a:solidFill>
                  <a:schemeClr val="tx1"/>
                </a:solidFill>
                <a:latin typeface="Arial Narrow" pitchFamily="34" charset="0"/>
              </a:rPr>
              <a:t> hectares. Registou-se a mortalidade de dois bois, </a:t>
            </a:r>
            <a:r>
              <a:rPr lang="pt-PT" sz="1700" b="1" dirty="0">
                <a:solidFill>
                  <a:schemeClr val="tx1"/>
                </a:solidFill>
                <a:latin typeface="Arial Narrow" pitchFamily="34" charset="0"/>
              </a:rPr>
              <a:t>212</a:t>
            </a:r>
            <a:r>
              <a:rPr lang="pt-PT" sz="1700" dirty="0">
                <a:solidFill>
                  <a:schemeClr val="tx1"/>
                </a:solidFill>
                <a:latin typeface="Arial Narrow" pitchFamily="34" charset="0"/>
              </a:rPr>
              <a:t> frangos, devido a destruição parcial de aviário.</a:t>
            </a:r>
          </a:p>
          <a:p>
            <a:pPr algn="just">
              <a:lnSpc>
                <a:spcPct val="150000"/>
              </a:lnSpc>
              <a:buFont typeface="Wingdings" pitchFamily="2" charset="2"/>
              <a:buChar char="ü"/>
              <a:defRPr/>
            </a:pPr>
            <a:r>
              <a:rPr lang="pt-PT" sz="1700" dirty="0">
                <a:solidFill>
                  <a:schemeClr val="tx1"/>
                </a:solidFill>
                <a:latin typeface="Arial Narrow" pitchFamily="34" charset="0"/>
              </a:rPr>
              <a:t> Na área de </a:t>
            </a:r>
            <a:r>
              <a:rPr lang="pt-PT" sz="1700" dirty="0" err="1">
                <a:solidFill>
                  <a:schemeClr val="tx1"/>
                </a:solidFill>
                <a:latin typeface="Arial Narrow" pitchFamily="34" charset="0"/>
              </a:rPr>
              <a:t>infraestrutura</a:t>
            </a:r>
            <a:r>
              <a:rPr lang="pt-PT" sz="1700" dirty="0">
                <a:solidFill>
                  <a:schemeClr val="tx1"/>
                </a:solidFill>
                <a:latin typeface="Arial Narrow" pitchFamily="34" charset="0"/>
              </a:rPr>
              <a:t>, verificou-se a obstrução das laterais da Estrada Nacional nº 1 no Troço </a:t>
            </a:r>
            <a:r>
              <a:rPr lang="pt-PT" sz="1700" b="1" dirty="0">
                <a:solidFill>
                  <a:schemeClr val="tx1"/>
                </a:solidFill>
                <a:latin typeface="Arial Narrow" pitchFamily="34" charset="0"/>
              </a:rPr>
              <a:t>(Localidade de Cazuzo – </a:t>
            </a:r>
            <a:r>
              <a:rPr lang="pt-PT" sz="1700" b="1" dirty="0" err="1">
                <a:solidFill>
                  <a:schemeClr val="tx1"/>
                </a:solidFill>
                <a:latin typeface="Arial Narrow" pitchFamily="34" charset="0"/>
              </a:rPr>
              <a:t>Vila-Sede</a:t>
            </a:r>
            <a:r>
              <a:rPr lang="pt-PT" sz="1700" b="1" dirty="0">
                <a:solidFill>
                  <a:schemeClr val="tx1"/>
                </a:solidFill>
                <a:latin typeface="Arial Narrow" pitchFamily="34" charset="0"/>
              </a:rPr>
              <a:t> do Distrito); </a:t>
            </a:r>
            <a:r>
              <a:rPr lang="pt-PT" sz="1700" b="1" dirty="0" err="1">
                <a:solidFill>
                  <a:schemeClr val="tx1"/>
                </a:solidFill>
                <a:latin typeface="Arial Narrow" pitchFamily="34" charset="0"/>
              </a:rPr>
              <a:t>Murrupula-Chinga</a:t>
            </a:r>
            <a:r>
              <a:rPr lang="pt-PT" sz="1700" b="1" dirty="0">
                <a:solidFill>
                  <a:schemeClr val="tx1"/>
                </a:solidFill>
                <a:latin typeface="Arial Narrow" pitchFamily="34" charset="0"/>
              </a:rPr>
              <a:t> (via </a:t>
            </a:r>
            <a:r>
              <a:rPr lang="pt-PT" sz="1700" b="1" dirty="0" err="1">
                <a:solidFill>
                  <a:schemeClr val="tx1"/>
                </a:solidFill>
                <a:latin typeface="Arial Narrow" pitchFamily="34" charset="0"/>
              </a:rPr>
              <a:t>Morupa</a:t>
            </a:r>
            <a:r>
              <a:rPr lang="pt-PT" sz="1700" b="1" dirty="0">
                <a:solidFill>
                  <a:schemeClr val="tx1"/>
                </a:solidFill>
                <a:latin typeface="Arial Narrow" pitchFamily="34" charset="0"/>
              </a:rPr>
              <a:t>)</a:t>
            </a:r>
            <a:r>
              <a:rPr lang="pt-PT" sz="1700" dirty="0">
                <a:solidFill>
                  <a:schemeClr val="tx1"/>
                </a:solidFill>
                <a:latin typeface="Arial Narrow" pitchFamily="34" charset="0"/>
              </a:rPr>
              <a:t> tendo deixado a via intransitável devido a destruição de pontes sobre os rios </a:t>
            </a:r>
            <a:r>
              <a:rPr lang="pt-PT" sz="1700" b="1" dirty="0" err="1">
                <a:solidFill>
                  <a:schemeClr val="tx1"/>
                </a:solidFill>
                <a:latin typeface="Arial Narrow" pitchFamily="34" charset="0"/>
              </a:rPr>
              <a:t>Natari</a:t>
            </a:r>
            <a:r>
              <a:rPr lang="pt-PT" sz="1700" dirty="0">
                <a:solidFill>
                  <a:schemeClr val="tx1"/>
                </a:solidFill>
                <a:latin typeface="Arial Narrow" pitchFamily="34" charset="0"/>
              </a:rPr>
              <a:t>, </a:t>
            </a:r>
            <a:r>
              <a:rPr lang="pt-PT" sz="1700" b="1" dirty="0" err="1">
                <a:solidFill>
                  <a:schemeClr val="tx1"/>
                </a:solidFill>
                <a:latin typeface="Arial Narrow" pitchFamily="34" charset="0"/>
              </a:rPr>
              <a:t>Inthaveia</a:t>
            </a:r>
            <a:r>
              <a:rPr lang="pt-PT" sz="1700" b="1" dirty="0">
                <a:solidFill>
                  <a:schemeClr val="tx1"/>
                </a:solidFill>
                <a:latin typeface="Arial Narrow" pitchFamily="34" charset="0"/>
              </a:rPr>
              <a:t>, </a:t>
            </a:r>
            <a:r>
              <a:rPr lang="pt-PT" sz="1700" b="1" dirty="0" err="1">
                <a:solidFill>
                  <a:schemeClr val="tx1"/>
                </a:solidFill>
                <a:latin typeface="Arial Narrow" pitchFamily="34" charset="0"/>
              </a:rPr>
              <a:t>Nacussupa</a:t>
            </a:r>
            <a:r>
              <a:rPr lang="pt-PT" sz="1700" b="1" dirty="0">
                <a:solidFill>
                  <a:schemeClr val="tx1"/>
                </a:solidFill>
                <a:latin typeface="Arial Narrow" pitchFamily="34" charset="0"/>
              </a:rPr>
              <a:t> 1 e 2.</a:t>
            </a:r>
          </a:p>
          <a:p>
            <a:pPr algn="just">
              <a:lnSpc>
                <a:spcPct val="150000"/>
              </a:lnSpc>
              <a:defRPr/>
            </a:pPr>
            <a:r>
              <a:rPr lang="pt-PT" sz="2000" dirty="0">
                <a:solidFill>
                  <a:schemeClr val="tx1"/>
                </a:solidFill>
                <a:latin typeface="Arial Narrow" pitchFamily="34" charset="0"/>
              </a:rPr>
              <a:t>.</a:t>
            </a:r>
          </a:p>
          <a:p>
            <a:pPr algn="just">
              <a:lnSpc>
                <a:spcPct val="150000"/>
              </a:lnSpc>
              <a:defRPr/>
            </a:pPr>
            <a:endParaRPr lang="en-US" sz="2000" dirty="0">
              <a:solidFill>
                <a:schemeClr val="tx1"/>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o Número do Diapositivo 1"/>
          <p:cNvSpPr>
            <a:spLocks noGrp="1"/>
          </p:cNvSpPr>
          <p:nvPr>
            <p:ph type="sldNum" sz="quarter" idx="12"/>
          </p:nvPr>
        </p:nvSpPr>
        <p:spPr bwMode="auto">
          <a:noFill/>
          <a:ln>
            <a:miter lim="800000"/>
            <a:headEnd/>
            <a:tailEnd/>
          </a:ln>
        </p:spPr>
        <p:txBody>
          <a:bodyPr/>
          <a:lstStyle/>
          <a:p>
            <a:fld id="{F0783E4C-E338-4E8D-BFCA-7234DD3BE52A}" type="slidenum">
              <a:rPr lang="pt-PT" altLang="pt-PT" smtClean="0"/>
              <a:pPr/>
              <a:t>33</a:t>
            </a:fld>
            <a:endParaRPr lang="pt-PT" altLang="pt-PT" smtClean="0"/>
          </a:p>
        </p:txBody>
      </p:sp>
      <p:sp>
        <p:nvSpPr>
          <p:cNvPr id="3" name="Rectângulo 2"/>
          <p:cNvSpPr/>
          <p:nvPr/>
        </p:nvSpPr>
        <p:spPr>
          <a:xfrm>
            <a:off x="214313" y="214313"/>
            <a:ext cx="8715375" cy="6215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b="1" dirty="0">
                <a:solidFill>
                  <a:schemeClr val="tx1"/>
                </a:solidFill>
                <a:latin typeface="Arial Narrow" pitchFamily="34" charset="0"/>
              </a:rPr>
              <a:t>… </a:t>
            </a:r>
            <a:r>
              <a:rPr lang="pt-PT" dirty="0">
                <a:solidFill>
                  <a:schemeClr val="tx1"/>
                </a:solidFill>
                <a:latin typeface="Arial Narrow" pitchFamily="34" charset="0"/>
              </a:rPr>
              <a:t>no troço </a:t>
            </a:r>
            <a:r>
              <a:rPr lang="pt-PT" b="1" dirty="0" err="1">
                <a:solidFill>
                  <a:schemeClr val="tx1"/>
                </a:solidFill>
                <a:latin typeface="Arial Narrow" pitchFamily="34" charset="0"/>
              </a:rPr>
              <a:t>Cazuzo-Chinga</a:t>
            </a:r>
            <a:r>
              <a:rPr lang="pt-PT" b="1" dirty="0">
                <a:solidFill>
                  <a:schemeClr val="tx1"/>
                </a:solidFill>
                <a:latin typeface="Arial Narrow" pitchFamily="34" charset="0"/>
              </a:rPr>
              <a:t> (via </a:t>
            </a:r>
            <a:r>
              <a:rPr lang="pt-PT" b="1" dirty="0" err="1">
                <a:solidFill>
                  <a:schemeClr val="tx1"/>
                </a:solidFill>
                <a:latin typeface="Arial Narrow" pitchFamily="34" charset="0"/>
              </a:rPr>
              <a:t>Muthepuehi</a:t>
            </a:r>
            <a:r>
              <a:rPr lang="pt-PT" b="1" dirty="0">
                <a:solidFill>
                  <a:schemeClr val="tx1"/>
                </a:solidFill>
                <a:latin typeface="Arial Narrow" pitchFamily="34" charset="0"/>
              </a:rPr>
              <a:t>), </a:t>
            </a:r>
            <a:r>
              <a:rPr lang="pt-PT" dirty="0">
                <a:solidFill>
                  <a:schemeClr val="tx1"/>
                </a:solidFill>
                <a:latin typeface="Arial Narrow" pitchFamily="34" charset="0"/>
              </a:rPr>
              <a:t>a via está condicionada devido a destruição da ponte sobre o rio </a:t>
            </a:r>
            <a:r>
              <a:rPr lang="pt-PT" b="1" dirty="0" err="1">
                <a:solidFill>
                  <a:schemeClr val="tx1"/>
                </a:solidFill>
                <a:latin typeface="Arial Narrow" pitchFamily="34" charset="0"/>
              </a:rPr>
              <a:t>Naminhalo</a:t>
            </a:r>
            <a:r>
              <a:rPr lang="pt-PT" dirty="0">
                <a:solidFill>
                  <a:schemeClr val="tx1"/>
                </a:solidFill>
                <a:latin typeface="Arial Narrow" pitchFamily="34" charset="0"/>
              </a:rPr>
              <a:t>. No troço </a:t>
            </a:r>
            <a:r>
              <a:rPr lang="pt-PT" b="1" dirty="0">
                <a:solidFill>
                  <a:schemeClr val="tx1"/>
                </a:solidFill>
                <a:latin typeface="Arial Narrow" pitchFamily="34" charset="0"/>
              </a:rPr>
              <a:t>Nihessiue a Localidade de Nacocolo</a:t>
            </a:r>
            <a:r>
              <a:rPr lang="pt-PT" dirty="0">
                <a:solidFill>
                  <a:schemeClr val="tx1"/>
                </a:solidFill>
                <a:latin typeface="Arial Narrow" pitchFamily="34" charset="0"/>
              </a:rPr>
              <a:t>, a transitabilidade está condicionada devido a destruição da ponte sobre o rio </a:t>
            </a:r>
            <a:r>
              <a:rPr lang="pt-PT" b="1" dirty="0" err="1">
                <a:solidFill>
                  <a:schemeClr val="tx1"/>
                </a:solidFill>
                <a:latin typeface="Arial Narrow" pitchFamily="34" charset="0"/>
              </a:rPr>
              <a:t>Mathia</a:t>
            </a:r>
            <a:r>
              <a:rPr lang="pt-PT" dirty="0">
                <a:solidFill>
                  <a:schemeClr val="tx1"/>
                </a:solidFill>
                <a:latin typeface="Arial Narrow" pitchFamily="34" charset="0"/>
              </a:rPr>
              <a:t>. De igual modo, encontramos dificuldades de transitabilidade da via que liga o </a:t>
            </a:r>
            <a:r>
              <a:rPr lang="pt-PT" b="1" dirty="0">
                <a:solidFill>
                  <a:schemeClr val="tx1"/>
                </a:solidFill>
                <a:latin typeface="Arial Narrow" pitchFamily="34" charset="0"/>
              </a:rPr>
              <a:t>Distrito de Murrupula ao de </a:t>
            </a:r>
            <a:r>
              <a:rPr lang="pt-PT" b="1" dirty="0" err="1">
                <a:solidFill>
                  <a:schemeClr val="tx1"/>
                </a:solidFill>
                <a:latin typeface="Arial Narrow" pitchFamily="34" charset="0"/>
              </a:rPr>
              <a:t>Mogovolas</a:t>
            </a:r>
            <a:r>
              <a:rPr lang="pt-PT" b="1" dirty="0">
                <a:solidFill>
                  <a:schemeClr val="tx1"/>
                </a:solidFill>
                <a:latin typeface="Arial Narrow" pitchFamily="34" charset="0"/>
              </a:rPr>
              <a:t> (Posto Administrativo de </a:t>
            </a:r>
            <a:r>
              <a:rPr lang="pt-PT" b="1" dirty="0" err="1">
                <a:solidFill>
                  <a:schemeClr val="tx1"/>
                </a:solidFill>
                <a:latin typeface="Arial Narrow" pitchFamily="34" charset="0"/>
              </a:rPr>
              <a:t>Iulute</a:t>
            </a:r>
            <a:r>
              <a:rPr lang="pt-PT" b="1" dirty="0">
                <a:solidFill>
                  <a:schemeClr val="tx1"/>
                </a:solidFill>
                <a:latin typeface="Arial Narrow" pitchFamily="34" charset="0"/>
              </a:rPr>
              <a:t>) </a:t>
            </a:r>
            <a:r>
              <a:rPr lang="pt-PT" dirty="0">
                <a:solidFill>
                  <a:schemeClr val="tx1"/>
                </a:solidFill>
                <a:latin typeface="Arial Narrow" pitchFamily="34" charset="0"/>
              </a:rPr>
              <a:t>devido a destruição da ponte sobre o rio </a:t>
            </a:r>
            <a:r>
              <a:rPr lang="pt-PT" b="1" dirty="0">
                <a:solidFill>
                  <a:schemeClr val="tx1"/>
                </a:solidFill>
                <a:latin typeface="Arial Narrow" pitchFamily="34" charset="0"/>
              </a:rPr>
              <a:t>Cavina</a:t>
            </a:r>
            <a:r>
              <a:rPr lang="pt-PT" dirty="0">
                <a:solidFill>
                  <a:schemeClr val="tx1"/>
                </a:solidFill>
                <a:latin typeface="Arial Narrow" pitchFamily="34" charset="0"/>
              </a:rPr>
              <a:t>, tornando mais difícil o transporte de pessoas e bens à feira de Cavina.</a:t>
            </a:r>
          </a:p>
          <a:p>
            <a:pPr algn="just">
              <a:lnSpc>
                <a:spcPct val="150000"/>
              </a:lnSpc>
              <a:buFont typeface="Wingdings" pitchFamily="2" charset="2"/>
              <a:buChar char="ü"/>
              <a:defRPr/>
            </a:pPr>
            <a:r>
              <a:rPr lang="pt-PT" dirty="0">
                <a:solidFill>
                  <a:schemeClr val="tx1"/>
                </a:solidFill>
                <a:latin typeface="Arial Narrow" pitchFamily="34" charset="0"/>
              </a:rPr>
              <a:t> Destruição parcial de </a:t>
            </a:r>
            <a:r>
              <a:rPr lang="pt-PT" b="1" dirty="0">
                <a:solidFill>
                  <a:schemeClr val="tx1"/>
                </a:solidFill>
                <a:latin typeface="Arial Narrow" pitchFamily="34" charset="0"/>
              </a:rPr>
              <a:t>1.502</a:t>
            </a:r>
            <a:r>
              <a:rPr lang="pt-PT" dirty="0">
                <a:solidFill>
                  <a:schemeClr val="tx1"/>
                </a:solidFill>
                <a:latin typeface="Arial Narrow" pitchFamily="34" charset="0"/>
              </a:rPr>
              <a:t> casas e </a:t>
            </a:r>
            <a:r>
              <a:rPr lang="pt-PT" b="1" dirty="0">
                <a:solidFill>
                  <a:schemeClr val="tx1"/>
                </a:solidFill>
                <a:latin typeface="Arial Narrow" pitchFamily="34" charset="0"/>
              </a:rPr>
              <a:t>532</a:t>
            </a:r>
            <a:r>
              <a:rPr lang="pt-PT" dirty="0">
                <a:solidFill>
                  <a:schemeClr val="tx1"/>
                </a:solidFill>
                <a:latin typeface="Arial Narrow" pitchFamily="34" charset="0"/>
              </a:rPr>
              <a:t> totalmente, afectando </a:t>
            </a:r>
            <a:r>
              <a:rPr lang="pt-PT" b="1" dirty="0">
                <a:solidFill>
                  <a:schemeClr val="tx1"/>
                </a:solidFill>
                <a:latin typeface="Arial Narrow" pitchFamily="34" charset="0"/>
              </a:rPr>
              <a:t>2.149</a:t>
            </a:r>
            <a:r>
              <a:rPr lang="pt-PT" dirty="0">
                <a:solidFill>
                  <a:schemeClr val="tx1"/>
                </a:solidFill>
                <a:latin typeface="Arial Narrow" pitchFamily="34" charset="0"/>
              </a:rPr>
              <a:t> famílias e </a:t>
            </a:r>
            <a:r>
              <a:rPr lang="pt-PT" b="1" dirty="0">
                <a:solidFill>
                  <a:schemeClr val="tx1"/>
                </a:solidFill>
                <a:latin typeface="Arial Narrow" pitchFamily="34" charset="0"/>
              </a:rPr>
              <a:t>6.483</a:t>
            </a:r>
            <a:r>
              <a:rPr lang="pt-PT" dirty="0">
                <a:solidFill>
                  <a:schemeClr val="tx1"/>
                </a:solidFill>
                <a:latin typeface="Arial Narrow" pitchFamily="34" charset="0"/>
              </a:rPr>
              <a:t> pessoas.</a:t>
            </a:r>
          </a:p>
          <a:p>
            <a:pPr algn="just">
              <a:lnSpc>
                <a:spcPct val="150000"/>
              </a:lnSpc>
              <a:buFont typeface="Wingdings" pitchFamily="2" charset="2"/>
              <a:buChar char="ü"/>
              <a:defRPr/>
            </a:pPr>
            <a:r>
              <a:rPr lang="pt-PT" dirty="0">
                <a:solidFill>
                  <a:schemeClr val="tx1"/>
                </a:solidFill>
                <a:latin typeface="Arial Narrow" pitchFamily="34" charset="0"/>
              </a:rPr>
              <a:t> Com a destruição de residências, </a:t>
            </a:r>
            <a:r>
              <a:rPr lang="pt-PT" b="1" dirty="0">
                <a:solidFill>
                  <a:schemeClr val="tx1"/>
                </a:solidFill>
                <a:latin typeface="Arial Narrow" pitchFamily="34" charset="0"/>
              </a:rPr>
              <a:t>4</a:t>
            </a:r>
            <a:r>
              <a:rPr lang="pt-PT" dirty="0">
                <a:solidFill>
                  <a:schemeClr val="tx1"/>
                </a:solidFill>
                <a:latin typeface="Arial Narrow" pitchFamily="34" charset="0"/>
              </a:rPr>
              <a:t> pessoas deram entrada no Centro de Saúde de Murrupula-Sede, sendo, </a:t>
            </a:r>
            <a:r>
              <a:rPr lang="pt-PT" b="1" dirty="0">
                <a:solidFill>
                  <a:schemeClr val="tx1"/>
                </a:solidFill>
                <a:latin typeface="Arial Narrow" pitchFamily="34" charset="0"/>
              </a:rPr>
              <a:t>2</a:t>
            </a:r>
            <a:r>
              <a:rPr lang="pt-PT" dirty="0">
                <a:solidFill>
                  <a:schemeClr val="tx1"/>
                </a:solidFill>
                <a:latin typeface="Arial Narrow" pitchFamily="34" charset="0"/>
              </a:rPr>
              <a:t> casos graves e </a:t>
            </a:r>
            <a:r>
              <a:rPr lang="pt-PT" b="1" dirty="0">
                <a:solidFill>
                  <a:schemeClr val="tx1"/>
                </a:solidFill>
                <a:latin typeface="Arial Narrow" pitchFamily="34" charset="0"/>
              </a:rPr>
              <a:t>2</a:t>
            </a:r>
            <a:r>
              <a:rPr lang="pt-PT" dirty="0">
                <a:solidFill>
                  <a:schemeClr val="tx1"/>
                </a:solidFill>
                <a:latin typeface="Arial Narrow" pitchFamily="34" charset="0"/>
              </a:rPr>
              <a:t> ligeiros, tendo perdido a vida um dos feridos gravemente.</a:t>
            </a:r>
          </a:p>
          <a:p>
            <a:pPr algn="just">
              <a:lnSpc>
                <a:spcPct val="150000"/>
              </a:lnSpc>
              <a:defRPr/>
            </a:pPr>
            <a:r>
              <a:rPr lang="pt-PT" b="1" dirty="0">
                <a:solidFill>
                  <a:schemeClr val="tx1"/>
                </a:solidFill>
                <a:latin typeface="Arial Narrow" pitchFamily="34" charset="0"/>
              </a:rPr>
              <a:t>Neste âmbito, foram tomadas as seguintes acções de prevenção:</a:t>
            </a:r>
          </a:p>
          <a:p>
            <a:pPr algn="just">
              <a:lnSpc>
                <a:spcPct val="150000"/>
              </a:lnSpc>
              <a:buFont typeface="Wingdings" pitchFamily="2" charset="2"/>
              <a:buChar char="ü"/>
              <a:defRPr/>
            </a:pPr>
            <a:r>
              <a:rPr lang="pt-PT" dirty="0">
                <a:solidFill>
                  <a:schemeClr val="tx1"/>
                </a:solidFill>
                <a:latin typeface="Arial Narrow" pitchFamily="34" charset="0"/>
              </a:rPr>
              <a:t> Apoio de algumas famílias em géneros alimentícios e plásticos de cobertura;</a:t>
            </a:r>
          </a:p>
          <a:p>
            <a:pPr algn="just">
              <a:lnSpc>
                <a:spcPct val="150000"/>
              </a:lnSpc>
              <a:buFont typeface="Wingdings" pitchFamily="2" charset="2"/>
              <a:buChar char="ü"/>
              <a:defRPr/>
            </a:pPr>
            <a:r>
              <a:rPr lang="pt-PT" dirty="0">
                <a:solidFill>
                  <a:schemeClr val="tx1"/>
                </a:solidFill>
                <a:latin typeface="Arial Narrow" pitchFamily="34" charset="0"/>
              </a:rPr>
              <a:t> Reforço da capacidade institucional para resposta, divulgação das medidas de mitigação e elaboração do Plano Estratégico Distrital de Mitigação da Tempestade Tropical GOMBE.</a:t>
            </a:r>
          </a:p>
          <a:p>
            <a:pPr algn="ctr">
              <a:defRPr/>
            </a:pPr>
            <a:endParaRPr lang="en-US" dirty="0">
              <a:solidFill>
                <a:schemeClr val="tx1"/>
              </a:solidFill>
            </a:endParaRPr>
          </a:p>
        </p:txBody>
      </p:sp>
    </p:spTree>
  </p:cSld>
  <p:clrMapOvr>
    <a:masterClrMapping/>
  </p:clrMapOvr>
  <p:transition spd="med">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o Número do Diapositivo 1"/>
          <p:cNvSpPr>
            <a:spLocks noGrp="1"/>
          </p:cNvSpPr>
          <p:nvPr>
            <p:ph type="sldNum" sz="quarter" idx="12"/>
          </p:nvPr>
        </p:nvSpPr>
        <p:spPr bwMode="auto">
          <a:noFill/>
          <a:ln>
            <a:miter lim="800000"/>
            <a:headEnd/>
            <a:tailEnd/>
          </a:ln>
        </p:spPr>
        <p:txBody>
          <a:bodyPr/>
          <a:lstStyle/>
          <a:p>
            <a:fld id="{C7D75D94-DFC7-4F2D-B414-8DF9007B80C7}" type="slidenum">
              <a:rPr lang="pt-PT" altLang="pt-PT" smtClean="0"/>
              <a:pPr/>
              <a:t>34</a:t>
            </a:fld>
            <a:endParaRPr lang="pt-PT" altLang="pt-PT" smtClean="0"/>
          </a:p>
        </p:txBody>
      </p:sp>
      <p:sp>
        <p:nvSpPr>
          <p:cNvPr id="3" name="Rectângulo 2"/>
          <p:cNvSpPr/>
          <p:nvPr/>
        </p:nvSpPr>
        <p:spPr>
          <a:xfrm>
            <a:off x="500063" y="500063"/>
            <a:ext cx="828675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sz="2000" b="1" dirty="0">
                <a:solidFill>
                  <a:schemeClr val="tx1"/>
                </a:solidFill>
                <a:latin typeface="Arial Narrow" pitchFamily="34" charset="0"/>
                <a:ea typeface="Tahoma" pitchFamily="34" charset="0"/>
                <a:cs typeface="Tahoma" pitchFamily="34" charset="0"/>
              </a:rPr>
              <a:t>Defesa da Pátria e a Soberania  </a:t>
            </a:r>
          </a:p>
          <a:p>
            <a:pPr algn="just">
              <a:lnSpc>
                <a:spcPct val="150000"/>
              </a:lnSpc>
              <a:defRPr/>
            </a:pPr>
            <a:r>
              <a:rPr lang="pt-PT" sz="2000" dirty="0">
                <a:solidFill>
                  <a:schemeClr val="tx1"/>
                </a:solidFill>
                <a:latin typeface="Arial Narrow" pitchFamily="34" charset="0"/>
                <a:ea typeface="Tahoma" pitchFamily="34" charset="0"/>
                <a:cs typeface="Tahoma" pitchFamily="34" charset="0"/>
              </a:rPr>
              <a:t>Neste âmbito, foram inscritos </a:t>
            </a:r>
            <a:r>
              <a:rPr lang="pt-PT" sz="2000" b="1" dirty="0">
                <a:solidFill>
                  <a:schemeClr val="tx1"/>
                </a:solidFill>
                <a:latin typeface="Arial Narrow" pitchFamily="34" charset="0"/>
                <a:ea typeface="Tahoma" pitchFamily="34" charset="0"/>
                <a:cs typeface="Tahoma" pitchFamily="34" charset="0"/>
              </a:rPr>
              <a:t>648</a:t>
            </a:r>
            <a:r>
              <a:rPr lang="pt-PT" sz="2000" dirty="0">
                <a:solidFill>
                  <a:schemeClr val="tx1"/>
                </a:solidFill>
                <a:latin typeface="Arial Narrow" pitchFamily="34" charset="0"/>
                <a:ea typeface="Tahoma" pitchFamily="34" charset="0"/>
                <a:cs typeface="Tahoma" pitchFamily="34" charset="0"/>
              </a:rPr>
              <a:t> jovens ao Serviço Militar Obrigatório, destes </a:t>
            </a:r>
            <a:r>
              <a:rPr lang="pt-PT" sz="2000" b="1" dirty="0">
                <a:solidFill>
                  <a:schemeClr val="tx1"/>
                </a:solidFill>
                <a:latin typeface="Arial Narrow" pitchFamily="34" charset="0"/>
                <a:ea typeface="Tahoma" pitchFamily="34" charset="0"/>
                <a:cs typeface="Tahoma" pitchFamily="34" charset="0"/>
              </a:rPr>
              <a:t>442</a:t>
            </a:r>
            <a:r>
              <a:rPr lang="pt-PT" sz="2000" dirty="0">
                <a:solidFill>
                  <a:schemeClr val="tx1"/>
                </a:solidFill>
                <a:latin typeface="Arial Narrow" pitchFamily="34" charset="0"/>
                <a:ea typeface="Tahoma" pitchFamily="34" charset="0"/>
                <a:cs typeface="Tahoma" pitchFamily="34" charset="0"/>
              </a:rPr>
              <a:t> homens e </a:t>
            </a:r>
            <a:r>
              <a:rPr lang="pt-PT" sz="2000" b="1" dirty="0">
                <a:solidFill>
                  <a:schemeClr val="tx1"/>
                </a:solidFill>
                <a:latin typeface="Arial Narrow" pitchFamily="34" charset="0"/>
                <a:ea typeface="Tahoma" pitchFamily="34" charset="0"/>
                <a:cs typeface="Tahoma" pitchFamily="34" charset="0"/>
              </a:rPr>
              <a:t>206</a:t>
            </a:r>
            <a:r>
              <a:rPr lang="pt-PT" sz="2000" dirty="0">
                <a:solidFill>
                  <a:schemeClr val="tx1"/>
                </a:solidFill>
                <a:latin typeface="Arial Narrow" pitchFamily="34" charset="0"/>
                <a:ea typeface="Tahoma" pitchFamily="34" charset="0"/>
                <a:cs typeface="Tahoma" pitchFamily="34" charset="0"/>
              </a:rPr>
              <a:t> mulheres, com um crescimento na ordem de </a:t>
            </a:r>
            <a:r>
              <a:rPr lang="pt-PT" sz="2000" b="1" dirty="0">
                <a:solidFill>
                  <a:schemeClr val="tx1"/>
                </a:solidFill>
                <a:latin typeface="Arial Narrow" pitchFamily="34" charset="0"/>
                <a:ea typeface="Tahoma" pitchFamily="34" charset="0"/>
                <a:cs typeface="Tahoma" pitchFamily="34" charset="0"/>
              </a:rPr>
              <a:t>58% </a:t>
            </a:r>
            <a:r>
              <a:rPr lang="pt-PT" sz="2000" dirty="0">
                <a:solidFill>
                  <a:schemeClr val="tx1"/>
                </a:solidFill>
                <a:latin typeface="Arial Narrow" pitchFamily="34" charset="0"/>
                <a:ea typeface="Tahoma" pitchFamily="34" charset="0"/>
                <a:cs typeface="Tahoma" pitchFamily="34" charset="0"/>
              </a:rPr>
              <a:t>comparativamente a igual período de </a:t>
            </a:r>
            <a:r>
              <a:rPr lang="pt-PT" sz="2000" dirty="0" smtClean="0">
                <a:solidFill>
                  <a:schemeClr val="tx1"/>
                </a:solidFill>
                <a:latin typeface="Arial Narrow" pitchFamily="34" charset="0"/>
                <a:ea typeface="Tahoma" pitchFamily="34" charset="0"/>
                <a:cs typeface="Tahoma" pitchFamily="34" charset="0"/>
              </a:rPr>
              <a:t>2021. os processos foram enviados ao Centro de Recrutamento Provincial, aguardando a inspecção médica.</a:t>
            </a:r>
            <a:endParaRPr lang="pt-PT" sz="2000" dirty="0">
              <a:solidFill>
                <a:schemeClr val="tx1"/>
              </a:solidFill>
              <a:latin typeface="Arial Narrow" pitchFamily="34" charset="0"/>
              <a:ea typeface="Tahoma" pitchFamily="34" charset="0"/>
              <a:cs typeface="Tahoma" pitchFamily="34" charset="0"/>
            </a:endParaRPr>
          </a:p>
          <a:p>
            <a:pPr algn="just">
              <a:lnSpc>
                <a:spcPct val="150000"/>
              </a:lnSpc>
              <a:defRPr/>
            </a:pPr>
            <a:endParaRPr lang="pt-PT" sz="2000" dirty="0">
              <a:solidFill>
                <a:schemeClr val="tx1"/>
              </a:solidFill>
              <a:latin typeface="Arial Narrow" pitchFamily="34" charset="0"/>
              <a:ea typeface="Tahoma" pitchFamily="34" charset="0"/>
              <a:cs typeface="Tahoma" pitchFamily="34" charset="0"/>
            </a:endParaRPr>
          </a:p>
          <a:p>
            <a:pPr algn="just">
              <a:lnSpc>
                <a:spcPct val="150000"/>
              </a:lnSpc>
              <a:defRPr/>
            </a:pPr>
            <a:r>
              <a:rPr lang="pt-PT" sz="2000" dirty="0">
                <a:solidFill>
                  <a:schemeClr val="tx1"/>
                </a:solidFill>
                <a:latin typeface="Arial Narrow" pitchFamily="34" charset="0"/>
                <a:ea typeface="Tahoma" pitchFamily="34" charset="0"/>
                <a:cs typeface="Tahoma" pitchFamily="34" charset="0"/>
              </a:rPr>
              <a:t>Em relação aos deslocados que vivem no Distrito de Murrupula, dados actualizados </a:t>
            </a:r>
            <a:r>
              <a:rPr lang="pt-PT" sz="2000" dirty="0" smtClean="0">
                <a:solidFill>
                  <a:schemeClr val="tx1"/>
                </a:solidFill>
                <a:latin typeface="Arial Narrow" pitchFamily="34" charset="0"/>
                <a:ea typeface="Tahoma" pitchFamily="34" charset="0"/>
                <a:cs typeface="Tahoma" pitchFamily="34" charset="0"/>
              </a:rPr>
              <a:t>até Junho indicam </a:t>
            </a:r>
            <a:r>
              <a:rPr lang="pt-PT" sz="2000" dirty="0">
                <a:solidFill>
                  <a:schemeClr val="tx1"/>
                </a:solidFill>
                <a:latin typeface="Arial Narrow" pitchFamily="34" charset="0"/>
                <a:ea typeface="Tahoma" pitchFamily="34" charset="0"/>
                <a:cs typeface="Tahoma" pitchFamily="34" charset="0"/>
              </a:rPr>
              <a:t>que permanecem no distritos  4 famílias, compostas por 19 pessoas e outras 6 famílias compostos por 32 pessoas já regressaram a proveniência. </a:t>
            </a:r>
          </a:p>
        </p:txBody>
      </p:sp>
      <p:sp>
        <p:nvSpPr>
          <p:cNvPr id="4" name="Rectângulo 3"/>
          <p:cNvSpPr/>
          <p:nvPr/>
        </p:nvSpPr>
        <p:spPr>
          <a:xfrm>
            <a:off x="500063" y="0"/>
            <a:ext cx="8143875" cy="42862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solidFill>
                  <a:schemeClr val="tx1"/>
                </a:solidFill>
              </a:rPr>
              <a:t>3.4. PILAR I-REFOR</a:t>
            </a:r>
            <a:r>
              <a:rPr lang="en-US" b="1" dirty="0">
                <a:solidFill>
                  <a:schemeClr val="tx1"/>
                </a:solidFill>
                <a:cs typeface="Calibri"/>
              </a:rPr>
              <a:t>Ç</a:t>
            </a:r>
            <a:r>
              <a:rPr lang="en-US" b="1" dirty="0">
                <a:solidFill>
                  <a:schemeClr val="tx1"/>
                </a:solidFill>
              </a:rPr>
              <a:t>AR A DEMOCRACIA E PRESERVAR A UNIDADE NACIONAL</a:t>
            </a:r>
          </a:p>
        </p:txBody>
      </p:sp>
    </p:spTree>
  </p:cSld>
  <p:clrMapOvr>
    <a:masterClrMapping/>
  </p:clrMapOvr>
  <p:transition spd="med">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Posição do Número do Diapositivo 1"/>
          <p:cNvSpPr>
            <a:spLocks noGrp="1"/>
          </p:cNvSpPr>
          <p:nvPr>
            <p:ph type="sldNum" sz="quarter" idx="12"/>
          </p:nvPr>
        </p:nvSpPr>
        <p:spPr bwMode="auto">
          <a:noFill/>
          <a:ln>
            <a:miter lim="800000"/>
            <a:headEnd/>
            <a:tailEnd/>
          </a:ln>
        </p:spPr>
        <p:txBody>
          <a:bodyPr/>
          <a:lstStyle/>
          <a:p>
            <a:fld id="{315DCDF5-5AF5-49CD-A5E8-FF930371A405}" type="slidenum">
              <a:rPr lang="pt-PT" altLang="pt-PT" smtClean="0"/>
              <a:pPr/>
              <a:t>35</a:t>
            </a:fld>
            <a:endParaRPr lang="pt-PT" altLang="pt-PT" smtClean="0"/>
          </a:p>
        </p:txBody>
      </p:sp>
      <p:sp>
        <p:nvSpPr>
          <p:cNvPr id="3" name="Rectângulo 2"/>
          <p:cNvSpPr/>
          <p:nvPr/>
        </p:nvSpPr>
        <p:spPr>
          <a:xfrm>
            <a:off x="285750" y="214313"/>
            <a:ext cx="8643938" cy="5000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Verdana" pitchFamily="34" charset="0"/>
                <a:ea typeface="Verdana" pitchFamily="34" charset="0"/>
                <a:cs typeface="Verdana" pitchFamily="34" charset="0"/>
              </a:rPr>
              <a:t>3.5. PILLAR II- PROMOVER A BOA GOVERNAÇÃO E DESCENTRALIZAÇÃO</a:t>
            </a:r>
            <a:endParaRPr lang="en-US" sz="1600" dirty="0">
              <a:solidFill>
                <a:schemeClr val="tx1"/>
              </a:solidFill>
              <a:latin typeface="Verdana" pitchFamily="34" charset="0"/>
              <a:ea typeface="Verdana" pitchFamily="34" charset="0"/>
              <a:cs typeface="Verdana" pitchFamily="34" charset="0"/>
            </a:endParaRPr>
          </a:p>
        </p:txBody>
      </p:sp>
      <p:sp>
        <p:nvSpPr>
          <p:cNvPr id="38916" name="Rectângulo 3"/>
          <p:cNvSpPr>
            <a:spLocks noChangeArrowheads="1"/>
          </p:cNvSpPr>
          <p:nvPr/>
        </p:nvSpPr>
        <p:spPr bwMode="auto">
          <a:xfrm>
            <a:off x="285750" y="714375"/>
            <a:ext cx="8643938" cy="6047809"/>
          </a:xfrm>
          <a:prstGeom prst="rect">
            <a:avLst/>
          </a:prstGeom>
          <a:noFill/>
          <a:ln w="9525">
            <a:noFill/>
            <a:miter lim="800000"/>
            <a:headEnd/>
            <a:tailEnd/>
          </a:ln>
        </p:spPr>
        <p:txBody>
          <a:bodyPr>
            <a:spAutoFit/>
          </a:bodyPr>
          <a:lstStyle/>
          <a:p>
            <a:pPr algn="just">
              <a:lnSpc>
                <a:spcPct val="150000"/>
              </a:lnSpc>
            </a:pPr>
            <a:r>
              <a:rPr lang="pt-PT" dirty="0">
                <a:latin typeface="Arial Narrow" pitchFamily="34" charset="0"/>
              </a:rPr>
              <a:t>O número de funcionários registou um crescimento  em  </a:t>
            </a:r>
            <a:r>
              <a:rPr lang="pt-PT" b="1" dirty="0">
                <a:latin typeface="Arial Narrow" pitchFamily="34" charset="0"/>
              </a:rPr>
              <a:t>15% </a:t>
            </a:r>
            <a:r>
              <a:rPr lang="pt-PT" dirty="0">
                <a:latin typeface="Arial Narrow" pitchFamily="34" charset="0"/>
              </a:rPr>
              <a:t>dos </a:t>
            </a:r>
            <a:r>
              <a:rPr lang="pt-PT" b="1" dirty="0">
                <a:latin typeface="Arial Narrow" pitchFamily="34" charset="0"/>
              </a:rPr>
              <a:t>1.355</a:t>
            </a:r>
            <a:r>
              <a:rPr lang="pt-PT" dirty="0">
                <a:latin typeface="Arial Narrow" pitchFamily="34" charset="0"/>
              </a:rPr>
              <a:t> em 2021 para </a:t>
            </a:r>
            <a:r>
              <a:rPr lang="pt-PT" b="1" dirty="0">
                <a:latin typeface="Arial Narrow" pitchFamily="34" charset="0"/>
              </a:rPr>
              <a:t>1.578</a:t>
            </a:r>
            <a:r>
              <a:rPr lang="pt-PT" dirty="0">
                <a:latin typeface="Arial Narrow" pitchFamily="34" charset="0"/>
              </a:rPr>
              <a:t> em 2022, pesa embora existirem ainda</a:t>
            </a:r>
            <a:r>
              <a:rPr lang="pt-PT" b="1" dirty="0">
                <a:latin typeface="Arial Narrow" pitchFamily="34" charset="0"/>
              </a:rPr>
              <a:t> 20 </a:t>
            </a:r>
            <a:r>
              <a:rPr lang="pt-PT" dirty="0">
                <a:latin typeface="Arial Narrow" pitchFamily="34" charset="0"/>
              </a:rPr>
              <a:t>Agentes do  Estado. Porém, 327 foram remetidos até então à prova de vida.</a:t>
            </a:r>
            <a:endParaRPr lang="pt-PT" b="1" dirty="0">
              <a:latin typeface="Arial Narrow" pitchFamily="34" charset="0"/>
              <a:cs typeface="Tahoma" pitchFamily="34" charset="0"/>
            </a:endParaRPr>
          </a:p>
          <a:p>
            <a:pPr algn="just">
              <a:lnSpc>
                <a:spcPct val="150000"/>
              </a:lnSpc>
            </a:pPr>
            <a:r>
              <a:rPr lang="pt-PT" dirty="0">
                <a:latin typeface="Arial Narrow" pitchFamily="34" charset="0"/>
                <a:cs typeface="Tahoma" pitchFamily="34" charset="0"/>
              </a:rPr>
              <a:t>Para assegurar o bom funcionamento do sistema de administração pública, foram realizadas: </a:t>
            </a:r>
            <a:r>
              <a:rPr lang="pt-PT" dirty="0" smtClean="0">
                <a:latin typeface="Arial Narrow" pitchFamily="34" charset="0"/>
                <a:cs typeface="Tahoma" pitchFamily="34" charset="0"/>
              </a:rPr>
              <a:t>6 Sessões Ordinárias do </a:t>
            </a:r>
            <a:r>
              <a:rPr lang="pt-PT" dirty="0">
                <a:latin typeface="Arial Narrow" pitchFamily="34" charset="0"/>
                <a:cs typeface="Tahoma" pitchFamily="34" charset="0"/>
              </a:rPr>
              <a:t>Governo; </a:t>
            </a:r>
            <a:r>
              <a:rPr lang="en-US" dirty="0" smtClean="0">
                <a:latin typeface="Arial Narrow" pitchFamily="34" charset="0"/>
                <a:cs typeface="Tahoma" pitchFamily="34" charset="0"/>
              </a:rPr>
              <a:t>6</a:t>
            </a:r>
            <a:r>
              <a:rPr lang="en-US" dirty="0" smtClean="0">
                <a:latin typeface="Arial Narrow" pitchFamily="34" charset="0"/>
              </a:rPr>
              <a:t> Sessões de </a:t>
            </a:r>
            <a:r>
              <a:rPr lang="en-US" dirty="0" err="1" smtClean="0">
                <a:latin typeface="Arial Narrow" pitchFamily="34" charset="0"/>
              </a:rPr>
              <a:t>Forúm</a:t>
            </a:r>
            <a:r>
              <a:rPr lang="en-US" dirty="0" smtClean="0">
                <a:latin typeface="Arial Narrow" pitchFamily="34" charset="0"/>
              </a:rPr>
              <a:t> </a:t>
            </a:r>
            <a:r>
              <a:rPr lang="en-US" dirty="0">
                <a:latin typeface="Arial Narrow" pitchFamily="34" charset="0"/>
              </a:rPr>
              <a:t>dos </a:t>
            </a:r>
            <a:r>
              <a:rPr lang="en-US" dirty="0" err="1">
                <a:latin typeface="Arial Narrow" pitchFamily="34" charset="0"/>
              </a:rPr>
              <a:t>Recursos</a:t>
            </a:r>
            <a:r>
              <a:rPr lang="en-US" dirty="0">
                <a:latin typeface="Arial Narrow" pitchFamily="34" charset="0"/>
              </a:rPr>
              <a:t> </a:t>
            </a:r>
            <a:r>
              <a:rPr lang="en-US" dirty="0" err="1">
                <a:latin typeface="Arial Narrow" pitchFamily="34" charset="0"/>
              </a:rPr>
              <a:t>Humanos</a:t>
            </a:r>
            <a:r>
              <a:rPr lang="en-US" dirty="0">
                <a:latin typeface="Arial Narrow" pitchFamily="34" charset="0"/>
              </a:rPr>
              <a:t>; </a:t>
            </a:r>
            <a:r>
              <a:rPr lang="en-US" dirty="0" smtClean="0">
                <a:latin typeface="Arial Narrow" pitchFamily="34" charset="0"/>
              </a:rPr>
              <a:t>6 </a:t>
            </a:r>
            <a:r>
              <a:rPr lang="en-US" dirty="0">
                <a:latin typeface="Arial Narrow" pitchFamily="34" charset="0"/>
              </a:rPr>
              <a:t>de </a:t>
            </a:r>
            <a:r>
              <a:rPr lang="en-US" dirty="0" err="1">
                <a:latin typeface="Arial Narrow" pitchFamily="34" charset="0"/>
              </a:rPr>
              <a:t>estudo</a:t>
            </a:r>
            <a:r>
              <a:rPr lang="en-US" dirty="0">
                <a:latin typeface="Arial Narrow" pitchFamily="34" charset="0"/>
              </a:rPr>
              <a:t> de </a:t>
            </a:r>
            <a:r>
              <a:rPr lang="en-US" dirty="0" err="1" smtClean="0">
                <a:latin typeface="Arial Narrow" pitchFamily="34" charset="0"/>
              </a:rPr>
              <a:t>Legislação</a:t>
            </a:r>
            <a:r>
              <a:rPr lang="en-US" dirty="0" smtClean="0">
                <a:latin typeface="Arial Narrow" pitchFamily="34" charset="0"/>
              </a:rPr>
              <a:t>; 01 </a:t>
            </a:r>
            <a:r>
              <a:rPr lang="en-US" dirty="0" err="1" smtClean="0">
                <a:latin typeface="Arial Narrow" pitchFamily="34" charset="0"/>
              </a:rPr>
              <a:t>Sessão</a:t>
            </a:r>
            <a:r>
              <a:rPr lang="en-US" dirty="0" smtClean="0">
                <a:latin typeface="Arial Narrow" pitchFamily="34" charset="0"/>
              </a:rPr>
              <a:t> do Conselho Consultivo Distrital, 32 </a:t>
            </a:r>
            <a:r>
              <a:rPr lang="en-US" dirty="0" err="1">
                <a:latin typeface="Arial Narrow" pitchFamily="34" charset="0"/>
              </a:rPr>
              <a:t>reuniões</a:t>
            </a:r>
            <a:r>
              <a:rPr lang="en-US" dirty="0">
                <a:latin typeface="Arial Narrow" pitchFamily="34" charset="0"/>
              </a:rPr>
              <a:t> </a:t>
            </a:r>
            <a:r>
              <a:rPr lang="en-US" dirty="0" err="1">
                <a:latin typeface="Arial Narrow" pitchFamily="34" charset="0"/>
              </a:rPr>
              <a:t>diversas</a:t>
            </a:r>
            <a:r>
              <a:rPr lang="en-US" dirty="0">
                <a:latin typeface="Arial Narrow" pitchFamily="34" charset="0"/>
              </a:rPr>
              <a:t> e </a:t>
            </a:r>
            <a:r>
              <a:rPr lang="en-US" dirty="0" smtClean="0">
                <a:latin typeface="Arial Narrow" pitchFamily="34" charset="0"/>
              </a:rPr>
              <a:t>23 </a:t>
            </a:r>
            <a:r>
              <a:rPr lang="en-US" dirty="0" err="1">
                <a:latin typeface="Arial Narrow" pitchFamily="34" charset="0"/>
              </a:rPr>
              <a:t>visitas</a:t>
            </a:r>
            <a:r>
              <a:rPr lang="en-US" dirty="0">
                <a:latin typeface="Arial Narrow" pitchFamily="34" charset="0"/>
              </a:rPr>
              <a:t> de </a:t>
            </a:r>
            <a:r>
              <a:rPr lang="en-US" dirty="0" err="1">
                <a:latin typeface="Arial Narrow" pitchFamily="34" charset="0"/>
              </a:rPr>
              <a:t>trabalho</a:t>
            </a:r>
            <a:r>
              <a:rPr lang="en-US" dirty="0">
                <a:latin typeface="Arial Narrow" pitchFamily="34" charset="0"/>
              </a:rPr>
              <a:t> nas </a:t>
            </a:r>
            <a:r>
              <a:rPr lang="en-US" dirty="0" err="1" smtClean="0">
                <a:latin typeface="Arial Narrow" pitchFamily="34" charset="0"/>
              </a:rPr>
              <a:t>Instituições</a:t>
            </a:r>
            <a:r>
              <a:rPr lang="en-US" dirty="0" smtClean="0">
                <a:latin typeface="Arial Narrow" pitchFamily="34" charset="0"/>
              </a:rPr>
              <a:t> </a:t>
            </a:r>
            <a:r>
              <a:rPr lang="en-US" dirty="0" err="1" smtClean="0">
                <a:latin typeface="Arial Narrow" pitchFamily="34" charset="0"/>
              </a:rPr>
              <a:t>públicas</a:t>
            </a:r>
            <a:r>
              <a:rPr lang="en-US" dirty="0" smtClean="0">
                <a:latin typeface="Arial Narrow" pitchFamily="34" charset="0"/>
              </a:rPr>
              <a:t> e </a:t>
            </a:r>
            <a:r>
              <a:rPr lang="en-US" dirty="0" err="1" smtClean="0">
                <a:latin typeface="Arial Narrow" pitchFamily="34" charset="0"/>
              </a:rPr>
              <a:t>privadas</a:t>
            </a:r>
            <a:r>
              <a:rPr lang="en-US" dirty="0" smtClean="0">
                <a:latin typeface="Arial Narrow" pitchFamily="34" charset="0"/>
              </a:rPr>
              <a:t>, </a:t>
            </a:r>
            <a:r>
              <a:rPr lang="en-US" dirty="0">
                <a:latin typeface="Arial Narrow" pitchFamily="34" charset="0"/>
              </a:rPr>
              <a:t>Postos </a:t>
            </a:r>
            <a:r>
              <a:rPr lang="en-US" dirty="0" err="1" smtClean="0">
                <a:latin typeface="Arial Narrow" pitchFamily="34" charset="0"/>
              </a:rPr>
              <a:t>Administrativos</a:t>
            </a:r>
            <a:r>
              <a:rPr lang="en-US" dirty="0">
                <a:latin typeface="Arial Narrow" pitchFamily="34" charset="0"/>
              </a:rPr>
              <a:t> </a:t>
            </a:r>
            <a:r>
              <a:rPr lang="en-US" dirty="0" smtClean="0">
                <a:latin typeface="Arial Narrow" pitchFamily="34" charset="0"/>
              </a:rPr>
              <a:t>e Localidades.</a:t>
            </a:r>
            <a:endParaRPr lang="en-US" dirty="0">
              <a:latin typeface="Arial Narrow" pitchFamily="34" charset="0"/>
            </a:endParaRPr>
          </a:p>
          <a:p>
            <a:pPr algn="just"/>
            <a:r>
              <a:rPr lang="pt-PT" b="1" dirty="0">
                <a:latin typeface="Arial Narrow" pitchFamily="34" charset="0"/>
                <a:cs typeface="Tahoma" pitchFamily="34" charset="0"/>
              </a:rPr>
              <a:t>No âmbito do bom funcionamento do sistema da justiça com vista a garantir o acesso a justiça e aos direitos aos cidadãos  </a:t>
            </a:r>
          </a:p>
          <a:p>
            <a:pPr algn="just">
              <a:lnSpc>
                <a:spcPct val="150000"/>
              </a:lnSpc>
            </a:pPr>
            <a:r>
              <a:rPr lang="pt-PT" dirty="0">
                <a:latin typeface="Arial Narrow" pitchFamily="34" charset="0"/>
                <a:cs typeface="Tahoma" pitchFamily="34" charset="0"/>
              </a:rPr>
              <a:t>O </a:t>
            </a:r>
            <a:r>
              <a:rPr lang="pt-PT" dirty="0" smtClean="0">
                <a:latin typeface="Arial Narrow" pitchFamily="34" charset="0"/>
                <a:cs typeface="Tahoma" pitchFamily="34" charset="0"/>
              </a:rPr>
              <a:t>Distrito através do IPAJ </a:t>
            </a:r>
            <a:r>
              <a:rPr lang="pt-PT" dirty="0">
                <a:latin typeface="Arial Narrow" pitchFamily="34" charset="0"/>
                <a:cs typeface="Tahoma" pitchFamily="34" charset="0"/>
              </a:rPr>
              <a:t>atendeu </a:t>
            </a:r>
            <a:r>
              <a:rPr lang="pt-PT" dirty="0" smtClean="0">
                <a:latin typeface="Arial Narrow" pitchFamily="34" charset="0"/>
                <a:cs typeface="Tahoma" pitchFamily="34" charset="0"/>
              </a:rPr>
              <a:t>31 </a:t>
            </a:r>
            <a:r>
              <a:rPr lang="pt-PT" dirty="0">
                <a:latin typeface="Arial Narrow" pitchFamily="34" charset="0"/>
                <a:cs typeface="Tahoma" pitchFamily="34" charset="0"/>
              </a:rPr>
              <a:t>casos crime contra </a:t>
            </a:r>
            <a:r>
              <a:rPr lang="pt-PT" dirty="0" smtClean="0">
                <a:latin typeface="Arial Narrow" pitchFamily="34" charset="0"/>
                <a:cs typeface="Tahoma" pitchFamily="34" charset="0"/>
              </a:rPr>
              <a:t>84 </a:t>
            </a:r>
            <a:r>
              <a:rPr lang="pt-PT" dirty="0">
                <a:latin typeface="Arial Narrow" pitchFamily="34" charset="0"/>
                <a:cs typeface="Tahoma" pitchFamily="34" charset="0"/>
              </a:rPr>
              <a:t>do ano 2021 </a:t>
            </a:r>
            <a:r>
              <a:rPr lang="pt-PT" dirty="0" smtClean="0">
                <a:latin typeface="Arial Narrow" pitchFamily="34" charset="0"/>
                <a:cs typeface="Tahoma" pitchFamily="34" charset="0"/>
              </a:rPr>
              <a:t>num </a:t>
            </a:r>
            <a:r>
              <a:rPr lang="pt-PT" dirty="0" err="1" smtClean="0">
                <a:latin typeface="Arial Narrow" pitchFamily="34" charset="0"/>
                <a:cs typeface="Tahoma" pitchFamily="34" charset="0"/>
              </a:rPr>
              <a:t>declinio</a:t>
            </a:r>
            <a:r>
              <a:rPr lang="pt-PT" dirty="0" smtClean="0">
                <a:latin typeface="Arial Narrow" pitchFamily="34" charset="0"/>
                <a:cs typeface="Tahoma" pitchFamily="34" charset="0"/>
              </a:rPr>
              <a:t> de 63%, 77 casos </a:t>
            </a:r>
            <a:r>
              <a:rPr lang="pt-PT" dirty="0">
                <a:latin typeface="Arial Narrow" pitchFamily="34" charset="0"/>
                <a:cs typeface="Tahoma" pitchFamily="34" charset="0"/>
              </a:rPr>
              <a:t>cíveis contra </a:t>
            </a:r>
            <a:r>
              <a:rPr lang="pt-PT" dirty="0" smtClean="0">
                <a:latin typeface="Arial Narrow" pitchFamily="34" charset="0"/>
                <a:cs typeface="Tahoma" pitchFamily="34" charset="0"/>
              </a:rPr>
              <a:t>71 </a:t>
            </a:r>
            <a:r>
              <a:rPr lang="pt-PT" dirty="0">
                <a:latin typeface="Arial Narrow" pitchFamily="34" charset="0"/>
                <a:cs typeface="Tahoma" pitchFamily="34" charset="0"/>
              </a:rPr>
              <a:t>de 2021, </a:t>
            </a:r>
            <a:r>
              <a:rPr lang="pt-PT" dirty="0" smtClean="0">
                <a:latin typeface="Arial Narrow" pitchFamily="34" charset="0"/>
                <a:cs typeface="Tahoma" pitchFamily="34" charset="0"/>
              </a:rPr>
              <a:t>numa variação </a:t>
            </a:r>
            <a:r>
              <a:rPr lang="pt-PT" dirty="0">
                <a:latin typeface="Arial Narrow" pitchFamily="34" charset="0"/>
                <a:cs typeface="Tahoma" pitchFamily="34" charset="0"/>
              </a:rPr>
              <a:t>de </a:t>
            </a:r>
            <a:r>
              <a:rPr lang="pt-PT" dirty="0" smtClean="0">
                <a:latin typeface="Arial Narrow" pitchFamily="34" charset="0"/>
                <a:cs typeface="Tahoma" pitchFamily="34" charset="0"/>
              </a:rPr>
              <a:t>8% </a:t>
            </a:r>
            <a:r>
              <a:rPr lang="pt-PT" dirty="0">
                <a:latin typeface="Arial Narrow" pitchFamily="34" charset="0"/>
                <a:cs typeface="Tahoma" pitchFamily="34" charset="0"/>
              </a:rPr>
              <a:t>e </a:t>
            </a:r>
            <a:r>
              <a:rPr lang="pt-PT" dirty="0" smtClean="0">
                <a:latin typeface="Arial Narrow" pitchFamily="34" charset="0"/>
                <a:cs typeface="Tahoma" pitchFamily="34" charset="0"/>
              </a:rPr>
              <a:t>31 </a:t>
            </a:r>
            <a:r>
              <a:rPr lang="pt-PT" dirty="0">
                <a:latin typeface="Arial Narrow" pitchFamily="34" charset="0"/>
                <a:cs typeface="Tahoma" pitchFamily="34" charset="0"/>
              </a:rPr>
              <a:t>Julgamentos, contra </a:t>
            </a:r>
            <a:r>
              <a:rPr lang="pt-PT" dirty="0" smtClean="0">
                <a:latin typeface="Arial Narrow" pitchFamily="34" charset="0"/>
                <a:cs typeface="Tahoma" pitchFamily="34" charset="0"/>
              </a:rPr>
              <a:t>84 </a:t>
            </a:r>
            <a:r>
              <a:rPr lang="pt-PT" dirty="0">
                <a:latin typeface="Arial Narrow" pitchFamily="34" charset="0"/>
                <a:cs typeface="Tahoma" pitchFamily="34" charset="0"/>
              </a:rPr>
              <a:t>do ano 2021, </a:t>
            </a:r>
            <a:r>
              <a:rPr lang="pt-PT" dirty="0" smtClean="0">
                <a:latin typeface="Arial Narrow" pitchFamily="34" charset="0"/>
                <a:cs typeface="Tahoma" pitchFamily="34" charset="0"/>
              </a:rPr>
              <a:t>num </a:t>
            </a:r>
            <a:r>
              <a:rPr lang="pt-PT" dirty="0" err="1" smtClean="0">
                <a:latin typeface="Arial Narrow" pitchFamily="34" charset="0"/>
                <a:cs typeface="Tahoma" pitchFamily="34" charset="0"/>
              </a:rPr>
              <a:t>declinio</a:t>
            </a:r>
            <a:r>
              <a:rPr lang="pt-PT" dirty="0" smtClean="0">
                <a:latin typeface="Arial Narrow" pitchFamily="34" charset="0"/>
                <a:cs typeface="Tahoma" pitchFamily="34" charset="0"/>
              </a:rPr>
              <a:t> 63 % .</a:t>
            </a:r>
            <a:endParaRPr lang="pt-PT" dirty="0">
              <a:latin typeface="Arial Narrow" pitchFamily="34" charset="0"/>
              <a:cs typeface="Tahoma" pitchFamily="34" charset="0"/>
            </a:endParaRPr>
          </a:p>
          <a:p>
            <a:pPr algn="just">
              <a:lnSpc>
                <a:spcPct val="150000"/>
              </a:lnSpc>
            </a:pPr>
            <a:r>
              <a:rPr lang="pt-PT" dirty="0">
                <a:latin typeface="Arial Narrow" pitchFamily="34" charset="0"/>
                <a:cs typeface="Tahoma" pitchFamily="34" charset="0"/>
              </a:rPr>
              <a:t>No tocante a situação </a:t>
            </a:r>
            <a:r>
              <a:rPr lang="pt-PT" dirty="0" err="1">
                <a:latin typeface="Arial Narrow" pitchFamily="34" charset="0"/>
                <a:cs typeface="Tahoma" pitchFamily="34" charset="0"/>
              </a:rPr>
              <a:t>reclusória</a:t>
            </a:r>
            <a:r>
              <a:rPr lang="pt-PT" dirty="0">
                <a:latin typeface="Arial Narrow" pitchFamily="34" charset="0"/>
                <a:cs typeface="Tahoma" pitchFamily="34" charset="0"/>
              </a:rPr>
              <a:t>, o Estabelecimento Penitenciário, no período em causa, teve </a:t>
            </a:r>
            <a:r>
              <a:rPr lang="pt-PT" b="1" dirty="0">
                <a:latin typeface="Arial Narrow" pitchFamily="34" charset="0"/>
                <a:cs typeface="Tahoma" pitchFamily="34" charset="0"/>
              </a:rPr>
              <a:t>118</a:t>
            </a:r>
            <a:r>
              <a:rPr lang="pt-PT" dirty="0">
                <a:latin typeface="Arial Narrow" pitchFamily="34" charset="0"/>
                <a:cs typeface="Tahoma" pitchFamily="34" charset="0"/>
              </a:rPr>
              <a:t> movimentos </a:t>
            </a:r>
            <a:r>
              <a:rPr lang="pt-PT" dirty="0" err="1">
                <a:latin typeface="Arial Narrow" pitchFamily="34" charset="0"/>
                <a:cs typeface="Tahoma" pitchFamily="34" charset="0"/>
              </a:rPr>
              <a:t>reclusorios</a:t>
            </a:r>
            <a:r>
              <a:rPr lang="pt-PT" dirty="0">
                <a:latin typeface="Arial Narrow" pitchFamily="34" charset="0"/>
                <a:cs typeface="Tahoma" pitchFamily="34" charset="0"/>
              </a:rPr>
              <a:t>, destes: 56 preventivos, 62 condenados e 56 solturas, contra </a:t>
            </a:r>
            <a:r>
              <a:rPr lang="pt-PT" b="1" dirty="0">
                <a:latin typeface="Arial Narrow" pitchFamily="34" charset="0"/>
                <a:cs typeface="Tahoma" pitchFamily="34" charset="0"/>
              </a:rPr>
              <a:t>83 </a:t>
            </a:r>
            <a:r>
              <a:rPr lang="pt-PT" dirty="0">
                <a:latin typeface="Arial Narrow" pitchFamily="34" charset="0"/>
                <a:cs typeface="Tahoma" pitchFamily="34" charset="0"/>
              </a:rPr>
              <a:t>movimentos de 2021.</a:t>
            </a:r>
            <a:endParaRPr lang="en-US" dirty="0">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o Número do Diapositivo 1"/>
          <p:cNvSpPr>
            <a:spLocks noGrp="1"/>
          </p:cNvSpPr>
          <p:nvPr>
            <p:ph type="sldNum" sz="quarter" idx="12"/>
          </p:nvPr>
        </p:nvSpPr>
        <p:spPr bwMode="auto">
          <a:noFill/>
          <a:ln>
            <a:miter lim="800000"/>
            <a:headEnd/>
            <a:tailEnd/>
          </a:ln>
        </p:spPr>
        <p:txBody>
          <a:bodyPr/>
          <a:lstStyle/>
          <a:p>
            <a:fld id="{B0B356EC-CBED-4F92-819F-DE7BE5F05114}" type="slidenum">
              <a:rPr lang="pt-PT" altLang="pt-PT" smtClean="0"/>
              <a:pPr/>
              <a:t>36</a:t>
            </a:fld>
            <a:endParaRPr lang="pt-PT" altLang="pt-PT" smtClean="0"/>
          </a:p>
        </p:txBody>
      </p:sp>
      <p:sp>
        <p:nvSpPr>
          <p:cNvPr id="3" name="Rectângulo 2"/>
          <p:cNvSpPr/>
          <p:nvPr/>
        </p:nvSpPr>
        <p:spPr>
          <a:xfrm>
            <a:off x="214313" y="142875"/>
            <a:ext cx="8715375" cy="369888"/>
          </a:xfrm>
          <a:prstGeom prst="rect">
            <a:avLst/>
          </a:prstGeom>
          <a:solidFill>
            <a:schemeClr val="accent2">
              <a:lumMod val="20000"/>
              <a:lumOff val="80000"/>
            </a:schemeClr>
          </a:solidFill>
          <a:ln>
            <a:solidFill>
              <a:schemeClr val="tx2">
                <a:lumMod val="20000"/>
                <a:lumOff val="80000"/>
              </a:schemeClr>
            </a:solidFill>
          </a:ln>
        </p:spPr>
        <p:txBody>
          <a:bodyPr>
            <a:spAutoFit/>
          </a:bodyPr>
          <a:lstStyle/>
          <a:p>
            <a:pPr algn="ctr">
              <a:defRPr/>
            </a:pPr>
            <a:r>
              <a:rPr lang="pt-PT" b="1" dirty="0">
                <a:latin typeface="Arial Narrow" pitchFamily="34" charset="0"/>
              </a:rPr>
              <a:t>NO ÂMBITO DE SEGURANÇA, ORDEM E TRANQUILIDADE PÚBLICAS</a:t>
            </a:r>
            <a:endParaRPr lang="en-US" b="1" dirty="0">
              <a:latin typeface="Arial Narrow" pitchFamily="34" charset="0"/>
            </a:endParaRPr>
          </a:p>
        </p:txBody>
      </p:sp>
      <p:sp>
        <p:nvSpPr>
          <p:cNvPr id="4" name="Rectângulo 3"/>
          <p:cNvSpPr/>
          <p:nvPr/>
        </p:nvSpPr>
        <p:spPr>
          <a:xfrm>
            <a:off x="214313" y="500063"/>
            <a:ext cx="8715375" cy="17145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dirty="0">
                <a:solidFill>
                  <a:schemeClr val="tx1"/>
                </a:solidFill>
                <a:latin typeface="Arial Narrow" pitchFamily="34" charset="0"/>
              </a:rPr>
              <a:t>Foram realizadas 5.334  patrulhas normais contra 2.724 de igual período de 2021 numa evolução de 96%; 165 patrulhas dirigidas contra 24, com +100%; 39 rusgas selectivas contra 18 de igual período de 2021, numa evolução de +100% e foram feitas  36 reuniões de ligação policia comunidade contra 12 de igual período, com uma evolução de +100%.</a:t>
            </a:r>
          </a:p>
        </p:txBody>
      </p:sp>
      <p:sp>
        <p:nvSpPr>
          <p:cNvPr id="5" name="Rectângulo 4"/>
          <p:cNvSpPr/>
          <p:nvPr/>
        </p:nvSpPr>
        <p:spPr>
          <a:xfrm>
            <a:off x="142875" y="2214555"/>
            <a:ext cx="8786813" cy="428628"/>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tx1"/>
                </a:solidFill>
                <a:latin typeface="Arial Narrow" pitchFamily="34" charset="0"/>
              </a:rPr>
              <a:t>NO ÂMBITO DE FISCALIZAÇÃO RODOVIÁRIA </a:t>
            </a:r>
          </a:p>
        </p:txBody>
      </p:sp>
      <p:sp>
        <p:nvSpPr>
          <p:cNvPr id="6" name="Rectângulo 5"/>
          <p:cNvSpPr/>
          <p:nvPr/>
        </p:nvSpPr>
        <p:spPr>
          <a:xfrm>
            <a:off x="214282" y="2571744"/>
            <a:ext cx="8715406" cy="7858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pt-PT" dirty="0">
                <a:solidFill>
                  <a:schemeClr val="tx1"/>
                </a:solidFill>
                <a:latin typeface="Arial Narrow" pitchFamily="34" charset="0"/>
              </a:rPr>
              <a:t>Foram fiscalizadas 2.365 viaturas, passados 75 avisos de multa e cobrados 106.900,00mts contra 98.700,00mts. No mesmo âmbito, foi feito 1 auto stop.  </a:t>
            </a:r>
          </a:p>
        </p:txBody>
      </p:sp>
      <p:sp>
        <p:nvSpPr>
          <p:cNvPr id="7" name="Rectângulo 6"/>
          <p:cNvSpPr/>
          <p:nvPr/>
        </p:nvSpPr>
        <p:spPr>
          <a:xfrm>
            <a:off x="214313" y="3357562"/>
            <a:ext cx="8786843" cy="500066"/>
          </a:xfrm>
          <a:prstGeom prst="rect">
            <a:avLst/>
          </a:prstGeom>
          <a:solidFill>
            <a:schemeClr val="accent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tx1"/>
                </a:solidFill>
                <a:latin typeface="Arial Narrow" pitchFamily="34" charset="0"/>
              </a:rPr>
              <a:t>IDENTIFICAÇÃO CIVIL </a:t>
            </a:r>
          </a:p>
        </p:txBody>
      </p:sp>
      <p:sp>
        <p:nvSpPr>
          <p:cNvPr id="8" name="Rectângulo 7"/>
          <p:cNvSpPr/>
          <p:nvPr/>
        </p:nvSpPr>
        <p:spPr>
          <a:xfrm>
            <a:off x="214313" y="3857628"/>
            <a:ext cx="8786812" cy="3000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dirty="0" err="1">
                <a:solidFill>
                  <a:schemeClr val="tx1"/>
                </a:solidFill>
                <a:latin typeface="Arial Narrow" pitchFamily="34" charset="0"/>
              </a:rPr>
              <a:t>Foram</a:t>
            </a:r>
            <a:r>
              <a:rPr lang="en-US" dirty="0">
                <a:solidFill>
                  <a:schemeClr val="tx1"/>
                </a:solidFill>
                <a:latin typeface="Arial Narrow" pitchFamily="34" charset="0"/>
              </a:rPr>
              <a:t> </a:t>
            </a:r>
            <a:r>
              <a:rPr lang="en-US" dirty="0" err="1">
                <a:solidFill>
                  <a:schemeClr val="tx1"/>
                </a:solidFill>
                <a:latin typeface="Arial Narrow" pitchFamily="34" charset="0"/>
              </a:rPr>
              <a:t>recebidos</a:t>
            </a:r>
            <a:r>
              <a:rPr lang="en-US" dirty="0">
                <a:solidFill>
                  <a:schemeClr val="tx1"/>
                </a:solidFill>
                <a:latin typeface="Arial Narrow" pitchFamily="34" charset="0"/>
              </a:rPr>
              <a:t> 133 BI`s, </a:t>
            </a:r>
            <a:r>
              <a:rPr lang="en-US" dirty="0" err="1">
                <a:solidFill>
                  <a:schemeClr val="tx1"/>
                </a:solidFill>
                <a:latin typeface="Arial Narrow" pitchFamily="34" charset="0"/>
              </a:rPr>
              <a:t>entregues</a:t>
            </a:r>
            <a:r>
              <a:rPr lang="en-US" dirty="0">
                <a:solidFill>
                  <a:schemeClr val="tx1"/>
                </a:solidFill>
                <a:latin typeface="Arial Narrow" pitchFamily="34" charset="0"/>
              </a:rPr>
              <a:t> 316 BIs contra e </a:t>
            </a:r>
            <a:r>
              <a:rPr lang="en-US" dirty="0" err="1">
                <a:solidFill>
                  <a:schemeClr val="tx1"/>
                </a:solidFill>
                <a:latin typeface="Arial Narrow" pitchFamily="34" charset="0"/>
              </a:rPr>
              <a:t>sumetidos</a:t>
            </a:r>
            <a:r>
              <a:rPr lang="en-US" dirty="0">
                <a:solidFill>
                  <a:schemeClr val="tx1"/>
                </a:solidFill>
                <a:latin typeface="Arial Narrow" pitchFamily="34" charset="0"/>
              </a:rPr>
              <a:t> 268 </a:t>
            </a:r>
            <a:r>
              <a:rPr lang="en-US" dirty="0" err="1">
                <a:solidFill>
                  <a:schemeClr val="tx1"/>
                </a:solidFill>
                <a:latin typeface="Arial Narrow" pitchFamily="34" charset="0"/>
              </a:rPr>
              <a:t>pedidos</a:t>
            </a:r>
            <a:r>
              <a:rPr lang="en-US" dirty="0">
                <a:solidFill>
                  <a:schemeClr val="tx1"/>
                </a:solidFill>
                <a:latin typeface="Arial Narrow" pitchFamily="34" charset="0"/>
              </a:rPr>
              <a:t> de </a:t>
            </a:r>
            <a:r>
              <a:rPr lang="en-US" dirty="0" err="1">
                <a:solidFill>
                  <a:schemeClr val="tx1"/>
                </a:solidFill>
                <a:latin typeface="Arial Narrow" pitchFamily="34" charset="0"/>
              </a:rPr>
              <a:t>emissão</a:t>
            </a:r>
            <a:r>
              <a:rPr lang="en-US" dirty="0">
                <a:solidFill>
                  <a:schemeClr val="tx1"/>
                </a:solidFill>
                <a:latin typeface="Arial Narrow" pitchFamily="34" charset="0"/>
              </a:rPr>
              <a:t> de BI, contra  504 </a:t>
            </a:r>
            <a:r>
              <a:rPr lang="en-US" dirty="0" err="1">
                <a:solidFill>
                  <a:schemeClr val="tx1"/>
                </a:solidFill>
                <a:latin typeface="Arial Narrow" pitchFamily="34" charset="0"/>
              </a:rPr>
              <a:t>pedidos</a:t>
            </a:r>
            <a:r>
              <a:rPr lang="en-US" dirty="0">
                <a:solidFill>
                  <a:schemeClr val="tx1"/>
                </a:solidFill>
                <a:latin typeface="Arial Narrow" pitchFamily="34" charset="0"/>
              </a:rPr>
              <a:t> de 2021 num </a:t>
            </a:r>
            <a:r>
              <a:rPr lang="en-US" dirty="0" err="1">
                <a:solidFill>
                  <a:schemeClr val="tx1"/>
                </a:solidFill>
                <a:latin typeface="Arial Narrow" pitchFamily="34" charset="0"/>
              </a:rPr>
              <a:t>declínio</a:t>
            </a:r>
            <a:r>
              <a:rPr lang="en-US" dirty="0">
                <a:solidFill>
                  <a:schemeClr val="tx1"/>
                </a:solidFill>
                <a:latin typeface="Arial Narrow" pitchFamily="34" charset="0"/>
              </a:rPr>
              <a:t> de 47%. </a:t>
            </a:r>
          </a:p>
          <a:p>
            <a:pPr algn="just">
              <a:lnSpc>
                <a:spcPct val="150000"/>
              </a:lnSpc>
              <a:defRPr/>
            </a:pPr>
            <a:r>
              <a:rPr lang="en-US" dirty="0">
                <a:solidFill>
                  <a:schemeClr val="tx1"/>
                </a:solidFill>
                <a:latin typeface="Arial Narrow" pitchFamily="34" charset="0"/>
              </a:rPr>
              <a:t>No </a:t>
            </a:r>
            <a:r>
              <a:rPr lang="en-US" dirty="0" err="1">
                <a:solidFill>
                  <a:schemeClr val="tx1"/>
                </a:solidFill>
                <a:latin typeface="Arial Narrow" pitchFamily="34" charset="0"/>
              </a:rPr>
              <a:t>âmbito</a:t>
            </a:r>
            <a:r>
              <a:rPr lang="en-US" dirty="0">
                <a:solidFill>
                  <a:schemeClr val="tx1"/>
                </a:solidFill>
                <a:latin typeface="Arial Narrow" pitchFamily="34" charset="0"/>
              </a:rPr>
              <a:t> de </a:t>
            </a:r>
            <a:r>
              <a:rPr lang="en-US" dirty="0" err="1">
                <a:solidFill>
                  <a:schemeClr val="tx1"/>
                </a:solidFill>
                <a:latin typeface="Arial Narrow" pitchFamily="34" charset="0"/>
              </a:rPr>
              <a:t>Registo</a:t>
            </a:r>
            <a:r>
              <a:rPr lang="en-US" dirty="0">
                <a:solidFill>
                  <a:schemeClr val="tx1"/>
                </a:solidFill>
                <a:latin typeface="Arial Narrow" pitchFamily="34" charset="0"/>
              </a:rPr>
              <a:t> Civil e </a:t>
            </a:r>
            <a:r>
              <a:rPr lang="en-US" dirty="0" err="1">
                <a:solidFill>
                  <a:schemeClr val="tx1"/>
                </a:solidFill>
                <a:latin typeface="Arial Narrow" pitchFamily="34" charset="0"/>
              </a:rPr>
              <a:t>notariado</a:t>
            </a:r>
            <a:r>
              <a:rPr lang="en-US" dirty="0">
                <a:solidFill>
                  <a:schemeClr val="tx1"/>
                </a:solidFill>
                <a:latin typeface="Arial Narrow" pitchFamily="34" charset="0"/>
              </a:rPr>
              <a:t>: </a:t>
            </a:r>
            <a:r>
              <a:rPr lang="en-US" dirty="0" err="1">
                <a:solidFill>
                  <a:schemeClr val="tx1"/>
                </a:solidFill>
                <a:latin typeface="Arial Narrow" pitchFamily="34" charset="0"/>
              </a:rPr>
              <a:t>foram</a:t>
            </a:r>
            <a:r>
              <a:rPr lang="en-US" dirty="0">
                <a:solidFill>
                  <a:schemeClr val="tx1"/>
                </a:solidFill>
                <a:latin typeface="Arial Narrow" pitchFamily="34" charset="0"/>
              </a:rPr>
              <a:t> </a:t>
            </a:r>
            <a:r>
              <a:rPr lang="en-US" dirty="0" err="1">
                <a:solidFill>
                  <a:schemeClr val="tx1"/>
                </a:solidFill>
                <a:latin typeface="Arial Narrow" pitchFamily="34" charset="0"/>
              </a:rPr>
              <a:t>feitos</a:t>
            </a:r>
            <a:r>
              <a:rPr lang="en-US" dirty="0">
                <a:solidFill>
                  <a:schemeClr val="tx1"/>
                </a:solidFill>
                <a:latin typeface="Arial Narrow" pitchFamily="34" charset="0"/>
              </a:rPr>
              <a:t> </a:t>
            </a:r>
            <a:r>
              <a:rPr lang="en-US" b="1" dirty="0" smtClean="0">
                <a:solidFill>
                  <a:schemeClr val="tx1"/>
                </a:solidFill>
                <a:latin typeface="Arial Narrow" pitchFamily="34" charset="0"/>
              </a:rPr>
              <a:t>596</a:t>
            </a:r>
            <a:r>
              <a:rPr lang="en-US" dirty="0" smtClean="0">
                <a:solidFill>
                  <a:schemeClr val="tx1"/>
                </a:solidFill>
                <a:latin typeface="Arial Narrow" pitchFamily="34" charset="0"/>
              </a:rPr>
              <a:t> </a:t>
            </a:r>
            <a:r>
              <a:rPr lang="en-US" dirty="0" err="1">
                <a:solidFill>
                  <a:schemeClr val="tx1"/>
                </a:solidFill>
                <a:latin typeface="Arial Narrow" pitchFamily="34" charset="0"/>
              </a:rPr>
              <a:t>registos</a:t>
            </a:r>
            <a:r>
              <a:rPr lang="en-US" dirty="0">
                <a:solidFill>
                  <a:schemeClr val="tx1"/>
                </a:solidFill>
                <a:latin typeface="Arial Narrow" pitchFamily="34" charset="0"/>
              </a:rPr>
              <a:t> </a:t>
            </a:r>
            <a:r>
              <a:rPr lang="en-US" dirty="0" smtClean="0">
                <a:solidFill>
                  <a:schemeClr val="tx1"/>
                </a:solidFill>
                <a:latin typeface="Arial Narrow" pitchFamily="34" charset="0"/>
              </a:rPr>
              <a:t>de </a:t>
            </a:r>
            <a:r>
              <a:rPr lang="en-US" dirty="0" err="1" smtClean="0">
                <a:solidFill>
                  <a:schemeClr val="tx1"/>
                </a:solidFill>
                <a:latin typeface="Arial Narrow" pitchFamily="34" charset="0"/>
              </a:rPr>
              <a:t>nascimento</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gratuitos</a:t>
            </a:r>
            <a:r>
              <a:rPr lang="en-US" dirty="0" smtClean="0">
                <a:solidFill>
                  <a:schemeClr val="tx1"/>
                </a:solidFill>
                <a:latin typeface="Arial Narrow" pitchFamily="34" charset="0"/>
              </a:rPr>
              <a:t> e 256 </a:t>
            </a:r>
            <a:r>
              <a:rPr lang="en-US" dirty="0" err="1" smtClean="0">
                <a:solidFill>
                  <a:schemeClr val="tx1"/>
                </a:solidFill>
                <a:latin typeface="Arial Narrow" pitchFamily="34" charset="0"/>
              </a:rPr>
              <a:t>diversos</a:t>
            </a:r>
            <a:r>
              <a:rPr lang="en-US" dirty="0" smtClean="0">
                <a:solidFill>
                  <a:schemeClr val="tx1"/>
                </a:solidFill>
                <a:latin typeface="Arial Narrow" pitchFamily="34" charset="0"/>
              </a:rPr>
              <a:t> de dos </a:t>
            </a:r>
            <a:r>
              <a:rPr lang="en-US" b="1" dirty="0">
                <a:solidFill>
                  <a:schemeClr val="tx1"/>
                </a:solidFill>
                <a:latin typeface="Arial Narrow" pitchFamily="34" charset="0"/>
              </a:rPr>
              <a:t>750</a:t>
            </a:r>
            <a:r>
              <a:rPr lang="en-US" dirty="0">
                <a:solidFill>
                  <a:schemeClr val="tx1"/>
                </a:solidFill>
                <a:latin typeface="Arial Narrow" pitchFamily="34" charset="0"/>
              </a:rPr>
              <a:t> </a:t>
            </a:r>
            <a:r>
              <a:rPr lang="en-US" dirty="0" err="1">
                <a:solidFill>
                  <a:schemeClr val="tx1"/>
                </a:solidFill>
                <a:latin typeface="Arial Narrow" pitchFamily="34" charset="0"/>
              </a:rPr>
              <a:t>planificados</a:t>
            </a:r>
            <a:r>
              <a:rPr lang="en-US" dirty="0">
                <a:solidFill>
                  <a:schemeClr val="tx1"/>
                </a:solidFill>
                <a:latin typeface="Arial Narrow" pitchFamily="34" charset="0"/>
              </a:rPr>
              <a:t>, </a:t>
            </a:r>
            <a:r>
              <a:rPr lang="en-US" dirty="0" err="1">
                <a:solidFill>
                  <a:schemeClr val="tx1"/>
                </a:solidFill>
                <a:latin typeface="Arial Narrow" pitchFamily="34" charset="0"/>
              </a:rPr>
              <a:t>numa</a:t>
            </a:r>
            <a:r>
              <a:rPr lang="en-US" dirty="0">
                <a:solidFill>
                  <a:schemeClr val="tx1"/>
                </a:solidFill>
                <a:latin typeface="Arial Narrow" pitchFamily="34" charset="0"/>
              </a:rPr>
              <a:t> </a:t>
            </a:r>
            <a:r>
              <a:rPr lang="en-US" dirty="0" err="1">
                <a:solidFill>
                  <a:schemeClr val="tx1"/>
                </a:solidFill>
                <a:latin typeface="Arial Narrow" pitchFamily="34" charset="0"/>
              </a:rPr>
              <a:t>execução</a:t>
            </a:r>
            <a:r>
              <a:rPr lang="en-US" dirty="0">
                <a:solidFill>
                  <a:schemeClr val="tx1"/>
                </a:solidFill>
                <a:latin typeface="Arial Narrow" pitchFamily="34" charset="0"/>
              </a:rPr>
              <a:t> </a:t>
            </a:r>
            <a:r>
              <a:rPr lang="en-US" dirty="0" err="1" smtClean="0">
                <a:solidFill>
                  <a:schemeClr val="tx1"/>
                </a:solidFill>
                <a:latin typeface="Arial Narrow" pitchFamily="34" charset="0"/>
              </a:rPr>
              <a:t>acima</a:t>
            </a:r>
            <a:r>
              <a:rPr lang="en-US" dirty="0" smtClean="0">
                <a:solidFill>
                  <a:schemeClr val="tx1"/>
                </a:solidFill>
                <a:latin typeface="Arial Narrow" pitchFamily="34" charset="0"/>
              </a:rPr>
              <a:t> de </a:t>
            </a:r>
            <a:r>
              <a:rPr lang="en-US" b="1" dirty="0" smtClean="0">
                <a:solidFill>
                  <a:schemeClr val="tx1"/>
                </a:solidFill>
                <a:latin typeface="Arial Narrow" pitchFamily="34" charset="0"/>
              </a:rPr>
              <a:t>100</a:t>
            </a:r>
            <a:r>
              <a:rPr lang="en-US" dirty="0">
                <a:solidFill>
                  <a:schemeClr val="tx1"/>
                </a:solidFill>
                <a:latin typeface="Arial Narrow" pitchFamily="34" charset="0"/>
              </a:rPr>
              <a:t>%; </a:t>
            </a:r>
            <a:r>
              <a:rPr lang="en-US" dirty="0" err="1">
                <a:solidFill>
                  <a:schemeClr val="tx1"/>
                </a:solidFill>
                <a:latin typeface="Arial Narrow" pitchFamily="34" charset="0"/>
              </a:rPr>
              <a:t>foram</a:t>
            </a:r>
            <a:r>
              <a:rPr lang="en-US" dirty="0">
                <a:solidFill>
                  <a:schemeClr val="tx1"/>
                </a:solidFill>
                <a:latin typeface="Arial Narrow" pitchFamily="34" charset="0"/>
              </a:rPr>
              <a:t> </a:t>
            </a:r>
            <a:r>
              <a:rPr lang="en-US" dirty="0" err="1">
                <a:solidFill>
                  <a:schemeClr val="tx1"/>
                </a:solidFill>
                <a:latin typeface="Arial Narrow" pitchFamily="34" charset="0"/>
              </a:rPr>
              <a:t>também</a:t>
            </a:r>
            <a:r>
              <a:rPr lang="en-US" dirty="0">
                <a:solidFill>
                  <a:schemeClr val="tx1"/>
                </a:solidFill>
                <a:latin typeface="Arial Narrow" pitchFamily="34" charset="0"/>
              </a:rPr>
              <a:t> </a:t>
            </a:r>
            <a:r>
              <a:rPr lang="en-US" dirty="0" err="1">
                <a:solidFill>
                  <a:schemeClr val="tx1"/>
                </a:solidFill>
                <a:latin typeface="Arial Narrow" pitchFamily="34" charset="0"/>
              </a:rPr>
              <a:t>emitidas</a:t>
            </a:r>
            <a:r>
              <a:rPr lang="en-US" dirty="0">
                <a:solidFill>
                  <a:schemeClr val="tx1"/>
                </a:solidFill>
                <a:latin typeface="Arial Narrow" pitchFamily="34" charset="0"/>
              </a:rPr>
              <a:t> </a:t>
            </a:r>
            <a:r>
              <a:rPr lang="en-US" b="1" dirty="0" smtClean="0">
                <a:solidFill>
                  <a:schemeClr val="tx1"/>
                </a:solidFill>
                <a:latin typeface="Arial Narrow" pitchFamily="34" charset="0"/>
              </a:rPr>
              <a:t>256</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certidões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diversas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celebrados</a:t>
            </a:r>
            <a:r>
              <a:rPr lang="en-US" dirty="0" smtClean="0">
                <a:solidFill>
                  <a:schemeClr val="tx1"/>
                </a:solidFill>
                <a:latin typeface="Arial Narrow" pitchFamily="34" charset="0"/>
              </a:rPr>
              <a:t> </a:t>
            </a:r>
            <a:r>
              <a:rPr lang="en-US" b="1" dirty="0" smtClean="0">
                <a:solidFill>
                  <a:schemeClr val="tx1"/>
                </a:solidFill>
                <a:latin typeface="Arial Narrow" pitchFamily="34" charset="0"/>
              </a:rPr>
              <a:t>6 </a:t>
            </a:r>
            <a:r>
              <a:rPr lang="en-US" dirty="0" err="1" smtClean="0">
                <a:solidFill>
                  <a:schemeClr val="tx1"/>
                </a:solidFill>
                <a:latin typeface="Arial Narrow" pitchFamily="34" charset="0"/>
              </a:rPr>
              <a:t>casamentos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feitas</a:t>
            </a:r>
            <a:r>
              <a:rPr lang="en-US" dirty="0" smtClean="0">
                <a:solidFill>
                  <a:schemeClr val="tx1"/>
                </a:solidFill>
                <a:latin typeface="Arial Narrow" pitchFamily="34" charset="0"/>
              </a:rPr>
              <a:t> </a:t>
            </a:r>
            <a:r>
              <a:rPr lang="en-US" b="1" dirty="0" smtClean="0">
                <a:solidFill>
                  <a:schemeClr val="tx1"/>
                </a:solidFill>
                <a:latin typeface="Arial Narrow" pitchFamily="34" charset="0"/>
              </a:rPr>
              <a:t>715</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conferencia</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fotocópias,feitos</a:t>
            </a:r>
            <a:r>
              <a:rPr lang="en-US" dirty="0" smtClean="0">
                <a:solidFill>
                  <a:schemeClr val="tx1"/>
                </a:solidFill>
                <a:latin typeface="Arial Narrow" pitchFamily="34" charset="0"/>
              </a:rPr>
              <a:t> </a:t>
            </a:r>
            <a:r>
              <a:rPr lang="en-US" b="1" dirty="0" smtClean="0">
                <a:solidFill>
                  <a:schemeClr val="tx1"/>
                </a:solidFill>
                <a:latin typeface="Arial Narrow" pitchFamily="34" charset="0"/>
              </a:rPr>
              <a:t>341</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reconhecimentos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assinaturas</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emitidas</a:t>
            </a:r>
            <a:r>
              <a:rPr lang="en-US" dirty="0" smtClean="0">
                <a:solidFill>
                  <a:schemeClr val="tx1"/>
                </a:solidFill>
                <a:latin typeface="Arial Narrow" pitchFamily="34" charset="0"/>
              </a:rPr>
              <a:t> </a:t>
            </a:r>
            <a:r>
              <a:rPr lang="en-US" b="1" dirty="0" smtClean="0">
                <a:solidFill>
                  <a:schemeClr val="tx1"/>
                </a:solidFill>
                <a:latin typeface="Arial Narrow" pitchFamily="34" charset="0"/>
              </a:rPr>
              <a:t>2</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procurações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substabelecimento</a:t>
            </a:r>
            <a:r>
              <a:rPr lang="en-US" dirty="0" smtClean="0">
                <a:solidFill>
                  <a:schemeClr val="tx1"/>
                </a:solidFill>
                <a:latin typeface="Arial Narrow" pitchFamily="34" charset="0"/>
              </a:rPr>
              <a:t> e </a:t>
            </a:r>
            <a:r>
              <a:rPr lang="en-US" dirty="0" err="1" smtClean="0">
                <a:solidFill>
                  <a:schemeClr val="tx1"/>
                </a:solidFill>
                <a:latin typeface="Arial Narrow" pitchFamily="34" charset="0"/>
              </a:rPr>
              <a:t>emitidos</a:t>
            </a:r>
            <a:r>
              <a:rPr lang="en-US" dirty="0" smtClean="0">
                <a:solidFill>
                  <a:schemeClr val="tx1"/>
                </a:solidFill>
                <a:latin typeface="Arial Narrow" pitchFamily="34" charset="0"/>
              </a:rPr>
              <a:t> </a:t>
            </a:r>
            <a:r>
              <a:rPr lang="en-US" b="1" dirty="0" smtClean="0">
                <a:solidFill>
                  <a:schemeClr val="tx1"/>
                </a:solidFill>
                <a:latin typeface="Arial Narrow" pitchFamily="34" charset="0"/>
              </a:rPr>
              <a:t>18</a:t>
            </a:r>
            <a:r>
              <a:rPr lang="en-US" dirty="0" smtClean="0">
                <a:solidFill>
                  <a:schemeClr val="tx1"/>
                </a:solidFill>
                <a:latin typeface="Arial Narrow" pitchFamily="34" charset="0"/>
              </a:rPr>
              <a:t> </a:t>
            </a:r>
            <a:r>
              <a:rPr lang="en-US" dirty="0" err="1" smtClean="0">
                <a:solidFill>
                  <a:schemeClr val="tx1"/>
                </a:solidFill>
                <a:latin typeface="Arial Narrow" pitchFamily="34" charset="0"/>
              </a:rPr>
              <a:t>atestados</a:t>
            </a:r>
            <a:r>
              <a:rPr lang="en-US" dirty="0" smtClean="0">
                <a:solidFill>
                  <a:schemeClr val="tx1"/>
                </a:solidFill>
                <a:latin typeface="Arial Narrow" pitchFamily="34" charset="0"/>
              </a:rPr>
              <a:t> de </a:t>
            </a:r>
            <a:r>
              <a:rPr lang="en-US" dirty="0" err="1" smtClean="0">
                <a:solidFill>
                  <a:schemeClr val="tx1"/>
                </a:solidFill>
                <a:latin typeface="Arial Narrow" pitchFamily="34" charset="0"/>
              </a:rPr>
              <a:t>óbito</a:t>
            </a:r>
            <a:r>
              <a:rPr lang="en-US" dirty="0" smtClean="0">
                <a:solidFill>
                  <a:schemeClr val="tx1"/>
                </a:solidFill>
                <a:latin typeface="Arial Narrow" pitchFamily="34" charset="0"/>
              </a:rPr>
              <a:t>.</a:t>
            </a:r>
            <a:endParaRPr lang="en-US" dirty="0">
              <a:solidFill>
                <a:schemeClr val="tx1"/>
              </a:solidFill>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39750" y="115888"/>
            <a:ext cx="8077200" cy="392112"/>
          </a:xfrm>
          <a:prstGeom prst="rect">
            <a:avLst/>
          </a:prstGeom>
          <a:noFill/>
          <a:ln w="9525">
            <a:noFill/>
            <a:miter lim="800000"/>
            <a:headEnd/>
            <a:tailEnd/>
          </a:ln>
        </p:spPr>
        <p:txBody>
          <a:bodyPr anchor="ctr"/>
          <a:lstStyle/>
          <a:p>
            <a:pPr eaLnBrk="1" fontAlgn="auto" hangingPunct="1">
              <a:spcBef>
                <a:spcPts val="0"/>
              </a:spcBef>
              <a:spcAft>
                <a:spcPts val="0"/>
              </a:spcAft>
              <a:defRPr/>
            </a:pPr>
            <a:r>
              <a:rPr lang="pt-PT" sz="2000" b="1" kern="0" dirty="0">
                <a:solidFill>
                  <a:srgbClr val="C00000"/>
                </a:solidFill>
                <a:latin typeface="Tahoma" pitchFamily="34" charset="0"/>
                <a:ea typeface="+mj-ea"/>
                <a:cs typeface="Tahoma" pitchFamily="34" charset="0"/>
              </a:rPr>
              <a:t>V. CONSTRANGIMENTOS E DESAFIOS</a:t>
            </a:r>
            <a:endParaRPr lang="pt-PT" sz="2000" b="1" kern="0" dirty="0">
              <a:solidFill>
                <a:srgbClr val="C00000"/>
              </a:solidFill>
              <a:latin typeface="Tahoma" pitchFamily="34" charset="0"/>
              <a:ea typeface="+mj-ea"/>
              <a:cs typeface="+mj-cs"/>
            </a:endParaRPr>
          </a:p>
        </p:txBody>
      </p:sp>
      <p:graphicFrame>
        <p:nvGraphicFramePr>
          <p:cNvPr id="3" name="Table 2"/>
          <p:cNvGraphicFramePr>
            <a:graphicFrameLocks noGrp="1"/>
          </p:cNvGraphicFramePr>
          <p:nvPr/>
        </p:nvGraphicFramePr>
        <p:xfrm>
          <a:off x="395288" y="642938"/>
          <a:ext cx="8496300" cy="5516562"/>
        </p:xfrm>
        <a:graphic>
          <a:graphicData uri="http://schemas.openxmlformats.org/drawingml/2006/table">
            <a:tbl>
              <a:tblPr firstRow="1" bandRow="1">
                <a:tableStyleId>{5940675A-B579-460E-94D1-54222C63F5DA}</a:tableStyleId>
              </a:tblPr>
              <a:tblGrid>
                <a:gridCol w="8496300">
                  <a:extLst>
                    <a:ext uri="{9D8B030D-6E8A-4147-A177-3AD203B41FA5}"/>
                  </a:extLst>
                </a:gridCol>
              </a:tblGrid>
              <a:tr h="5516562">
                <a:tc>
                  <a:txBody>
                    <a:bodyPr/>
                    <a:lstStyle/>
                    <a:p>
                      <a:pPr algn="ctr"/>
                      <a:endParaRPr lang="pt-PT" sz="1400" b="1" dirty="0" smtClean="0">
                        <a:latin typeface="Arial Black" pitchFamily="34" charset="0"/>
                        <a:ea typeface="Tahoma" pitchFamily="34" charset="0"/>
                        <a:cs typeface="Tahoma" pitchFamily="34" charset="0"/>
                      </a:endParaRPr>
                    </a:p>
                    <a:p>
                      <a:pPr algn="ctr"/>
                      <a:r>
                        <a:rPr lang="pt-PT" sz="1800" b="1" i="1" dirty="0" smtClean="0">
                          <a:latin typeface="Arial Black" pitchFamily="34" charset="0"/>
                          <a:ea typeface="Tahoma" pitchFamily="34" charset="0"/>
                          <a:cs typeface="Tahoma" pitchFamily="34" charset="0"/>
                        </a:rPr>
                        <a:t>CONSTRAGIMENTOS</a:t>
                      </a:r>
                    </a:p>
                    <a:p>
                      <a:pPr algn="just">
                        <a:lnSpc>
                          <a:spcPct val="150000"/>
                        </a:lnSpc>
                        <a:buFont typeface="Wingdings" pitchFamily="2" charset="2"/>
                        <a:buChar char="ü"/>
                      </a:pPr>
                      <a:r>
                        <a:rPr lang="pt-PT" sz="2400" b="0" dirty="0" smtClean="0">
                          <a:latin typeface="Arial Narrow" pitchFamily="34" charset="0"/>
                          <a:ea typeface="Tahoma" pitchFamily="34" charset="0"/>
                          <a:cs typeface="Tahoma" pitchFamily="34" charset="0"/>
                        </a:rPr>
                        <a:t> Insuficiência de meios</a:t>
                      </a:r>
                      <a:r>
                        <a:rPr lang="pt-PT" sz="2400" b="0" baseline="0" dirty="0" smtClean="0">
                          <a:latin typeface="Arial Narrow" pitchFamily="34" charset="0"/>
                          <a:ea typeface="Tahoma" pitchFamily="34" charset="0"/>
                          <a:cs typeface="Tahoma" pitchFamily="34" charset="0"/>
                        </a:rPr>
                        <a:t> circulantes (carros e motos)  para SD, SDSMAs, SDAE, SDPI e SDEJT para fazer face as Actividades;</a:t>
                      </a:r>
                      <a:endParaRPr lang="pt-PT" sz="2400" kern="1200" dirty="0" smtClean="0">
                        <a:solidFill>
                          <a:schemeClr val="tx1"/>
                        </a:solidFill>
                        <a:latin typeface="Arial Narrow" pitchFamily="34" charset="0"/>
                        <a:ea typeface="Tahoma" pitchFamily="34" charset="0"/>
                        <a:cs typeface="Tahoma" pitchFamily="34" charset="0"/>
                      </a:endParaRPr>
                    </a:p>
                    <a:p>
                      <a:pPr marL="0" marR="0" lvl="0" indent="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pt-PT" sz="2400" kern="1200" baseline="0" dirty="0" smtClean="0">
                          <a:solidFill>
                            <a:schemeClr val="tx1"/>
                          </a:solidFill>
                          <a:latin typeface="Arial Narrow" pitchFamily="34" charset="0"/>
                          <a:ea typeface="Tahoma" pitchFamily="34" charset="0"/>
                          <a:cs typeface="Tahoma" pitchFamily="34" charset="0"/>
                        </a:rPr>
                        <a:t> </a:t>
                      </a:r>
                      <a:r>
                        <a:rPr lang="pt-PT" sz="2400" kern="1200" dirty="0" smtClean="0">
                          <a:solidFill>
                            <a:schemeClr val="tx1"/>
                          </a:solidFill>
                          <a:latin typeface="Arial Narrow" pitchFamily="34" charset="0"/>
                          <a:ea typeface="Tahoma" pitchFamily="34" charset="0"/>
                          <a:cs typeface="Tahoma" pitchFamily="34" charset="0"/>
                        </a:rPr>
                        <a:t>Falta de um edifício</a:t>
                      </a:r>
                      <a:r>
                        <a:rPr lang="pt-PT" sz="2400" kern="1200" baseline="0" dirty="0" smtClean="0">
                          <a:solidFill>
                            <a:schemeClr val="tx1"/>
                          </a:solidFill>
                          <a:latin typeface="Arial Narrow" pitchFamily="34" charset="0"/>
                          <a:ea typeface="Tahoma" pitchFamily="34" charset="0"/>
                          <a:cs typeface="Tahoma" pitchFamily="34" charset="0"/>
                        </a:rPr>
                        <a:t> condigno para o funcionamento do SDSMAS, IPAJ e  DIC; e para sessões do Governo Distrital;</a:t>
                      </a:r>
                    </a:p>
                    <a:p>
                      <a:pPr marL="0" marR="0" lvl="0" indent="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pt-PT" sz="2400" kern="1200" baseline="0" dirty="0" smtClean="0">
                          <a:solidFill>
                            <a:schemeClr val="tx1"/>
                          </a:solidFill>
                          <a:latin typeface="Arial Narrow" pitchFamily="34" charset="0"/>
                          <a:ea typeface="Tahoma" pitchFamily="34" charset="0"/>
                          <a:cs typeface="Tahoma" pitchFamily="34" charset="0"/>
                        </a:rPr>
                        <a:t> Falta da f</a:t>
                      </a:r>
                      <a:r>
                        <a:rPr lang="pt-PT" sz="2400" kern="1200" baseline="0" dirty="0" smtClean="0">
                          <a:solidFill>
                            <a:schemeClr val="tx1"/>
                          </a:solidFill>
                          <a:latin typeface="Times New Roman"/>
                          <a:ea typeface="Tahoma" pitchFamily="34" charset="0"/>
                          <a:cs typeface="Times New Roman"/>
                        </a:rPr>
                        <a:t>á</a:t>
                      </a:r>
                      <a:r>
                        <a:rPr lang="pt-PT" sz="2400" kern="1200" baseline="0" dirty="0" smtClean="0">
                          <a:solidFill>
                            <a:schemeClr val="tx1"/>
                          </a:solidFill>
                          <a:latin typeface="Arial Narrow" pitchFamily="34" charset="0"/>
                          <a:ea typeface="Tahoma" pitchFamily="34" charset="0"/>
                          <a:cs typeface="Tahoma" pitchFamily="34" charset="0"/>
                        </a:rPr>
                        <a:t>brica para absorver a Produção da cultura da batata-doce;</a:t>
                      </a:r>
                    </a:p>
                    <a:p>
                      <a:pPr marL="0" marR="0" lvl="0" indent="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pt-PT" sz="2400" kern="1200" baseline="0" dirty="0" smtClean="0">
                          <a:solidFill>
                            <a:schemeClr val="tx1"/>
                          </a:solidFill>
                          <a:latin typeface="Arial Narrow" pitchFamily="34" charset="0"/>
                          <a:ea typeface="Tahoma" pitchFamily="34" charset="0"/>
                          <a:cs typeface="Tahoma" pitchFamily="34" charset="0"/>
                        </a:rPr>
                        <a:t> Falta de abrangência de Subsidio Básico Social as Comunidade de, </a:t>
                      </a:r>
                      <a:r>
                        <a:rPr lang="pt-PT" altLang="pt-PT" sz="2400" dirty="0" err="1" smtClean="0">
                          <a:latin typeface="Arial Narrow" pitchFamily="34" charset="0"/>
                          <a:cs typeface="Tahoma" pitchFamily="34" charset="0"/>
                        </a:rPr>
                        <a:t>Passuane</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Namuhuca</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Nanrele</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Intaca</a:t>
                      </a:r>
                      <a:r>
                        <a:rPr lang="pt-PT" altLang="pt-PT" sz="2400" dirty="0" smtClean="0">
                          <a:latin typeface="Arial Narrow" pitchFamily="34" charset="0"/>
                          <a:cs typeface="Tahoma" pitchFamily="34" charset="0"/>
                        </a:rPr>
                        <a:t>,</a:t>
                      </a:r>
                      <a:r>
                        <a:rPr lang="pt-PT" altLang="pt-PT" sz="2400" baseline="0" dirty="0" smtClean="0">
                          <a:latin typeface="Arial Narrow" pitchFamily="34" charset="0"/>
                          <a:cs typeface="Tahoma" pitchFamily="34" charset="0"/>
                        </a:rPr>
                        <a:t> </a:t>
                      </a:r>
                      <a:r>
                        <a:rPr lang="pt-PT" altLang="pt-PT" sz="2400" baseline="0" dirty="0" err="1" smtClean="0">
                          <a:latin typeface="Arial Narrow" pitchFamily="34" charset="0"/>
                          <a:cs typeface="Tahoma" pitchFamily="34" charset="0"/>
                        </a:rPr>
                        <a:t>Namua</a:t>
                      </a:r>
                      <a:r>
                        <a:rPr lang="pt-PT" altLang="pt-PT" sz="2400" baseline="0" dirty="0" smtClean="0">
                          <a:latin typeface="Arial Narrow" pitchFamily="34" charset="0"/>
                          <a:cs typeface="Tahoma" pitchFamily="34" charset="0"/>
                        </a:rPr>
                        <a:t>, </a:t>
                      </a:r>
                      <a:r>
                        <a:rPr lang="pt-PT" altLang="pt-PT" sz="2400" baseline="0" dirty="0" err="1" smtClean="0">
                          <a:latin typeface="Arial Narrow" pitchFamily="34" charset="0"/>
                          <a:cs typeface="Tahoma" pitchFamily="34" charset="0"/>
                        </a:rPr>
                        <a:t>Chacalua</a:t>
                      </a:r>
                      <a:r>
                        <a:rPr lang="pt-PT" altLang="pt-PT" sz="2400" baseline="0" dirty="0" smtClean="0">
                          <a:latin typeface="Arial Narrow" pitchFamily="34" charset="0"/>
                          <a:cs typeface="Tahoma" pitchFamily="34" charset="0"/>
                        </a:rPr>
                        <a:t> e </a:t>
                      </a:r>
                      <a:r>
                        <a:rPr lang="pt-PT" altLang="pt-PT" sz="2400" baseline="0" dirty="0" err="1" smtClean="0">
                          <a:latin typeface="Arial Narrow" pitchFamily="34" charset="0"/>
                          <a:cs typeface="Tahoma" pitchFamily="34" charset="0"/>
                        </a:rPr>
                        <a:t>Muluveria</a:t>
                      </a:r>
                      <a:r>
                        <a:rPr lang="pt-PT" altLang="pt-PT" sz="2400" baseline="0" dirty="0" smtClean="0">
                          <a:latin typeface="Arial Narrow" pitchFamily="34" charset="0"/>
                          <a:cs typeface="Tahoma" pitchFamily="34" charset="0"/>
                        </a:rPr>
                        <a:t>.</a:t>
                      </a:r>
                      <a:endParaRPr lang="pt-PT" sz="2400" kern="1200" baseline="0" dirty="0" smtClean="0">
                        <a:solidFill>
                          <a:schemeClr val="tx1"/>
                        </a:solidFill>
                        <a:latin typeface="Arial Narrow" pitchFamily="34" charset="0"/>
                        <a:ea typeface="Tahoma" pitchFamily="34" charset="0"/>
                        <a:cs typeface="Tahoma" pitchFamily="34" charset="0"/>
                      </a:endParaRPr>
                    </a:p>
                  </a:txBody>
                  <a:tcPr marL="91433" marR="91433" marT="45713" marB="45713"/>
                </a:tc>
                <a:extLst>
                  <a:ext uri="{0D108BD9-81ED-4DB2-BD59-A6C34878D82A}"/>
                </a:extLst>
              </a:tr>
            </a:tbl>
          </a:graphicData>
        </a:graphic>
      </p:graphicFrame>
      <p:sp>
        <p:nvSpPr>
          <p:cNvPr id="4" name="Rectangle 4"/>
          <p:cNvSpPr txBox="1">
            <a:spLocks noChangeArrowheads="1"/>
          </p:cNvSpPr>
          <p:nvPr/>
        </p:nvSpPr>
        <p:spPr bwMode="auto">
          <a:xfrm>
            <a:off x="500063" y="3643313"/>
            <a:ext cx="8077200" cy="392112"/>
          </a:xfrm>
          <a:prstGeom prst="rect">
            <a:avLst/>
          </a:prstGeom>
          <a:noFill/>
          <a:ln w="9525">
            <a:noFill/>
            <a:miter lim="800000"/>
            <a:headEnd/>
            <a:tailEnd/>
          </a:ln>
        </p:spPr>
        <p:txBody>
          <a:bodyPr anchor="ctr"/>
          <a:lstStyle/>
          <a:p>
            <a:pPr eaLnBrk="1" fontAlgn="auto" hangingPunct="1">
              <a:spcBef>
                <a:spcPts val="0"/>
              </a:spcBef>
              <a:spcAft>
                <a:spcPts val="0"/>
              </a:spcAft>
              <a:defRPr/>
            </a:pPr>
            <a:r>
              <a:rPr lang="pt-PT" sz="2000" b="1" kern="0" dirty="0">
                <a:solidFill>
                  <a:srgbClr val="C00000"/>
                </a:solidFill>
                <a:latin typeface="Tahoma" pitchFamily="34" charset="0"/>
                <a:ea typeface="+mj-ea"/>
                <a:cs typeface="Tahoma" pitchFamily="34" charset="0"/>
              </a:rPr>
              <a:t> </a:t>
            </a:r>
            <a:endParaRPr lang="pt-PT" sz="2000" b="1" kern="0" dirty="0">
              <a:solidFill>
                <a:srgbClr val="C00000"/>
              </a:solidFill>
              <a:latin typeface="Tahoma" pitchFamily="34" charset="0"/>
              <a:ea typeface="+mj-ea"/>
              <a:cs typeface="+mj-cs"/>
            </a:endParaRPr>
          </a:p>
        </p:txBody>
      </p:sp>
      <p:sp>
        <p:nvSpPr>
          <p:cNvPr id="40970" name="Slide Number Placeholder 5"/>
          <p:cNvSpPr>
            <a:spLocks noGrp="1"/>
          </p:cNvSpPr>
          <p:nvPr>
            <p:ph type="sldNum" sz="quarter" idx="12"/>
          </p:nvPr>
        </p:nvSpPr>
        <p:spPr bwMode="auto">
          <a:xfrm>
            <a:off x="6643688" y="6286500"/>
            <a:ext cx="2133600" cy="365125"/>
          </a:xfrm>
          <a:noFill/>
          <a:ln>
            <a:miter lim="800000"/>
            <a:headEnd/>
            <a:tailEnd/>
          </a:ln>
        </p:spPr>
        <p:txBody>
          <a:bodyPr/>
          <a:lstStyle/>
          <a:p>
            <a:fld id="{6B1A9D6B-2A82-4083-8CE0-C47A28241F61}" type="slidenum">
              <a:rPr lang="pt-PT" altLang="pt-PT" smtClean="0"/>
              <a:pPr/>
              <a:t>37</a:t>
            </a:fld>
            <a:endParaRPr lang="pt-PT" altLang="pt-PT" smtClean="0"/>
          </a:p>
        </p:txBody>
      </p:sp>
    </p:spTree>
  </p:cSld>
  <p:clrMapOvr>
    <a:masterClrMapping/>
  </p:clrMapOvr>
  <p:transition spd="med">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Marcador de Posição do Número do Diapositivo 1"/>
          <p:cNvSpPr>
            <a:spLocks noGrp="1"/>
          </p:cNvSpPr>
          <p:nvPr>
            <p:ph type="sldNum" sz="quarter" idx="12"/>
          </p:nvPr>
        </p:nvSpPr>
        <p:spPr bwMode="auto">
          <a:noFill/>
          <a:ln>
            <a:miter lim="800000"/>
            <a:headEnd/>
            <a:tailEnd/>
          </a:ln>
        </p:spPr>
        <p:txBody>
          <a:bodyPr/>
          <a:lstStyle/>
          <a:p>
            <a:fld id="{028A9551-8241-489F-879B-392083ADFF41}" type="slidenum">
              <a:rPr lang="pt-PT" altLang="pt-PT" smtClean="0"/>
              <a:pPr/>
              <a:t>38</a:t>
            </a:fld>
            <a:endParaRPr lang="pt-PT" altLang="pt-PT" smtClean="0"/>
          </a:p>
        </p:txBody>
      </p:sp>
      <p:sp>
        <p:nvSpPr>
          <p:cNvPr id="11270" name="Rectângulo 7"/>
          <p:cNvSpPr>
            <a:spLocks noChangeArrowheads="1"/>
          </p:cNvSpPr>
          <p:nvPr/>
        </p:nvSpPr>
        <p:spPr bwMode="auto">
          <a:xfrm>
            <a:off x="357188" y="285750"/>
            <a:ext cx="8572500" cy="5447645"/>
          </a:xfrm>
          <a:prstGeom prst="rect">
            <a:avLst/>
          </a:prstGeom>
          <a:noFill/>
          <a:ln w="9525">
            <a:noFill/>
            <a:miter lim="800000"/>
            <a:headEnd/>
            <a:tailEnd/>
          </a:ln>
        </p:spPr>
        <p:txBody>
          <a:bodyPr wrap="square">
            <a:spAutoFit/>
          </a:bodyPr>
          <a:lstStyle/>
          <a:p>
            <a:pPr algn="ctr" eaLnBrk="1" hangingPunct="1">
              <a:lnSpc>
                <a:spcPct val="150000"/>
              </a:lnSpc>
            </a:pPr>
            <a:r>
              <a:rPr lang="pt-PT" altLang="pt-PT" sz="1600" b="1" i="1" dirty="0">
                <a:latin typeface="Arial Black" pitchFamily="34" charset="0"/>
                <a:cs typeface="Tahoma" pitchFamily="34" charset="0"/>
              </a:rPr>
              <a:t>DESAFIOS </a:t>
            </a:r>
          </a:p>
          <a:p>
            <a:pPr algn="just" eaLnBrk="1" hangingPunct="1">
              <a:lnSpc>
                <a:spcPct val="150000"/>
              </a:lnSpc>
              <a:buFont typeface="Wingdings" pitchFamily="2" charset="2"/>
              <a:buChar char="ü"/>
            </a:pPr>
            <a:r>
              <a:rPr lang="pt-PT" altLang="pt-PT" sz="1600" dirty="0">
                <a:latin typeface="Arial Narrow" pitchFamily="34" charset="0"/>
                <a:cs typeface="Tahoma" pitchFamily="34" charset="0"/>
              </a:rPr>
              <a:t> </a:t>
            </a:r>
            <a:r>
              <a:rPr lang="pt-PT" altLang="pt-PT" sz="2400" dirty="0">
                <a:latin typeface="Arial Narrow" pitchFamily="34" charset="0"/>
                <a:cs typeface="Tahoma" pitchFamily="34" charset="0"/>
              </a:rPr>
              <a:t>Adquirir  meios de transportes dentro da disponibilidade orçamental ao nível do Distrito em coordenação com parceiros que trabalham no Distrito;</a:t>
            </a:r>
          </a:p>
          <a:p>
            <a:pPr algn="just" eaLnBrk="1" hangingPunct="1">
              <a:lnSpc>
                <a:spcPct val="150000"/>
              </a:lnSpc>
              <a:buFont typeface="Wingdings" pitchFamily="2" charset="2"/>
              <a:buChar char="ü"/>
            </a:pPr>
            <a:r>
              <a:rPr lang="pt-PT" altLang="pt-PT" sz="2400" dirty="0">
                <a:latin typeface="Arial Narrow" pitchFamily="34" charset="0"/>
                <a:cs typeface="Tahoma" pitchFamily="34" charset="0"/>
              </a:rPr>
              <a:t> Mobilizar recursos para dar inicio à construção do edifício para o funcionamento do SDSMAS de modo a melhorar as condições de trabalho;</a:t>
            </a:r>
          </a:p>
          <a:p>
            <a:pPr algn="just" eaLnBrk="1" hangingPunct="1">
              <a:lnSpc>
                <a:spcPct val="150000"/>
              </a:lnSpc>
              <a:buFont typeface="Wingdings" pitchFamily="2" charset="2"/>
              <a:buChar char="ü"/>
            </a:pPr>
            <a:r>
              <a:rPr lang="pt-PT" altLang="pt-PT" sz="2400" dirty="0">
                <a:latin typeface="Arial Narrow" pitchFamily="34" charset="0"/>
                <a:cs typeface="Tahoma" pitchFamily="34" charset="0"/>
              </a:rPr>
              <a:t>Continuar a mobilizar parceiros em coordenação do governo provincial para instalação de uma fabrica de batata-doce;</a:t>
            </a:r>
          </a:p>
          <a:p>
            <a:pPr algn="just" eaLnBrk="1" hangingPunct="1">
              <a:lnSpc>
                <a:spcPct val="150000"/>
              </a:lnSpc>
              <a:buFont typeface="Wingdings" pitchFamily="2" charset="2"/>
              <a:buChar char="Ø"/>
            </a:pPr>
            <a:r>
              <a:rPr lang="pt-PT" altLang="pt-PT" sz="2400" dirty="0">
                <a:latin typeface="Arial Narrow" pitchFamily="34" charset="0"/>
                <a:cs typeface="Tahoma" pitchFamily="34" charset="0"/>
              </a:rPr>
              <a:t>Continuar a interagir com o Governo Provincial no sentido de inserção de outras comunidades (</a:t>
            </a:r>
            <a:r>
              <a:rPr lang="pt-PT" altLang="pt-PT" sz="2400" dirty="0" err="1">
                <a:latin typeface="Arial Narrow" pitchFamily="34" charset="0"/>
                <a:cs typeface="Tahoma" pitchFamily="34" charset="0"/>
              </a:rPr>
              <a:t>Passuane</a:t>
            </a:r>
            <a:r>
              <a:rPr lang="pt-PT" altLang="pt-PT" sz="2400" dirty="0">
                <a:latin typeface="Arial Narrow" pitchFamily="34" charset="0"/>
                <a:cs typeface="Tahoma" pitchFamily="34" charset="0"/>
              </a:rPr>
              <a:t>, </a:t>
            </a:r>
            <a:r>
              <a:rPr lang="pt-PT" altLang="pt-PT" sz="2400" dirty="0" err="1">
                <a:latin typeface="Arial Narrow" pitchFamily="34" charset="0"/>
                <a:cs typeface="Tahoma" pitchFamily="34" charset="0"/>
              </a:rPr>
              <a:t>Namuhuca</a:t>
            </a:r>
            <a:r>
              <a:rPr lang="pt-PT" altLang="pt-PT" sz="2400" dirty="0">
                <a:latin typeface="Arial Narrow" pitchFamily="34" charset="0"/>
                <a:cs typeface="Tahoma" pitchFamily="34" charset="0"/>
              </a:rPr>
              <a:t>, </a:t>
            </a:r>
            <a:r>
              <a:rPr lang="pt-PT" altLang="pt-PT" sz="2400" dirty="0" err="1" smtClean="0">
                <a:latin typeface="Arial Narrow" pitchFamily="34" charset="0"/>
                <a:cs typeface="Tahoma" pitchFamily="34" charset="0"/>
              </a:rPr>
              <a:t>Nanrele</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Intaca</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Namua</a:t>
            </a:r>
            <a:r>
              <a:rPr lang="pt-PT" altLang="pt-PT" sz="2400" dirty="0" smtClean="0">
                <a:latin typeface="Arial Narrow" pitchFamily="34" charset="0"/>
                <a:cs typeface="Tahoma" pitchFamily="34" charset="0"/>
              </a:rPr>
              <a:t>, </a:t>
            </a:r>
            <a:r>
              <a:rPr lang="pt-PT" altLang="pt-PT" sz="2400" dirty="0" err="1" smtClean="0">
                <a:latin typeface="Arial Narrow" pitchFamily="34" charset="0"/>
                <a:cs typeface="Tahoma" pitchFamily="34" charset="0"/>
              </a:rPr>
              <a:t>Chacalua</a:t>
            </a:r>
            <a:r>
              <a:rPr lang="pt-PT" altLang="pt-PT" sz="2400" dirty="0" smtClean="0">
                <a:latin typeface="Arial Narrow" pitchFamily="34" charset="0"/>
                <a:cs typeface="Tahoma" pitchFamily="34" charset="0"/>
              </a:rPr>
              <a:t> e </a:t>
            </a:r>
            <a:r>
              <a:rPr lang="pt-PT" altLang="pt-PT" sz="2400" dirty="0" err="1" smtClean="0">
                <a:latin typeface="Arial Narrow" pitchFamily="34" charset="0"/>
                <a:cs typeface="Tahoma" pitchFamily="34" charset="0"/>
              </a:rPr>
              <a:t>Muluveria</a:t>
            </a:r>
            <a:r>
              <a:rPr lang="pt-PT" altLang="pt-PT" sz="2400" dirty="0" smtClean="0">
                <a:latin typeface="Arial Narrow" pitchFamily="34" charset="0"/>
                <a:cs typeface="Tahoma" pitchFamily="34" charset="0"/>
              </a:rPr>
              <a:t>) </a:t>
            </a:r>
            <a:r>
              <a:rPr lang="pt-PT" altLang="pt-PT" sz="2400" dirty="0">
                <a:latin typeface="Arial Narrow" pitchFamily="34" charset="0"/>
                <a:cs typeface="Tahoma" pitchFamily="34" charset="0"/>
              </a:rPr>
              <a:t>no programa de subsidio de alimentos</a:t>
            </a:r>
            <a:r>
              <a:rPr lang="pt-PT" altLang="pt-PT" sz="2400" dirty="0" smtClean="0">
                <a:latin typeface="Arial Narrow" pitchFamily="34" charset="0"/>
                <a:cs typeface="Tahoma" pitchFamily="34" charset="0"/>
              </a:rPr>
              <a:t>.</a:t>
            </a:r>
            <a:endParaRPr lang="pt-PT" altLang="pt-PT" sz="2400" dirty="0">
              <a:latin typeface="Arial Narrow" pitchFamily="34" charset="0"/>
              <a:cs typeface="Tahoma" pitchFamily="34" charset="0"/>
            </a:endParaRPr>
          </a:p>
        </p:txBody>
      </p:sp>
    </p:spTree>
  </p:cSld>
  <p:clrMapOvr>
    <a:masterClrMapping/>
  </p:clrMapOvr>
  <p:transition spd="med">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Posição do Número do Diapositivo 1"/>
          <p:cNvSpPr>
            <a:spLocks noGrp="1"/>
          </p:cNvSpPr>
          <p:nvPr>
            <p:ph type="sldNum" sz="quarter" idx="12"/>
          </p:nvPr>
        </p:nvSpPr>
        <p:spPr bwMode="auto">
          <a:noFill/>
          <a:ln>
            <a:miter lim="800000"/>
            <a:headEnd/>
            <a:tailEnd/>
          </a:ln>
        </p:spPr>
        <p:txBody>
          <a:bodyPr/>
          <a:lstStyle/>
          <a:p>
            <a:fld id="{3796ACDE-71AE-4770-87B8-AF29B22D4F5C}" type="slidenum">
              <a:rPr lang="pt-PT" altLang="pt-PT" smtClean="0"/>
              <a:pPr/>
              <a:t>39</a:t>
            </a:fld>
            <a:endParaRPr lang="pt-PT" altLang="pt-PT" smtClean="0"/>
          </a:p>
        </p:txBody>
      </p:sp>
      <p:graphicFrame>
        <p:nvGraphicFramePr>
          <p:cNvPr id="3" name="Tabela 2"/>
          <p:cNvGraphicFramePr>
            <a:graphicFrameLocks noGrp="1"/>
          </p:cNvGraphicFramePr>
          <p:nvPr/>
        </p:nvGraphicFramePr>
        <p:xfrm>
          <a:off x="323850" y="214313"/>
          <a:ext cx="8496300" cy="6309336"/>
        </p:xfrm>
        <a:graphic>
          <a:graphicData uri="http://schemas.openxmlformats.org/drawingml/2006/table">
            <a:tbl>
              <a:tblPr/>
              <a:tblGrid>
                <a:gridCol w="8496300">
                  <a:extLst>
                    <a:ext uri="{9D8B030D-6E8A-4147-A177-3AD203B41FA5}"/>
                  </a:extLst>
                </a:gridCol>
              </a:tblGrid>
              <a:tr h="6308725">
                <a:tc>
                  <a:txBody>
                    <a:bodyPr/>
                    <a:lstStyle/>
                    <a:p>
                      <a:pPr algn="ctr">
                        <a:defRPr/>
                      </a:pPr>
                      <a:r>
                        <a:rPr lang="pt-PT" sz="1800" b="1" i="0" dirty="0" smtClean="0">
                          <a:solidFill>
                            <a:schemeClr val="tx1"/>
                          </a:solidFill>
                          <a:latin typeface="Arial Black" pitchFamily="34" charset="0"/>
                          <a:cs typeface="Tahoma" pitchFamily="34" charset="0"/>
                        </a:rPr>
                        <a:t>6 - CONSIDERAÇÕES FINAIS</a:t>
                      </a:r>
                      <a:endParaRPr lang="pt-PT" sz="1800" b="1" i="0" dirty="0" smtClean="0">
                        <a:solidFill>
                          <a:schemeClr val="tx1"/>
                        </a:solidFill>
                        <a:latin typeface="Arial Black" pitchFamily="34" charset="0"/>
                      </a:endParaRPr>
                    </a:p>
                    <a:p>
                      <a:pPr algn="just">
                        <a:lnSpc>
                          <a:spcPct val="150000"/>
                        </a:lnSpc>
                        <a:defRPr/>
                      </a:pPr>
                      <a:r>
                        <a:rPr lang="pt-PT" sz="2000" dirty="0" smtClean="0">
                          <a:latin typeface="Arial Narrow" pitchFamily="34" charset="0"/>
                        </a:rPr>
                        <a:t>Apesar das dificuldades encaradas durante</a:t>
                      </a:r>
                      <a:r>
                        <a:rPr lang="pt-PT" sz="2000" baseline="0" dirty="0" smtClean="0">
                          <a:latin typeface="Arial Narrow" pitchFamily="34" charset="0"/>
                        </a:rPr>
                        <a:t> o decurso do trabalho, o primeiro semestre de 2022 foi positivo, mesmo com as adversidades decorrentes das tempestades tropicais que fustigaram o Distrito bem como a complexidade de lidar com a quarta vaga </a:t>
                      </a:r>
                      <a:r>
                        <a:rPr lang="pt-PT" sz="2000" dirty="0" smtClean="0">
                          <a:latin typeface="Arial Narrow" pitchFamily="34" charset="0"/>
                        </a:rPr>
                        <a:t>da Pandemia da COVID-19, os cortes frequentes de corrente eléctrica e </a:t>
                      </a:r>
                      <a:r>
                        <a:rPr lang="pt-PT" sz="2000" baseline="0" dirty="0" smtClean="0">
                          <a:latin typeface="Arial Narrow" pitchFamily="34" charset="0"/>
                        </a:rPr>
                        <a:t>outros aspectos adversos. Os resultados alcançados a nível dos sectores são encorajadores, ora vejamos: foram </a:t>
                      </a:r>
                      <a:r>
                        <a:rPr lang="en-US" sz="2000" baseline="0" dirty="0" err="1" smtClean="0">
                          <a:latin typeface="Arial Narrow" pitchFamily="34" charset="0"/>
                        </a:rPr>
                        <a:t>matriculados</a:t>
                      </a:r>
                      <a:r>
                        <a:rPr lang="en-US" sz="2000" baseline="0" dirty="0" smtClean="0">
                          <a:latin typeface="Arial Narrow" pitchFamily="34" charset="0"/>
                        </a:rPr>
                        <a:t> 57.222 </a:t>
                      </a:r>
                      <a:r>
                        <a:rPr lang="en-US" sz="2000" baseline="0" dirty="0" err="1" smtClean="0">
                          <a:latin typeface="Arial Narrow" pitchFamily="34" charset="0"/>
                        </a:rPr>
                        <a:t>alunos</a:t>
                      </a:r>
                      <a:r>
                        <a:rPr lang="en-US" sz="2000" baseline="0" dirty="0" smtClean="0">
                          <a:latin typeface="Arial Narrow" pitchFamily="34" charset="0"/>
                        </a:rPr>
                        <a:t> no </a:t>
                      </a:r>
                      <a:r>
                        <a:rPr lang="en-US" sz="2000" baseline="0" dirty="0" err="1" smtClean="0">
                          <a:latin typeface="Arial Narrow" pitchFamily="34" charset="0"/>
                        </a:rPr>
                        <a:t>Ensino</a:t>
                      </a:r>
                      <a:r>
                        <a:rPr lang="en-US" sz="2000" baseline="0" dirty="0" smtClean="0">
                          <a:latin typeface="Arial Narrow" pitchFamily="34" charset="0"/>
                        </a:rPr>
                        <a:t> </a:t>
                      </a:r>
                      <a:r>
                        <a:rPr lang="en-US" sz="2000" baseline="0" dirty="0" err="1" smtClean="0">
                          <a:latin typeface="Arial Narrow" pitchFamily="34" charset="0"/>
                        </a:rPr>
                        <a:t>Geral</a:t>
                      </a:r>
                      <a:r>
                        <a:rPr lang="en-US" sz="2000" baseline="0" dirty="0" smtClean="0">
                          <a:latin typeface="Arial Narrow" pitchFamily="34" charset="0"/>
                        </a:rPr>
                        <a:t> com </a:t>
                      </a:r>
                      <a:r>
                        <a:rPr lang="en-US" sz="2000" baseline="0" dirty="0" err="1" smtClean="0">
                          <a:latin typeface="Arial Narrow" pitchFamily="34" charset="0"/>
                        </a:rPr>
                        <a:t>uma</a:t>
                      </a:r>
                      <a:r>
                        <a:rPr lang="en-US" sz="2000" baseline="0" dirty="0" smtClean="0">
                          <a:latin typeface="Arial Narrow" pitchFamily="34" charset="0"/>
                        </a:rPr>
                        <a:t> </a:t>
                      </a:r>
                      <a:r>
                        <a:rPr lang="en-US" sz="2000" baseline="0" dirty="0" err="1" smtClean="0">
                          <a:latin typeface="Arial Narrow" pitchFamily="34" charset="0"/>
                        </a:rPr>
                        <a:t>execução</a:t>
                      </a:r>
                      <a:r>
                        <a:rPr lang="en-US" sz="2000" baseline="0" dirty="0" smtClean="0">
                          <a:latin typeface="Arial Narrow" pitchFamily="34" charset="0"/>
                        </a:rPr>
                        <a:t> </a:t>
                      </a:r>
                      <a:r>
                        <a:rPr lang="en-US" sz="2000" baseline="0" dirty="0" err="1" smtClean="0">
                          <a:latin typeface="Arial Narrow" pitchFamily="34" charset="0"/>
                        </a:rPr>
                        <a:t>acima</a:t>
                      </a:r>
                      <a:r>
                        <a:rPr lang="en-US" sz="2000" baseline="0" dirty="0" smtClean="0">
                          <a:latin typeface="Arial Narrow" pitchFamily="34" charset="0"/>
                        </a:rPr>
                        <a:t> de 100%. </a:t>
                      </a:r>
                      <a:r>
                        <a:rPr lang="en-US" sz="2000" baseline="0" dirty="0" err="1" smtClean="0">
                          <a:latin typeface="Arial Narrow" pitchFamily="34" charset="0"/>
                        </a:rPr>
                        <a:t>Aumento</a:t>
                      </a:r>
                      <a:r>
                        <a:rPr lang="en-US" sz="2000" baseline="0" dirty="0" smtClean="0">
                          <a:latin typeface="Arial Narrow" pitchFamily="34" charset="0"/>
                        </a:rPr>
                        <a:t> do </a:t>
                      </a:r>
                      <a:r>
                        <a:rPr lang="en-US" sz="2000" baseline="0" dirty="0" err="1" smtClean="0">
                          <a:latin typeface="Arial Narrow" pitchFamily="34" charset="0"/>
                        </a:rPr>
                        <a:t>número</a:t>
                      </a:r>
                      <a:r>
                        <a:rPr lang="en-US" sz="2000" baseline="0" dirty="0" smtClean="0">
                          <a:latin typeface="Arial Narrow" pitchFamily="34" charset="0"/>
                        </a:rPr>
                        <a:t> de </a:t>
                      </a:r>
                      <a:r>
                        <a:rPr lang="en-US" sz="2000" baseline="0" dirty="0" err="1" smtClean="0">
                          <a:latin typeface="Arial Narrow" pitchFamily="34" charset="0"/>
                        </a:rPr>
                        <a:t>beneficiários</a:t>
                      </a:r>
                      <a:r>
                        <a:rPr lang="en-US" sz="2000" baseline="0" dirty="0" smtClean="0">
                          <a:latin typeface="Arial Narrow" pitchFamily="34" charset="0"/>
                        </a:rPr>
                        <a:t> do </a:t>
                      </a:r>
                      <a:r>
                        <a:rPr lang="en-US" sz="2000" baseline="0" dirty="0" err="1" smtClean="0">
                          <a:latin typeface="Arial Narrow" pitchFamily="34" charset="0"/>
                        </a:rPr>
                        <a:t>programa</a:t>
                      </a:r>
                      <a:r>
                        <a:rPr lang="en-US" sz="2000" baseline="0" dirty="0" smtClean="0">
                          <a:latin typeface="Arial Narrow" pitchFamily="34" charset="0"/>
                        </a:rPr>
                        <a:t> </a:t>
                      </a:r>
                      <a:r>
                        <a:rPr lang="en-US" sz="2000" baseline="0" dirty="0" err="1" smtClean="0">
                          <a:latin typeface="Arial Narrow" pitchFamily="34" charset="0"/>
                        </a:rPr>
                        <a:t>subsídio</a:t>
                      </a:r>
                      <a:r>
                        <a:rPr lang="en-US" sz="2000" baseline="0" dirty="0" smtClean="0">
                          <a:latin typeface="Arial Narrow" pitchFamily="34" charset="0"/>
                        </a:rPr>
                        <a:t> social </a:t>
                      </a:r>
                      <a:r>
                        <a:rPr lang="en-US" sz="2000" baseline="0" dirty="0" err="1" smtClean="0">
                          <a:latin typeface="Arial Narrow" pitchFamily="34" charset="0"/>
                        </a:rPr>
                        <a:t>básico</a:t>
                      </a:r>
                      <a:r>
                        <a:rPr lang="en-US" sz="2000" baseline="0" dirty="0" smtClean="0">
                          <a:latin typeface="Arial Narrow" pitchFamily="34" charset="0"/>
                        </a:rPr>
                        <a:t> </a:t>
                      </a:r>
                      <a:r>
                        <a:rPr lang="en-US" sz="2000" baseline="0" dirty="0" err="1" smtClean="0">
                          <a:latin typeface="Arial Narrow" pitchFamily="34" charset="0"/>
                        </a:rPr>
                        <a:t>em</a:t>
                      </a:r>
                      <a:r>
                        <a:rPr lang="en-US" sz="2000" baseline="0" dirty="0" smtClean="0">
                          <a:latin typeface="Arial Narrow" pitchFamily="34" charset="0"/>
                        </a:rPr>
                        <a:t> 4%. </a:t>
                      </a:r>
                      <a:r>
                        <a:rPr lang="en-US" sz="2000" baseline="0" dirty="0" err="1" smtClean="0">
                          <a:latin typeface="Arial Narrow" pitchFamily="34" charset="0"/>
                        </a:rPr>
                        <a:t>Aderência</a:t>
                      </a:r>
                      <a:r>
                        <a:rPr lang="en-US" sz="2000" baseline="0" dirty="0" smtClean="0">
                          <a:latin typeface="Arial Narrow" pitchFamily="34" charset="0"/>
                        </a:rPr>
                        <a:t> </a:t>
                      </a:r>
                      <a:r>
                        <a:rPr lang="en-US" sz="2000" baseline="0" dirty="0" err="1" smtClean="0">
                          <a:latin typeface="Arial Narrow" pitchFamily="34" charset="0"/>
                        </a:rPr>
                        <a:t>massiva</a:t>
                      </a:r>
                      <a:r>
                        <a:rPr lang="en-US" sz="2000" baseline="0" dirty="0" smtClean="0">
                          <a:latin typeface="Arial Narrow" pitchFamily="34" charset="0"/>
                        </a:rPr>
                        <a:t> da </a:t>
                      </a:r>
                      <a:r>
                        <a:rPr lang="en-US" sz="2000" baseline="0" dirty="0" err="1" smtClean="0">
                          <a:latin typeface="Arial Narrow" pitchFamily="34" charset="0"/>
                        </a:rPr>
                        <a:t>população</a:t>
                      </a:r>
                      <a:r>
                        <a:rPr lang="en-US" sz="2000" baseline="0" dirty="0" smtClean="0">
                          <a:latin typeface="Arial Narrow" pitchFamily="34" charset="0"/>
                        </a:rPr>
                        <a:t> à </a:t>
                      </a:r>
                      <a:r>
                        <a:rPr lang="en-US" sz="2000" baseline="0" dirty="0" err="1" smtClean="0">
                          <a:latin typeface="Arial Narrow" pitchFamily="34" charset="0"/>
                        </a:rPr>
                        <a:t>campanha</a:t>
                      </a:r>
                      <a:r>
                        <a:rPr lang="en-US" sz="2000" baseline="0" dirty="0" smtClean="0">
                          <a:latin typeface="Arial Narrow" pitchFamily="34" charset="0"/>
                        </a:rPr>
                        <a:t> de </a:t>
                      </a:r>
                      <a:r>
                        <a:rPr lang="en-US" sz="2000" baseline="0" dirty="0" err="1" smtClean="0">
                          <a:latin typeface="Arial Narrow" pitchFamily="34" charset="0"/>
                        </a:rPr>
                        <a:t>vacinação</a:t>
                      </a:r>
                      <a:r>
                        <a:rPr lang="en-US" sz="2000" baseline="0" dirty="0" smtClean="0">
                          <a:latin typeface="Arial Narrow" pitchFamily="34" charset="0"/>
                        </a:rPr>
                        <a:t> contra COVID-19 e </a:t>
                      </a:r>
                      <a:r>
                        <a:rPr lang="en-US" sz="2000" baseline="0" dirty="0" err="1" smtClean="0">
                          <a:latin typeface="Arial Narrow" pitchFamily="34" charset="0"/>
                        </a:rPr>
                        <a:t>da</a:t>
                      </a:r>
                      <a:r>
                        <a:rPr lang="en-US" sz="2000" baseline="0" dirty="0" smtClean="0">
                          <a:latin typeface="Arial Narrow" pitchFamily="34" charset="0"/>
                        </a:rPr>
                        <a:t> Pólio. </a:t>
                      </a:r>
                      <a:r>
                        <a:rPr lang="en-US" sz="2000" baseline="0" dirty="0" err="1" smtClean="0">
                          <a:latin typeface="Arial Narrow" pitchFamily="34" charset="0"/>
                        </a:rPr>
                        <a:t>Aumento</a:t>
                      </a:r>
                      <a:r>
                        <a:rPr lang="en-US" sz="2000" baseline="0" dirty="0" smtClean="0">
                          <a:latin typeface="Arial Narrow" pitchFamily="34" charset="0"/>
                        </a:rPr>
                        <a:t> das </a:t>
                      </a:r>
                      <a:r>
                        <a:rPr lang="en-US" sz="2000" baseline="0" dirty="0" err="1" smtClean="0">
                          <a:latin typeface="Arial Narrow" pitchFamily="34" charset="0"/>
                        </a:rPr>
                        <a:t>áreas</a:t>
                      </a:r>
                      <a:r>
                        <a:rPr lang="en-US" sz="2000" baseline="0" dirty="0" smtClean="0">
                          <a:latin typeface="Arial Narrow" pitchFamily="34" charset="0"/>
                        </a:rPr>
                        <a:t> de </a:t>
                      </a:r>
                      <a:r>
                        <a:rPr lang="en-US" sz="2000" baseline="0" dirty="0" err="1" smtClean="0">
                          <a:latin typeface="Arial Narrow" pitchFamily="34" charset="0"/>
                        </a:rPr>
                        <a:t>produção</a:t>
                      </a:r>
                      <a:r>
                        <a:rPr lang="en-US" sz="2000" baseline="0" dirty="0" smtClean="0">
                          <a:latin typeface="Arial Narrow" pitchFamily="34" charset="0"/>
                        </a:rPr>
                        <a:t> </a:t>
                      </a:r>
                      <a:r>
                        <a:rPr lang="en-US" sz="2000" baseline="0" dirty="0" err="1" smtClean="0">
                          <a:latin typeface="Arial Narrow" pitchFamily="34" charset="0"/>
                        </a:rPr>
                        <a:t>agricola</a:t>
                      </a:r>
                      <a:r>
                        <a:rPr lang="en-US" sz="2000" baseline="0" dirty="0" smtClean="0">
                          <a:latin typeface="Arial Narrow" pitchFamily="34" charset="0"/>
                        </a:rPr>
                        <a:t> de </a:t>
                      </a:r>
                      <a:r>
                        <a:rPr lang="en-US" sz="2000" baseline="0" dirty="0" err="1" smtClean="0">
                          <a:latin typeface="Arial Narrow" pitchFamily="34" charset="0"/>
                        </a:rPr>
                        <a:t>diversas</a:t>
                      </a:r>
                      <a:r>
                        <a:rPr lang="en-US" sz="2000" baseline="0" dirty="0" smtClean="0">
                          <a:latin typeface="Arial Narrow" pitchFamily="34" charset="0"/>
                        </a:rPr>
                        <a:t> </a:t>
                      </a:r>
                      <a:r>
                        <a:rPr lang="en-US" sz="2000" baseline="0" dirty="0" err="1" smtClean="0">
                          <a:latin typeface="Arial Narrow" pitchFamily="34" charset="0"/>
                        </a:rPr>
                        <a:t>culturas</a:t>
                      </a:r>
                      <a:r>
                        <a:rPr lang="en-US" sz="2000" baseline="0" dirty="0" smtClean="0">
                          <a:latin typeface="Arial Narrow" pitchFamily="34" charset="0"/>
                        </a:rPr>
                        <a:t>, </a:t>
                      </a:r>
                      <a:r>
                        <a:rPr lang="en-US" sz="2000" baseline="0" dirty="0" err="1" smtClean="0">
                          <a:latin typeface="Arial Narrow" pitchFamily="34" charset="0"/>
                        </a:rPr>
                        <a:t>pese</a:t>
                      </a:r>
                      <a:r>
                        <a:rPr lang="en-US" sz="2000" baseline="0" dirty="0" smtClean="0">
                          <a:latin typeface="Arial Narrow" pitchFamily="34" charset="0"/>
                        </a:rPr>
                        <a:t> </a:t>
                      </a:r>
                      <a:r>
                        <a:rPr lang="en-US" sz="2000" baseline="0" dirty="0" err="1" smtClean="0">
                          <a:latin typeface="Arial Narrow" pitchFamily="34" charset="0"/>
                        </a:rPr>
                        <a:t>embora</a:t>
                      </a:r>
                      <a:r>
                        <a:rPr lang="en-US" sz="2000" baseline="0" dirty="0" smtClean="0">
                          <a:latin typeface="Arial Narrow" pitchFamily="34" charset="0"/>
                        </a:rPr>
                        <a:t> </a:t>
                      </a:r>
                      <a:r>
                        <a:rPr lang="en-US" sz="2000" baseline="0" dirty="0" err="1" smtClean="0">
                          <a:latin typeface="Arial Narrow" pitchFamily="34" charset="0"/>
                        </a:rPr>
                        <a:t>algumas</a:t>
                      </a:r>
                      <a:r>
                        <a:rPr lang="en-US" sz="2000" baseline="0" dirty="0" smtClean="0">
                          <a:latin typeface="Arial Narrow" pitchFamily="34" charset="0"/>
                        </a:rPr>
                        <a:t> </a:t>
                      </a:r>
                      <a:r>
                        <a:rPr lang="en-US" sz="2000" baseline="0" dirty="0" err="1" smtClean="0">
                          <a:latin typeface="Arial Narrow" pitchFamily="34" charset="0"/>
                        </a:rPr>
                        <a:t>delas</a:t>
                      </a:r>
                      <a:r>
                        <a:rPr lang="en-US" sz="2000" baseline="0" dirty="0" smtClean="0">
                          <a:latin typeface="Arial Narrow" pitchFamily="34" charset="0"/>
                        </a:rPr>
                        <a:t> </a:t>
                      </a:r>
                      <a:r>
                        <a:rPr lang="en-US" sz="2000" baseline="0" dirty="0" err="1" smtClean="0">
                          <a:latin typeface="Arial Narrow" pitchFamily="34" charset="0"/>
                        </a:rPr>
                        <a:t>tenham</a:t>
                      </a:r>
                      <a:r>
                        <a:rPr lang="en-US" sz="2000" baseline="0" dirty="0" smtClean="0">
                          <a:latin typeface="Arial Narrow" pitchFamily="34" charset="0"/>
                        </a:rPr>
                        <a:t> </a:t>
                      </a:r>
                      <a:r>
                        <a:rPr lang="en-US" sz="2000" baseline="0" dirty="0" err="1" smtClean="0">
                          <a:latin typeface="Arial Narrow" pitchFamily="34" charset="0"/>
                        </a:rPr>
                        <a:t>sido</a:t>
                      </a:r>
                      <a:r>
                        <a:rPr lang="en-US" sz="2000" baseline="0" dirty="0" smtClean="0">
                          <a:latin typeface="Arial Narrow" pitchFamily="34" charset="0"/>
                        </a:rPr>
                        <a:t> </a:t>
                      </a:r>
                      <a:r>
                        <a:rPr lang="en-US" sz="2000" baseline="0" dirty="0" err="1" smtClean="0">
                          <a:latin typeface="Arial Narrow" pitchFamily="34" charset="0"/>
                        </a:rPr>
                        <a:t>devastadas</a:t>
                      </a:r>
                      <a:r>
                        <a:rPr lang="en-US" sz="2000" baseline="0" dirty="0" smtClean="0">
                          <a:latin typeface="Arial Narrow" pitchFamily="34" charset="0"/>
                        </a:rPr>
                        <a:t> pela </a:t>
                      </a:r>
                      <a:r>
                        <a:rPr lang="en-US" sz="2000" baseline="0" dirty="0" err="1" smtClean="0">
                          <a:latin typeface="Arial Narrow" pitchFamily="34" charset="0"/>
                        </a:rPr>
                        <a:t>tempestade</a:t>
                      </a:r>
                      <a:r>
                        <a:rPr lang="en-US" sz="2000" baseline="0" dirty="0" smtClean="0">
                          <a:latin typeface="Arial Narrow" pitchFamily="34" charset="0"/>
                        </a:rPr>
                        <a:t> e a </a:t>
                      </a:r>
                      <a:r>
                        <a:rPr lang="en-US" sz="2000" baseline="0" dirty="0" err="1" smtClean="0">
                          <a:latin typeface="Arial Narrow" pitchFamily="34" charset="0"/>
                        </a:rPr>
                        <a:t>visível</a:t>
                      </a:r>
                      <a:r>
                        <a:rPr lang="en-US" sz="2000" baseline="0" dirty="0" smtClean="0">
                          <a:latin typeface="Arial Narrow" pitchFamily="34" charset="0"/>
                        </a:rPr>
                        <a:t> </a:t>
                      </a:r>
                      <a:r>
                        <a:rPr lang="en-US" sz="2000" baseline="0" dirty="0" err="1" smtClean="0">
                          <a:latin typeface="Arial Narrow" pitchFamily="34" charset="0"/>
                        </a:rPr>
                        <a:t>governação</a:t>
                      </a:r>
                      <a:r>
                        <a:rPr lang="en-US" sz="2000" baseline="0" dirty="0" smtClean="0">
                          <a:latin typeface="Arial Narrow" pitchFamily="34" charset="0"/>
                        </a:rPr>
                        <a:t> </a:t>
                      </a:r>
                      <a:r>
                        <a:rPr lang="en-US" sz="2000" baseline="0" dirty="0" err="1" smtClean="0">
                          <a:latin typeface="Arial Narrow" pitchFamily="34" charset="0"/>
                        </a:rPr>
                        <a:t>participativa</a:t>
                      </a:r>
                      <a:r>
                        <a:rPr lang="en-US" sz="2000" baseline="0" dirty="0" smtClean="0">
                          <a:latin typeface="Arial Narrow" pitchFamily="34" charset="0"/>
                        </a:rPr>
                        <a:t> a </a:t>
                      </a:r>
                      <a:r>
                        <a:rPr lang="en-US" sz="2000" baseline="0" dirty="0" err="1" smtClean="0">
                          <a:latin typeface="Arial Narrow" pitchFamily="34" charset="0"/>
                        </a:rPr>
                        <a:t>nivel</a:t>
                      </a:r>
                      <a:r>
                        <a:rPr lang="en-US" sz="2000" baseline="0" dirty="0" smtClean="0">
                          <a:latin typeface="Arial Narrow" pitchFamily="34" charset="0"/>
                        </a:rPr>
                        <a:t> dos </a:t>
                      </a:r>
                      <a:r>
                        <a:rPr lang="en-US" sz="2000" baseline="0" dirty="0" err="1" smtClean="0">
                          <a:latin typeface="Arial Narrow" pitchFamily="34" charset="0"/>
                        </a:rPr>
                        <a:t>Postos</a:t>
                      </a:r>
                      <a:r>
                        <a:rPr lang="en-US" sz="2000" baseline="0" dirty="0" smtClean="0">
                          <a:latin typeface="Arial Narrow" pitchFamily="34" charset="0"/>
                        </a:rPr>
                        <a:t> </a:t>
                      </a:r>
                      <a:r>
                        <a:rPr lang="en-US" sz="2000" baseline="0" dirty="0" err="1" smtClean="0">
                          <a:latin typeface="Arial Narrow" pitchFamily="34" charset="0"/>
                        </a:rPr>
                        <a:t>Administrativos</a:t>
                      </a:r>
                      <a:r>
                        <a:rPr lang="en-US" sz="2000" baseline="0" dirty="0" smtClean="0">
                          <a:latin typeface="Arial Narrow" pitchFamily="34" charset="0"/>
                        </a:rPr>
                        <a:t>, </a:t>
                      </a:r>
                      <a:r>
                        <a:rPr lang="en-US" sz="2000" baseline="0" dirty="0" err="1" smtClean="0">
                          <a:latin typeface="Arial Narrow" pitchFamily="34" charset="0"/>
                        </a:rPr>
                        <a:t>Localidades</a:t>
                      </a:r>
                      <a:r>
                        <a:rPr lang="en-US" sz="2000" baseline="0" dirty="0" smtClean="0">
                          <a:latin typeface="Arial Narrow" pitchFamily="34" charset="0"/>
                        </a:rPr>
                        <a:t> e </a:t>
                      </a:r>
                      <a:r>
                        <a:rPr lang="en-US" sz="2000" baseline="0" dirty="0" err="1" smtClean="0">
                          <a:latin typeface="Arial Narrow" pitchFamily="34" charset="0"/>
                        </a:rPr>
                        <a:t>outras</a:t>
                      </a:r>
                      <a:r>
                        <a:rPr lang="en-US" sz="2000" baseline="0" dirty="0" smtClean="0">
                          <a:latin typeface="Arial Narrow" pitchFamily="34" charset="0"/>
                        </a:rPr>
                        <a:t> </a:t>
                      </a:r>
                      <a:r>
                        <a:rPr lang="en-US" sz="2000" baseline="0" dirty="0" err="1" smtClean="0">
                          <a:latin typeface="Arial Narrow" pitchFamily="34" charset="0"/>
                        </a:rPr>
                        <a:t>Instituiçōes</a:t>
                      </a:r>
                      <a:r>
                        <a:rPr lang="en-US" sz="2000" baseline="0" dirty="0" smtClean="0">
                          <a:latin typeface="Arial Narrow" pitchFamily="34" charset="0"/>
                        </a:rPr>
                        <a:t>. </a:t>
                      </a:r>
                      <a:r>
                        <a:rPr lang="en-US" sz="2000" baseline="0" dirty="0" err="1" smtClean="0">
                          <a:latin typeface="Arial Narrow" pitchFamily="34" charset="0"/>
                        </a:rPr>
                        <a:t>Contudo</a:t>
                      </a:r>
                      <a:r>
                        <a:rPr lang="en-US" sz="2000" baseline="0" dirty="0" smtClean="0">
                          <a:latin typeface="Arial Narrow" pitchFamily="34" charset="0"/>
                        </a:rPr>
                        <a:t>, </a:t>
                      </a:r>
                      <a:r>
                        <a:rPr lang="en-US" sz="2000" b="0" baseline="0" dirty="0" smtClean="0">
                          <a:latin typeface="Arial Narrow" pitchFamily="34" charset="0"/>
                        </a:rPr>
                        <a:t>todas as </a:t>
                      </a:r>
                      <a:r>
                        <a:rPr lang="en-US" sz="2000" b="0" baseline="0" dirty="0" err="1" smtClean="0">
                          <a:latin typeface="Arial Narrow" pitchFamily="34" charset="0"/>
                        </a:rPr>
                        <a:t>actividades</a:t>
                      </a:r>
                      <a:r>
                        <a:rPr lang="en-US" sz="2000" b="0" baseline="0" dirty="0" smtClean="0">
                          <a:latin typeface="Arial Narrow" pitchFamily="34" charset="0"/>
                        </a:rPr>
                        <a:t> com </a:t>
                      </a:r>
                      <a:r>
                        <a:rPr lang="en-US" sz="2000" b="0" baseline="0" dirty="0" err="1" smtClean="0">
                          <a:latin typeface="Arial Narrow" pitchFamily="34" charset="0"/>
                        </a:rPr>
                        <a:t>impacto</a:t>
                      </a:r>
                      <a:r>
                        <a:rPr lang="en-US" sz="2000" b="0" baseline="0" dirty="0" smtClean="0">
                          <a:latin typeface="Arial Narrow" pitchFamily="34" charset="0"/>
                        </a:rPr>
                        <a:t> </a:t>
                      </a:r>
                      <a:r>
                        <a:rPr lang="en-US" sz="2000" b="0" baseline="0" dirty="0" err="1" smtClean="0">
                          <a:latin typeface="Arial Narrow" pitchFamily="34" charset="0"/>
                        </a:rPr>
                        <a:t>na</a:t>
                      </a:r>
                      <a:r>
                        <a:rPr lang="en-US" sz="2000" b="0" baseline="0" dirty="0" smtClean="0">
                          <a:latin typeface="Arial Narrow" pitchFamily="34" charset="0"/>
                        </a:rPr>
                        <a:t> </a:t>
                      </a:r>
                      <a:r>
                        <a:rPr lang="en-US" sz="2000" b="0" baseline="0" dirty="0" err="1" smtClean="0">
                          <a:latin typeface="Arial Narrow" pitchFamily="34" charset="0"/>
                        </a:rPr>
                        <a:t>vida</a:t>
                      </a:r>
                      <a:r>
                        <a:rPr lang="en-US" sz="2000" b="0" baseline="0" dirty="0" smtClean="0">
                          <a:latin typeface="Arial Narrow" pitchFamily="34" charset="0"/>
                        </a:rPr>
                        <a:t> das </a:t>
                      </a:r>
                      <a:r>
                        <a:rPr lang="en-US" sz="2000" b="0" baseline="0" dirty="0" err="1" smtClean="0">
                          <a:latin typeface="Arial Narrow" pitchFamily="34" charset="0"/>
                        </a:rPr>
                        <a:t>pessoas</a:t>
                      </a:r>
                      <a:r>
                        <a:rPr lang="en-US" sz="2000" b="0" baseline="0" dirty="0" smtClean="0">
                          <a:latin typeface="Arial Narrow" pitchFamily="34" charset="0"/>
                        </a:rPr>
                        <a:t> e das </a:t>
                      </a:r>
                      <a:r>
                        <a:rPr lang="en-US" sz="2000" b="0" baseline="0" dirty="0" err="1" smtClean="0">
                          <a:latin typeface="Arial Narrow" pitchFamily="34" charset="0"/>
                        </a:rPr>
                        <a:t>comunidades</a:t>
                      </a:r>
                      <a:r>
                        <a:rPr lang="en-US" sz="2000" b="0" baseline="0" dirty="0" smtClean="0">
                          <a:latin typeface="Arial Narrow" pitchFamily="34" charset="0"/>
                        </a:rPr>
                        <a:t> </a:t>
                      </a:r>
                      <a:r>
                        <a:rPr lang="en-US" sz="2000" b="0" baseline="0" dirty="0" err="1" smtClean="0">
                          <a:latin typeface="Arial Narrow" pitchFamily="34" charset="0"/>
                        </a:rPr>
                        <a:t>programadas</a:t>
                      </a:r>
                      <a:r>
                        <a:rPr lang="en-US" sz="2000" b="0" baseline="0" dirty="0" smtClean="0">
                          <a:latin typeface="Arial Narrow" pitchFamily="34" charset="0"/>
                        </a:rPr>
                        <a:t> para o </a:t>
                      </a:r>
                      <a:r>
                        <a:rPr lang="en-US" sz="2000" b="0" baseline="0" dirty="0" err="1" smtClean="0">
                          <a:latin typeface="Arial Narrow" pitchFamily="34" charset="0"/>
                        </a:rPr>
                        <a:t>primeiro</a:t>
                      </a:r>
                      <a:r>
                        <a:rPr lang="en-US" sz="2000" b="0" baseline="0" dirty="0" smtClean="0">
                          <a:latin typeface="Arial Narrow" pitchFamily="34" charset="0"/>
                        </a:rPr>
                        <a:t> </a:t>
                      </a:r>
                      <a:r>
                        <a:rPr lang="en-US" sz="2000" b="0" baseline="0" dirty="0" err="1" smtClean="0">
                          <a:latin typeface="Arial Narrow" pitchFamily="34" charset="0"/>
                        </a:rPr>
                        <a:t>semestre</a:t>
                      </a:r>
                      <a:r>
                        <a:rPr lang="en-US" sz="2000" b="0" baseline="0" dirty="0" smtClean="0">
                          <a:latin typeface="Arial Narrow" pitchFamily="34" charset="0"/>
                        </a:rPr>
                        <a:t>, </a:t>
                      </a:r>
                      <a:r>
                        <a:rPr lang="en-US" sz="2000" b="0" baseline="0" dirty="0" err="1" smtClean="0">
                          <a:latin typeface="Arial Narrow" pitchFamily="34" charset="0"/>
                        </a:rPr>
                        <a:t>foram</a:t>
                      </a:r>
                      <a:r>
                        <a:rPr lang="en-US" sz="2000" b="0" baseline="0" dirty="0" smtClean="0">
                          <a:latin typeface="Arial Narrow" pitchFamily="34" charset="0"/>
                        </a:rPr>
                        <a:t> </a:t>
                      </a:r>
                      <a:r>
                        <a:rPr lang="en-US" sz="2000" b="0" baseline="0" dirty="0" err="1" smtClean="0">
                          <a:latin typeface="Arial Narrow" pitchFamily="34" charset="0"/>
                        </a:rPr>
                        <a:t>realizadas</a:t>
                      </a:r>
                      <a:r>
                        <a:rPr lang="en-US" sz="2000" b="0" baseline="0" dirty="0" smtClean="0">
                          <a:latin typeface="Arial Narrow" pitchFamily="34" charset="0"/>
                        </a:rPr>
                        <a:t> com </a:t>
                      </a:r>
                      <a:r>
                        <a:rPr lang="en-US" sz="2000" b="0" baseline="0" dirty="0" err="1" smtClean="0">
                          <a:latin typeface="Arial Narrow" pitchFamily="34" charset="0"/>
                        </a:rPr>
                        <a:t>sucesso</a:t>
                      </a:r>
                      <a:r>
                        <a:rPr lang="en-US" sz="2000" b="0" baseline="0" dirty="0" smtClean="0">
                          <a:latin typeface="Arial Narrow" pitchFamily="34" charset="0"/>
                        </a:rPr>
                        <a:t>.</a:t>
                      </a:r>
                      <a:endParaRPr lang="en-US" sz="2000" b="0" dirty="0"/>
                    </a:p>
                  </a:txBody>
                  <a:tcPr marL="91432" marR="91432" marT="45708" marB="4570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extLst>
              </a:tr>
            </a:tbl>
          </a:graphicData>
        </a:graphic>
      </p:graphicFrame>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42875" y="214313"/>
            <a:ext cx="8786813" cy="6670675"/>
          </a:xfrm>
          <a:prstGeom prst="rect">
            <a:avLst/>
          </a:prstGeom>
          <a:noFill/>
          <a:ln w="9525">
            <a:noFill/>
            <a:miter lim="800000"/>
            <a:headEnd/>
            <a:tailEnd/>
          </a:ln>
        </p:spPr>
        <p:txBody>
          <a:bodyPr anchor="ctr">
            <a:spAutoFit/>
          </a:bodyPr>
          <a:lstStyle/>
          <a:p>
            <a:pPr algn="just"/>
            <a:r>
              <a:rPr lang="pt-PT" sz="2400" b="1" dirty="0">
                <a:latin typeface="Arial Narrow" pitchFamily="34" charset="0"/>
                <a:cs typeface="Tahoma" pitchFamily="34" charset="0"/>
              </a:rPr>
              <a:t>…</a:t>
            </a:r>
          </a:p>
          <a:p>
            <a:pPr algn="just"/>
            <a:r>
              <a:rPr lang="pt-PT" sz="2400" b="1" dirty="0">
                <a:latin typeface="Arial Narrow" pitchFamily="34" charset="0"/>
                <a:cs typeface="Tahoma" pitchFamily="34" charset="0"/>
              </a:rPr>
              <a:t>Limites:</a:t>
            </a:r>
          </a:p>
          <a:p>
            <a:pPr algn="just">
              <a:lnSpc>
                <a:spcPct val="150000"/>
              </a:lnSpc>
              <a:buFont typeface="Wingdings" pitchFamily="2" charset="2"/>
              <a:buChar char="Ø"/>
            </a:pPr>
            <a:r>
              <a:rPr lang="pt-PT" sz="2400" b="1" dirty="0">
                <a:latin typeface="Arial Narrow" pitchFamily="34" charset="0"/>
                <a:cs typeface="Tahoma" pitchFamily="34" charset="0"/>
              </a:rPr>
              <a:t>Norte</a:t>
            </a:r>
            <a:r>
              <a:rPr lang="pt-PT" sz="2400" dirty="0">
                <a:latin typeface="Arial Narrow" pitchFamily="34" charset="0"/>
                <a:cs typeface="Tahoma" pitchFamily="34" charset="0"/>
              </a:rPr>
              <a:t>: Distrito de Rapale, através do rio Namaita;</a:t>
            </a:r>
            <a:endParaRPr lang="en-ZA" sz="2400" dirty="0">
              <a:latin typeface="Arial Narrow" pitchFamily="34" charset="0"/>
              <a:cs typeface="Tahoma" pitchFamily="34" charset="0"/>
            </a:endParaRPr>
          </a:p>
          <a:p>
            <a:pPr algn="just">
              <a:lnSpc>
                <a:spcPct val="150000"/>
              </a:lnSpc>
              <a:buFont typeface="Wingdings" pitchFamily="2" charset="2"/>
              <a:buChar char="Ø"/>
            </a:pPr>
            <a:r>
              <a:rPr lang="pt-PT" sz="2400" b="1" dirty="0">
                <a:latin typeface="Arial Narrow" pitchFamily="34" charset="0"/>
                <a:cs typeface="Tahoma" pitchFamily="34" charset="0"/>
              </a:rPr>
              <a:t>Sul</a:t>
            </a:r>
            <a:r>
              <a:rPr lang="pt-PT" sz="2400" dirty="0">
                <a:latin typeface="Arial Narrow" pitchFamily="34" charset="0"/>
                <a:cs typeface="Tahoma" pitchFamily="34" charset="0"/>
              </a:rPr>
              <a:t>: Distrito de </a:t>
            </a:r>
            <a:r>
              <a:rPr lang="pt-PT" sz="2400" dirty="0" err="1">
                <a:latin typeface="Arial Narrow" pitchFamily="34" charset="0"/>
                <a:cs typeface="Tahoma" pitchFamily="34" charset="0"/>
              </a:rPr>
              <a:t>Gilé</a:t>
            </a:r>
            <a:r>
              <a:rPr lang="pt-PT" sz="2400" dirty="0">
                <a:latin typeface="Arial Narrow" pitchFamily="34" charset="0"/>
                <a:cs typeface="Tahoma" pitchFamily="34" charset="0"/>
              </a:rPr>
              <a:t>, Província da Zambézia, através do rio Ligonha;</a:t>
            </a:r>
            <a:endParaRPr lang="en-ZA" sz="2400" dirty="0">
              <a:latin typeface="Arial Narrow" pitchFamily="34" charset="0"/>
              <a:cs typeface="Tahoma" pitchFamily="34" charset="0"/>
            </a:endParaRPr>
          </a:p>
          <a:p>
            <a:pPr algn="just">
              <a:lnSpc>
                <a:spcPct val="150000"/>
              </a:lnSpc>
              <a:buFont typeface="Wingdings" pitchFamily="2" charset="2"/>
              <a:buChar char="Ø"/>
            </a:pPr>
            <a:r>
              <a:rPr lang="pt-PT" sz="2400" b="1" dirty="0">
                <a:latin typeface="Arial Narrow" pitchFamily="34" charset="0"/>
                <a:cs typeface="Tahoma" pitchFamily="34" charset="0"/>
              </a:rPr>
              <a:t>Este</a:t>
            </a:r>
            <a:r>
              <a:rPr lang="pt-PT" sz="2400" dirty="0">
                <a:latin typeface="Arial Narrow" pitchFamily="34" charset="0"/>
                <a:cs typeface="Tahoma" pitchFamily="34" charset="0"/>
              </a:rPr>
              <a:t>: Distrito de </a:t>
            </a:r>
            <a:r>
              <a:rPr lang="pt-PT" sz="2400" dirty="0" err="1">
                <a:latin typeface="Arial Narrow" pitchFamily="34" charset="0"/>
                <a:cs typeface="Tahoma" pitchFamily="34" charset="0"/>
              </a:rPr>
              <a:t>Mogovolas</a:t>
            </a:r>
            <a:r>
              <a:rPr lang="pt-PT" sz="2400" dirty="0">
                <a:latin typeface="Arial Narrow" pitchFamily="34" charset="0"/>
                <a:cs typeface="Tahoma" pitchFamily="34" charset="0"/>
              </a:rPr>
              <a:t>, através do rio Cavina;</a:t>
            </a:r>
            <a:endParaRPr lang="en-ZA" sz="2400" dirty="0">
              <a:latin typeface="Arial Narrow" pitchFamily="34" charset="0"/>
              <a:cs typeface="Tahoma" pitchFamily="34" charset="0"/>
            </a:endParaRPr>
          </a:p>
          <a:p>
            <a:pPr algn="just">
              <a:lnSpc>
                <a:spcPct val="150000"/>
              </a:lnSpc>
              <a:buFont typeface="Wingdings" pitchFamily="2" charset="2"/>
              <a:buChar char="Ø"/>
            </a:pPr>
            <a:r>
              <a:rPr lang="pt-BR" sz="2400" b="1" dirty="0">
                <a:latin typeface="Arial Narrow" pitchFamily="34" charset="0"/>
                <a:cs typeface="Tahoma" pitchFamily="34" charset="0"/>
              </a:rPr>
              <a:t>Oeste</a:t>
            </a:r>
            <a:r>
              <a:rPr lang="pt-BR" sz="2400" dirty="0">
                <a:latin typeface="Arial Narrow" pitchFamily="34" charset="0"/>
                <a:cs typeface="Tahoma" pitchFamily="34" charset="0"/>
              </a:rPr>
              <a:t>: Distrito de Ribáue, através dos rios Mucasse, Noteca e Lalaua e as  elevações dos montes Marapala e Nicomone.</a:t>
            </a:r>
            <a:endParaRPr lang="pt-BR" sz="2400" dirty="0">
              <a:latin typeface="Arial Narrow" pitchFamily="34" charset="0"/>
            </a:endParaRPr>
          </a:p>
          <a:p>
            <a:pPr>
              <a:lnSpc>
                <a:spcPct val="150000"/>
              </a:lnSpc>
            </a:pPr>
            <a:r>
              <a:rPr lang="pt-BR" sz="2400" b="1" dirty="0">
                <a:latin typeface="Arial Narrow" pitchFamily="34" charset="0"/>
                <a:cs typeface="Tahoma" pitchFamily="34" charset="0"/>
              </a:rPr>
              <a:t>Culturas de Bandeiras no Distrito: </a:t>
            </a:r>
            <a:r>
              <a:rPr lang="pt-BR" sz="2400" dirty="0">
                <a:latin typeface="Arial Narrow" pitchFamily="34" charset="0"/>
                <a:cs typeface="Tahoma" pitchFamily="34" charset="0"/>
              </a:rPr>
              <a:t>Batata-doce, Milho e Mandioca</a:t>
            </a:r>
          </a:p>
          <a:p>
            <a:pPr algn="just">
              <a:lnSpc>
                <a:spcPct val="150000"/>
              </a:lnSpc>
            </a:pPr>
            <a:r>
              <a:rPr lang="pt-BR" sz="2400" b="1" dirty="0">
                <a:latin typeface="Arial Narrow" pitchFamily="34" charset="0"/>
                <a:cs typeface="Tahoma" pitchFamily="34" charset="0"/>
              </a:rPr>
              <a:t>Potencialidades</a:t>
            </a:r>
            <a:r>
              <a:rPr lang="pt-BR" sz="2400" dirty="0">
                <a:latin typeface="Arial Narrow" pitchFamily="34" charset="0"/>
                <a:cs typeface="Tahoma" pitchFamily="34" charset="0"/>
              </a:rPr>
              <a:t>:</a:t>
            </a:r>
          </a:p>
          <a:p>
            <a:pPr algn="just">
              <a:lnSpc>
                <a:spcPct val="150000"/>
              </a:lnSpc>
            </a:pPr>
            <a:r>
              <a:rPr lang="pt-BR" sz="2400" dirty="0">
                <a:latin typeface="Arial Narrow" pitchFamily="34" charset="0"/>
                <a:cs typeface="Tahoma" pitchFamily="34" charset="0"/>
              </a:rPr>
              <a:t>Existência de terra arrável para prática de agricultura</a:t>
            </a:r>
          </a:p>
          <a:p>
            <a:pPr algn="just">
              <a:lnSpc>
                <a:spcPct val="150000"/>
              </a:lnSpc>
            </a:pPr>
            <a:r>
              <a:rPr lang="pt-PT" sz="2400" b="1" dirty="0">
                <a:latin typeface="Arial Narrow" pitchFamily="34" charset="0"/>
                <a:cs typeface="Tahoma" pitchFamily="34" charset="0"/>
              </a:rPr>
              <a:t>Recursos hídricos </a:t>
            </a:r>
            <a:r>
              <a:rPr lang="pt-PT" sz="2400" dirty="0">
                <a:latin typeface="Arial Narrow" pitchFamily="34" charset="0"/>
                <a:cs typeface="Tahoma" pitchFamily="34" charset="0"/>
              </a:rPr>
              <a:t>(rios: Lalaua, Ligonha, Namaita, Mucasse);</a:t>
            </a:r>
          </a:p>
          <a:p>
            <a:pPr algn="just">
              <a:lnSpc>
                <a:spcPct val="150000"/>
              </a:lnSpc>
            </a:pPr>
            <a:r>
              <a:rPr lang="pt-PT" sz="2400" b="1" dirty="0">
                <a:latin typeface="Arial Narrow" pitchFamily="34" charset="0"/>
                <a:cs typeface="Tahoma" pitchFamily="34" charset="0"/>
              </a:rPr>
              <a:t>Floresta em espécie de</a:t>
            </a:r>
            <a:r>
              <a:rPr lang="pt-PT" sz="2400" dirty="0">
                <a:latin typeface="Arial Narrow" pitchFamily="34" charset="0"/>
                <a:cs typeface="Tahoma" pitchFamily="34" charset="0"/>
              </a:rPr>
              <a:t>: </a:t>
            </a:r>
            <a:r>
              <a:rPr lang="pt-PT" sz="2400" dirty="0" err="1">
                <a:latin typeface="Arial Narrow" pitchFamily="34" charset="0"/>
                <a:cs typeface="Tahoma" pitchFamily="34" charset="0"/>
              </a:rPr>
              <a:t>Chanfuta</a:t>
            </a:r>
            <a:r>
              <a:rPr lang="pt-PT" sz="2400" dirty="0">
                <a:latin typeface="Arial Narrow" pitchFamily="34" charset="0"/>
                <a:cs typeface="Tahoma" pitchFamily="34" charset="0"/>
              </a:rPr>
              <a:t>, </a:t>
            </a:r>
            <a:r>
              <a:rPr lang="pt-PT" sz="2400" dirty="0" err="1">
                <a:latin typeface="Arial Narrow" pitchFamily="34" charset="0"/>
                <a:cs typeface="Tahoma" pitchFamily="34" charset="0"/>
              </a:rPr>
              <a:t>Umbila</a:t>
            </a:r>
            <a:r>
              <a:rPr lang="pt-PT" sz="2400" dirty="0">
                <a:latin typeface="Arial Narrow" pitchFamily="34" charset="0"/>
                <a:cs typeface="Tahoma" pitchFamily="34" charset="0"/>
              </a:rPr>
              <a:t>, </a:t>
            </a:r>
            <a:r>
              <a:rPr lang="pt-PT" sz="2400" dirty="0" err="1">
                <a:latin typeface="Arial Narrow" pitchFamily="34" charset="0"/>
                <a:cs typeface="Tahoma" pitchFamily="34" charset="0"/>
              </a:rPr>
              <a:t>Jambir</a:t>
            </a:r>
            <a:r>
              <a:rPr lang="pt-PT" sz="2400" dirty="0">
                <a:latin typeface="Arial Narrow" pitchFamily="34" charset="0"/>
                <a:cs typeface="Tahoma" pitchFamily="34" charset="0"/>
              </a:rPr>
              <a:t>, </a:t>
            </a:r>
            <a:r>
              <a:rPr lang="pt-PT" sz="2400" dirty="0" err="1">
                <a:latin typeface="Arial Narrow" pitchFamily="34" charset="0"/>
                <a:cs typeface="Tahoma" pitchFamily="34" charset="0"/>
              </a:rPr>
              <a:t>Páu</a:t>
            </a:r>
            <a:r>
              <a:rPr lang="pt-PT" sz="2400" dirty="0">
                <a:latin typeface="Arial Narrow" pitchFamily="34" charset="0"/>
                <a:cs typeface="Tahoma" pitchFamily="34" charset="0"/>
              </a:rPr>
              <a:t> preto</a:t>
            </a:r>
            <a:r>
              <a:rPr lang="pt-PT" sz="2400" b="1" dirty="0">
                <a:latin typeface="Arial Narrow" pitchFamily="34" charset="0"/>
                <a:cs typeface="Tahoma" pitchFamily="34" charset="0"/>
              </a:rPr>
              <a:t>.</a:t>
            </a:r>
          </a:p>
          <a:p>
            <a:pPr algn="just">
              <a:lnSpc>
                <a:spcPct val="150000"/>
              </a:lnSpc>
            </a:pPr>
            <a:endParaRPr lang="pt-BR" sz="1300" dirty="0">
              <a:latin typeface="Tahoma" pitchFamily="34" charset="0"/>
              <a:cs typeface="Tahoma" pitchFamily="34" charset="0"/>
            </a:endParaRPr>
          </a:p>
        </p:txBody>
      </p:sp>
      <p:sp>
        <p:nvSpPr>
          <p:cNvPr id="16387" name="Slide Number Placeholder 3"/>
          <p:cNvSpPr>
            <a:spLocks noGrp="1"/>
          </p:cNvSpPr>
          <p:nvPr>
            <p:ph type="sldNum" sz="quarter" idx="12"/>
          </p:nvPr>
        </p:nvSpPr>
        <p:spPr bwMode="auto">
          <a:xfrm>
            <a:off x="8001000" y="6356350"/>
            <a:ext cx="685800" cy="365125"/>
          </a:xfrm>
          <a:noFill/>
          <a:ln>
            <a:miter lim="800000"/>
            <a:headEnd/>
            <a:tailEnd/>
          </a:ln>
        </p:spPr>
        <p:txBody>
          <a:bodyPr/>
          <a:lstStyle/>
          <a:p>
            <a:fld id="{A1802873-5AD1-4B93-AED3-E1AED67943F2}" type="slidenum">
              <a:rPr lang="pt-PT" smtClean="0"/>
              <a:pPr/>
              <a:t>4</a:t>
            </a:fld>
            <a:endParaRPr lang="pt-PT" smtClean="0"/>
          </a:p>
        </p:txBody>
      </p:sp>
    </p:spTree>
  </p:cSld>
  <p:clrMapOvr>
    <a:masterClrMapping/>
  </p:clrMapOvr>
  <p:transition spd="med">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714348" y="2714620"/>
            <a:ext cx="8077200" cy="392113"/>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pt-PT" sz="2800" b="1" kern="0" dirty="0">
                <a:solidFill>
                  <a:srgbClr val="C00000"/>
                </a:solidFill>
                <a:latin typeface="Tahoma" pitchFamily="34" charset="0"/>
                <a:ea typeface="+mj-ea"/>
                <a:cs typeface="Tahoma" pitchFamily="34" charset="0"/>
              </a:rPr>
              <a:t>OBRIGADO PELA ATENÇÃO DISPENSADA</a:t>
            </a:r>
            <a:endParaRPr lang="pt-PT" sz="2800" b="1" kern="0" dirty="0">
              <a:solidFill>
                <a:srgbClr val="C00000"/>
              </a:solidFill>
              <a:latin typeface="Tahoma" pitchFamily="34" charset="0"/>
              <a:ea typeface="+mj-ea"/>
              <a:cs typeface="+mj-cs"/>
            </a:endParaRPr>
          </a:p>
        </p:txBody>
      </p:sp>
      <p:sp>
        <p:nvSpPr>
          <p:cNvPr id="43011" name="Slide Number Placeholder 3"/>
          <p:cNvSpPr>
            <a:spLocks noGrp="1"/>
          </p:cNvSpPr>
          <p:nvPr>
            <p:ph type="sldNum" sz="quarter" idx="12"/>
          </p:nvPr>
        </p:nvSpPr>
        <p:spPr bwMode="auto">
          <a:noFill/>
          <a:ln>
            <a:miter lim="800000"/>
            <a:headEnd/>
            <a:tailEnd/>
          </a:ln>
        </p:spPr>
        <p:txBody>
          <a:bodyPr/>
          <a:lstStyle/>
          <a:p>
            <a:fld id="{48921EB8-431D-4F93-B0F7-416295B55D9F}" type="slidenum">
              <a:rPr lang="pt-PT" altLang="pt-PT" smtClean="0"/>
              <a:pPr/>
              <a:t>40</a:t>
            </a:fld>
            <a:endParaRPr lang="pt-PT" altLang="pt-PT" smtClean="0"/>
          </a:p>
        </p:txBody>
      </p:sp>
    </p:spTree>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ln>
            <a:miter lim="800000"/>
            <a:headEnd/>
            <a:tailEnd/>
          </a:ln>
        </p:spPr>
        <p:txBody>
          <a:bodyPr/>
          <a:lstStyle/>
          <a:p>
            <a:fld id="{2B03E351-0419-4979-A9C1-1ADA54EAA36D}" type="slidenum">
              <a:rPr lang="pt-PT" altLang="pt-PT" smtClean="0"/>
              <a:pPr/>
              <a:t>5</a:t>
            </a:fld>
            <a:endParaRPr lang="pt-PT" altLang="pt-PT" smtClean="0"/>
          </a:p>
        </p:txBody>
      </p:sp>
      <p:sp>
        <p:nvSpPr>
          <p:cNvPr id="3" name="Rectangle 1"/>
          <p:cNvSpPr>
            <a:spLocks noChangeArrowheads="1"/>
          </p:cNvSpPr>
          <p:nvPr/>
        </p:nvSpPr>
        <p:spPr bwMode="auto">
          <a:xfrm>
            <a:off x="0" y="142875"/>
            <a:ext cx="9144000" cy="400050"/>
          </a:xfrm>
          <a:prstGeom prst="rect">
            <a:avLst/>
          </a:prstGeom>
          <a:solidFill>
            <a:schemeClr val="accent2">
              <a:lumMod val="20000"/>
              <a:lumOff val="80000"/>
            </a:schemeClr>
          </a:solidFill>
          <a:ln w="9525">
            <a:noFill/>
            <a:miter lim="800000"/>
            <a:headEnd/>
            <a:tailEnd/>
          </a:ln>
        </p:spPr>
        <p:txBody>
          <a:bodyPr>
            <a:spAutoFit/>
          </a:bodyPr>
          <a:lstStyle/>
          <a:p>
            <a:pPr algn="ctr" eaLnBrk="1" hangingPunct="1">
              <a:defRPr/>
            </a:pPr>
            <a:r>
              <a:rPr lang="pt-PT" sz="2000" b="1" dirty="0">
                <a:latin typeface="Tahoma" pitchFamily="34" charset="0"/>
                <a:cs typeface="Tahoma" pitchFamily="34" charset="0"/>
              </a:rPr>
              <a:t>II - </a:t>
            </a:r>
            <a:r>
              <a:rPr lang="pt-PT" sz="2000" b="1" dirty="0">
                <a:latin typeface="Verdana" pitchFamily="34" charset="0"/>
                <a:ea typeface="Verdana" pitchFamily="34" charset="0"/>
                <a:cs typeface="Verdana" pitchFamily="34" charset="0"/>
              </a:rPr>
              <a:t>INTRODUÇÃO</a:t>
            </a:r>
          </a:p>
        </p:txBody>
      </p:sp>
      <p:sp>
        <p:nvSpPr>
          <p:cNvPr id="4" name="Rectangle 8"/>
          <p:cNvSpPr>
            <a:spLocks noChangeArrowheads="1"/>
          </p:cNvSpPr>
          <p:nvPr/>
        </p:nvSpPr>
        <p:spPr bwMode="auto">
          <a:xfrm>
            <a:off x="0" y="571480"/>
            <a:ext cx="9144000" cy="6217087"/>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just" eaLnBrk="1" hangingPunct="1">
              <a:lnSpc>
                <a:spcPct val="150000"/>
              </a:lnSpc>
              <a:spcBef>
                <a:spcPts val="0"/>
              </a:spcBef>
              <a:spcAft>
                <a:spcPts val="0"/>
              </a:spcAft>
              <a:defRPr/>
            </a:pPr>
            <a:r>
              <a:rPr lang="en-ZA" sz="2000" kern="1400" dirty="0">
                <a:solidFill>
                  <a:srgbClr val="000000"/>
                </a:solidFill>
                <a:latin typeface="Arial Narrow" pitchFamily="34" charset="0"/>
                <a:ea typeface="Tahoma" pitchFamily="34" charset="0"/>
                <a:cs typeface="Arial" pitchFamily="34" charset="0"/>
              </a:rPr>
              <a:t>O </a:t>
            </a:r>
            <a:r>
              <a:rPr lang="en-ZA" sz="2000" kern="1400" dirty="0" err="1">
                <a:solidFill>
                  <a:srgbClr val="000000"/>
                </a:solidFill>
                <a:latin typeface="Arial Narrow" pitchFamily="34" charset="0"/>
                <a:ea typeface="Tahoma" pitchFamily="34" charset="0"/>
                <a:cs typeface="Arial" pitchFamily="34" charset="0"/>
              </a:rPr>
              <a:t>presente</a:t>
            </a:r>
            <a:r>
              <a:rPr lang="en-ZA" sz="2000" kern="1400" dirty="0">
                <a:solidFill>
                  <a:srgbClr val="000000"/>
                </a:solidFill>
                <a:latin typeface="Arial Narrow" pitchFamily="34" charset="0"/>
                <a:ea typeface="Tahoma" pitchFamily="34" charset="0"/>
                <a:cs typeface="Arial" pitchFamily="34" charset="0"/>
              </a:rPr>
              <a:t> </a:t>
            </a:r>
            <a:r>
              <a:rPr lang="en-ZA" sz="2000" kern="1400" dirty="0" err="1" smtClean="0">
                <a:solidFill>
                  <a:srgbClr val="000000"/>
                </a:solidFill>
                <a:latin typeface="Arial Narrow" pitchFamily="34" charset="0"/>
                <a:ea typeface="Tahoma" pitchFamily="34" charset="0"/>
                <a:cs typeface="Arial" pitchFamily="34" charset="0"/>
              </a:rPr>
              <a:t>documento</a:t>
            </a:r>
            <a:r>
              <a:rPr lang="en-ZA" sz="2000" kern="1400" dirty="0" smtClean="0">
                <a:solidFill>
                  <a:srgbClr val="000000"/>
                </a:solidFill>
                <a:latin typeface="Arial Narrow" pitchFamily="34" charset="0"/>
                <a:ea typeface="Tahoma" pitchFamily="34" charset="0"/>
                <a:cs typeface="Arial" pitchFamily="34" charset="0"/>
              </a:rPr>
              <a:t> </a:t>
            </a:r>
            <a:r>
              <a:rPr lang="en-ZA" sz="2000" kern="1400" dirty="0" err="1" smtClean="0">
                <a:solidFill>
                  <a:srgbClr val="000000"/>
                </a:solidFill>
                <a:latin typeface="Arial Narrow" pitchFamily="34" charset="0"/>
                <a:ea typeface="Tahoma" pitchFamily="34" charset="0"/>
                <a:cs typeface="Arial" pitchFamily="34" charset="0"/>
              </a:rPr>
              <a:t>reporta</a:t>
            </a:r>
            <a:r>
              <a:rPr lang="en-ZA" sz="2000" kern="1400" dirty="0" smtClean="0">
                <a:solidFill>
                  <a:srgbClr val="000000"/>
                </a:solidFill>
                <a:latin typeface="Arial Narrow" pitchFamily="34" charset="0"/>
                <a:ea typeface="Tahoma" pitchFamily="34" charset="0"/>
                <a:cs typeface="Arial" pitchFamily="34" charset="0"/>
              </a:rPr>
              <a:t> o </a:t>
            </a:r>
            <a:r>
              <a:rPr lang="en-ZA" sz="2000" kern="1400" dirty="0" err="1" smtClean="0">
                <a:solidFill>
                  <a:srgbClr val="000000"/>
                </a:solidFill>
                <a:latin typeface="Arial Narrow" pitchFamily="34" charset="0"/>
                <a:ea typeface="Tahoma" pitchFamily="34" charset="0"/>
                <a:cs typeface="Arial" pitchFamily="34" charset="0"/>
              </a:rPr>
              <a:t>desempenho</a:t>
            </a:r>
            <a:r>
              <a:rPr lang="en-ZA" sz="2000" kern="1400" dirty="0" smtClean="0">
                <a:solidFill>
                  <a:srgbClr val="000000"/>
                </a:solidFill>
                <a:latin typeface="Arial Narrow" pitchFamily="34" charset="0"/>
                <a:ea typeface="Tahoma" pitchFamily="34" charset="0"/>
                <a:cs typeface="Arial" pitchFamily="34" charset="0"/>
              </a:rPr>
              <a:t> do </a:t>
            </a:r>
            <a:r>
              <a:rPr lang="en-ZA" sz="2000" kern="1400" dirty="0" err="1" smtClean="0">
                <a:solidFill>
                  <a:srgbClr val="000000"/>
                </a:solidFill>
                <a:latin typeface="Arial Narrow" pitchFamily="34" charset="0"/>
                <a:ea typeface="Tahoma" pitchFamily="34" charset="0"/>
                <a:cs typeface="Arial" pitchFamily="34" charset="0"/>
              </a:rPr>
              <a:t>Governo</a:t>
            </a:r>
            <a:r>
              <a:rPr lang="en-ZA" sz="2000" kern="1400" dirty="0" smtClean="0">
                <a:solidFill>
                  <a:srgbClr val="000000"/>
                </a:solidFill>
                <a:latin typeface="Arial Narrow" pitchFamily="34" charset="0"/>
                <a:ea typeface="Tahoma" pitchFamily="34" charset="0"/>
                <a:cs typeface="Arial" pitchFamily="34" charset="0"/>
              </a:rPr>
              <a:t> no </a:t>
            </a:r>
            <a:r>
              <a:rPr lang="en-ZA" sz="2000" kern="1400" dirty="0" err="1" smtClean="0">
                <a:solidFill>
                  <a:srgbClr val="000000"/>
                </a:solidFill>
                <a:latin typeface="Arial Narrow" pitchFamily="34" charset="0"/>
                <a:ea typeface="Tahoma" pitchFamily="34" charset="0"/>
                <a:cs typeface="Arial" pitchFamily="34" charset="0"/>
              </a:rPr>
              <a:t>âmbito</a:t>
            </a:r>
            <a:r>
              <a:rPr lang="en-ZA" sz="2000" kern="1400" dirty="0" smtClean="0">
                <a:solidFill>
                  <a:srgbClr val="000000"/>
                </a:solidFill>
                <a:latin typeface="Arial Narrow" pitchFamily="34" charset="0"/>
                <a:ea typeface="Tahoma" pitchFamily="34" charset="0"/>
                <a:cs typeface="Arial" pitchFamily="34" charset="0"/>
              </a:rPr>
              <a:t>  </a:t>
            </a:r>
            <a:r>
              <a:rPr lang="en-ZA" sz="2000" kern="1400" dirty="0" err="1" smtClean="0">
                <a:solidFill>
                  <a:srgbClr val="000000"/>
                </a:solidFill>
                <a:latin typeface="Arial Narrow" pitchFamily="34" charset="0"/>
                <a:ea typeface="Tahoma" pitchFamily="34" charset="0"/>
                <a:cs typeface="Arial" pitchFamily="34" charset="0"/>
              </a:rPr>
              <a:t>da</a:t>
            </a:r>
            <a:r>
              <a:rPr lang="en-ZA" sz="2000" kern="1400" dirty="0" smtClean="0">
                <a:solidFill>
                  <a:srgbClr val="000000"/>
                </a:solidFill>
                <a:latin typeface="Arial Narrow" pitchFamily="34" charset="0"/>
                <a:ea typeface="Tahoma" pitchFamily="34" charset="0"/>
                <a:cs typeface="Arial" pitchFamily="34" charset="0"/>
              </a:rPr>
              <a:t> </a:t>
            </a:r>
            <a:r>
              <a:rPr lang="en-ZA" sz="2000" kern="1400" dirty="0" err="1" smtClean="0">
                <a:solidFill>
                  <a:srgbClr val="000000"/>
                </a:solidFill>
                <a:latin typeface="Arial Narrow" pitchFamily="34" charset="0"/>
                <a:ea typeface="Tahoma" pitchFamily="34" charset="0"/>
                <a:cs typeface="Arial" pitchFamily="34" charset="0"/>
              </a:rPr>
              <a:t>implementação</a:t>
            </a:r>
            <a:r>
              <a:rPr lang="en-ZA" sz="2000" kern="1400" dirty="0" smtClean="0">
                <a:solidFill>
                  <a:srgbClr val="000000"/>
                </a:solidFill>
                <a:latin typeface="Arial Narrow" pitchFamily="34" charset="0"/>
                <a:ea typeface="Tahoma" pitchFamily="34" charset="0"/>
                <a:cs typeface="Arial" pitchFamily="34" charset="0"/>
              </a:rPr>
              <a:t> </a:t>
            </a:r>
            <a:r>
              <a:rPr lang="en-US" altLang="en-US" sz="2000" dirty="0" smtClean="0">
                <a:latin typeface="Arial Narrow" pitchFamily="34" charset="0"/>
                <a:ea typeface="Tahoma" pitchFamily="34" charset="0"/>
                <a:cs typeface="Arial" panose="020B0604020202020204" pitchFamily="34" charset="0"/>
              </a:rPr>
              <a:t>do </a:t>
            </a:r>
            <a:r>
              <a:rPr lang="en-US" altLang="en-US" sz="2000" b="1" i="1" dirty="0">
                <a:latin typeface="Arial Narrow" pitchFamily="34" charset="0"/>
                <a:ea typeface="Tahoma" pitchFamily="34" charset="0"/>
                <a:cs typeface="Arial" panose="020B0604020202020204" pitchFamily="34" charset="0"/>
              </a:rPr>
              <a:t>Plano </a:t>
            </a:r>
            <a:r>
              <a:rPr lang="en-US" altLang="en-US" sz="2000" b="1" i="1" dirty="0" err="1">
                <a:latin typeface="Arial Narrow" pitchFamily="34" charset="0"/>
                <a:ea typeface="Tahoma" pitchFamily="34" charset="0"/>
                <a:cs typeface="Arial" panose="020B0604020202020204" pitchFamily="34" charset="0"/>
              </a:rPr>
              <a:t>Económico</a:t>
            </a:r>
            <a:r>
              <a:rPr lang="en-US" altLang="en-US" sz="2000" b="1" i="1" dirty="0">
                <a:latin typeface="Arial Narrow" pitchFamily="34" charset="0"/>
                <a:ea typeface="Tahoma" pitchFamily="34" charset="0"/>
                <a:cs typeface="Arial" panose="020B0604020202020204" pitchFamily="34" charset="0"/>
              </a:rPr>
              <a:t>, Social e </a:t>
            </a:r>
            <a:r>
              <a:rPr lang="en-US" altLang="en-US" sz="2000" b="1" i="1" dirty="0" err="1">
                <a:latin typeface="Arial Narrow" pitchFamily="34" charset="0"/>
                <a:ea typeface="Tahoma" pitchFamily="34" charset="0"/>
                <a:cs typeface="Arial" panose="020B0604020202020204" pitchFamily="34" charset="0"/>
              </a:rPr>
              <a:t>Orçamento</a:t>
            </a:r>
            <a:r>
              <a:rPr lang="en-US" altLang="en-US" sz="2000" b="1" i="1" dirty="0">
                <a:latin typeface="Arial Narrow" pitchFamily="34" charset="0"/>
                <a:ea typeface="Tahoma" pitchFamily="34" charset="0"/>
                <a:cs typeface="Arial" panose="020B0604020202020204" pitchFamily="34" charset="0"/>
              </a:rPr>
              <a:t> </a:t>
            </a:r>
            <a:r>
              <a:rPr lang="en-US" altLang="en-US" sz="2000" b="1" i="1" dirty="0" smtClean="0">
                <a:latin typeface="Arial Narrow" pitchFamily="34" charset="0"/>
                <a:ea typeface="Tahoma" pitchFamily="34" charset="0"/>
                <a:cs typeface="Arial" panose="020B0604020202020204" pitchFamily="34" charset="0"/>
              </a:rPr>
              <a:t>do Estado  </a:t>
            </a:r>
            <a:r>
              <a:rPr lang="en-US" altLang="en-US" sz="2000" i="1" dirty="0" err="1" smtClean="0">
                <a:latin typeface="Arial Narrow" pitchFamily="34" charset="0"/>
                <a:ea typeface="Tahoma" pitchFamily="34" charset="0"/>
                <a:cs typeface="Arial" panose="020B0604020202020204" pitchFamily="34" charset="0"/>
              </a:rPr>
              <a:t>durante</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os</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seis</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meses</a:t>
            </a:r>
            <a:r>
              <a:rPr lang="en-US" altLang="en-US" sz="2000" i="1" dirty="0" smtClean="0">
                <a:latin typeface="Arial Narrow" pitchFamily="34" charset="0"/>
                <a:ea typeface="Tahoma" pitchFamily="34" charset="0"/>
                <a:cs typeface="Arial" panose="020B0604020202020204" pitchFamily="34" charset="0"/>
              </a:rPr>
              <a:t> do </a:t>
            </a:r>
            <a:r>
              <a:rPr lang="en-US" altLang="en-US" sz="2000" i="1" dirty="0" err="1" smtClean="0">
                <a:latin typeface="Arial Narrow" pitchFamily="34" charset="0"/>
                <a:ea typeface="Tahoma" pitchFamily="34" charset="0"/>
                <a:cs typeface="Arial" panose="020B0604020202020204" pitchFamily="34" charset="0"/>
              </a:rPr>
              <a:t>ano</a:t>
            </a:r>
            <a:r>
              <a:rPr lang="en-US" altLang="en-US" sz="2000" i="1" dirty="0" smtClean="0">
                <a:latin typeface="Arial Narrow" pitchFamily="34" charset="0"/>
                <a:ea typeface="Tahoma" pitchFamily="34" charset="0"/>
                <a:cs typeface="Arial" panose="020B0604020202020204" pitchFamily="34" charset="0"/>
              </a:rPr>
              <a:t> 2022,constituindo </a:t>
            </a:r>
            <a:r>
              <a:rPr lang="en-US" altLang="en-US" sz="2000" i="1" dirty="0" err="1" smtClean="0">
                <a:latin typeface="Arial Narrow" pitchFamily="34" charset="0"/>
                <a:ea typeface="Tahoma" pitchFamily="34" charset="0"/>
                <a:cs typeface="Arial" panose="020B0604020202020204" pitchFamily="34" charset="0"/>
              </a:rPr>
              <a:t>desta</a:t>
            </a:r>
            <a:r>
              <a:rPr lang="en-US" altLang="en-US" sz="2000" i="1" dirty="0" smtClean="0">
                <a:latin typeface="Arial Narrow" pitchFamily="34" charset="0"/>
                <a:ea typeface="Tahoma" pitchFamily="34" charset="0"/>
                <a:cs typeface="Arial" panose="020B0604020202020204" pitchFamily="34" charset="0"/>
              </a:rPr>
              <a:t> forma um </a:t>
            </a:r>
            <a:r>
              <a:rPr lang="en-US" altLang="en-US" sz="2000" i="1" dirty="0" err="1" smtClean="0">
                <a:latin typeface="Arial Narrow" pitchFamily="34" charset="0"/>
                <a:ea typeface="Tahoma" pitchFamily="34" charset="0"/>
                <a:cs typeface="Arial" panose="020B0604020202020204" pitchFamily="34" charset="0"/>
              </a:rPr>
              <a:t>instrumento</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para</a:t>
            </a:r>
            <a:r>
              <a:rPr lang="en-US" altLang="en-US" sz="2000" i="1" dirty="0" smtClean="0">
                <a:latin typeface="Arial Narrow" pitchFamily="34" charset="0"/>
                <a:ea typeface="Tahoma" pitchFamily="34" charset="0"/>
                <a:cs typeface="Arial" panose="020B0604020202020204" pitchFamily="34" charset="0"/>
              </a:rPr>
              <a:t> a </a:t>
            </a:r>
            <a:r>
              <a:rPr lang="en-US" altLang="en-US" sz="2000" i="1" dirty="0" err="1" smtClean="0">
                <a:latin typeface="Arial Narrow" pitchFamily="34" charset="0"/>
                <a:ea typeface="Tahoma" pitchFamily="34" charset="0"/>
                <a:cs typeface="Arial" panose="020B0604020202020204" pitchFamily="34" charset="0"/>
              </a:rPr>
              <a:t>definição</a:t>
            </a:r>
            <a:r>
              <a:rPr lang="en-US" altLang="en-US" sz="2000" i="1" dirty="0" smtClean="0">
                <a:latin typeface="Arial Narrow" pitchFamily="34" charset="0"/>
                <a:ea typeface="Tahoma" pitchFamily="34" charset="0"/>
                <a:cs typeface="Arial" panose="020B0604020202020204" pitchFamily="34" charset="0"/>
              </a:rPr>
              <a:t> de </a:t>
            </a:r>
            <a:r>
              <a:rPr lang="en-US" altLang="en-US" sz="2000" i="1" dirty="0" err="1" smtClean="0">
                <a:latin typeface="Arial Narrow" pitchFamily="34" charset="0"/>
                <a:ea typeface="Tahoma" pitchFamily="34" charset="0"/>
                <a:cs typeface="Arial" panose="020B0604020202020204" pitchFamily="34" charset="0"/>
              </a:rPr>
              <a:t>intervenções</a:t>
            </a:r>
            <a:r>
              <a:rPr lang="en-US" altLang="en-US" sz="2000" i="1" dirty="0" smtClean="0">
                <a:latin typeface="Arial Narrow" pitchFamily="34" charset="0"/>
                <a:ea typeface="Tahoma" pitchFamily="34" charset="0"/>
                <a:cs typeface="Arial" panose="020B0604020202020204" pitchFamily="34" charset="0"/>
              </a:rPr>
              <a:t> com vista a </a:t>
            </a:r>
            <a:r>
              <a:rPr lang="en-US" altLang="en-US" sz="2000" i="1" dirty="0" err="1" smtClean="0">
                <a:latin typeface="Arial Narrow" pitchFamily="34" charset="0"/>
                <a:ea typeface="Tahoma" pitchFamily="34" charset="0"/>
                <a:cs typeface="Arial" panose="020B0604020202020204" pitchFamily="34" charset="0"/>
              </a:rPr>
              <a:t>melhoria</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da</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acção</a:t>
            </a:r>
            <a:r>
              <a:rPr lang="en-US" altLang="en-US" sz="2000" i="1" dirty="0" smtClean="0">
                <a:latin typeface="Arial Narrow" pitchFamily="34" charset="0"/>
                <a:ea typeface="Tahoma" pitchFamily="34" charset="0"/>
                <a:cs typeface="Arial" panose="020B0604020202020204" pitchFamily="34" charset="0"/>
              </a:rPr>
              <a:t> </a:t>
            </a:r>
            <a:r>
              <a:rPr lang="en-US" altLang="en-US" sz="2000" i="1" dirty="0" err="1" smtClean="0">
                <a:latin typeface="Arial Narrow" pitchFamily="34" charset="0"/>
                <a:ea typeface="Tahoma" pitchFamily="34" charset="0"/>
                <a:cs typeface="Arial" panose="020B0604020202020204" pitchFamily="34" charset="0"/>
              </a:rPr>
              <a:t>Governativa</a:t>
            </a:r>
            <a:r>
              <a:rPr lang="en-US" altLang="en-US" sz="2000" i="1" dirty="0" smtClean="0">
                <a:latin typeface="Arial Narrow" pitchFamily="34" charset="0"/>
                <a:ea typeface="Tahoma" pitchFamily="34" charset="0"/>
                <a:cs typeface="Arial" panose="020B0604020202020204" pitchFamily="34" charset="0"/>
              </a:rPr>
              <a:t> no </a:t>
            </a:r>
            <a:r>
              <a:rPr lang="en-US" altLang="en-US" sz="2000" i="1" dirty="0" err="1" smtClean="0">
                <a:latin typeface="Arial Narrow" pitchFamily="34" charset="0"/>
                <a:ea typeface="Tahoma" pitchFamily="34" charset="0"/>
                <a:cs typeface="Arial" panose="020B0604020202020204" pitchFamily="34" charset="0"/>
              </a:rPr>
              <a:t>ano</a:t>
            </a:r>
            <a:r>
              <a:rPr lang="en-US" altLang="en-US" sz="2000" i="1" dirty="0" smtClean="0">
                <a:latin typeface="Arial Narrow" pitchFamily="34" charset="0"/>
                <a:ea typeface="Tahoma" pitchFamily="34" charset="0"/>
                <a:cs typeface="Arial" panose="020B0604020202020204" pitchFamily="34" charset="0"/>
              </a:rPr>
              <a:t> 2022.</a:t>
            </a:r>
            <a:endParaRPr lang="en-US" altLang="en-US" sz="2000" dirty="0">
              <a:latin typeface="Arial Narrow" pitchFamily="34" charset="0"/>
              <a:ea typeface="Tahoma" pitchFamily="34" charset="0"/>
              <a:cs typeface="Arial" panose="020B0604020202020204" pitchFamily="34" charset="0"/>
            </a:endParaRPr>
          </a:p>
          <a:p>
            <a:pPr algn="just" eaLnBrk="1" hangingPunct="1">
              <a:lnSpc>
                <a:spcPct val="150000"/>
              </a:lnSpc>
              <a:spcBef>
                <a:spcPts val="0"/>
              </a:spcBef>
              <a:spcAft>
                <a:spcPts val="0"/>
              </a:spcAft>
              <a:defRPr/>
            </a:pPr>
            <a:r>
              <a:rPr lang="en-US" altLang="en-US" sz="2000" dirty="0" smtClean="0">
                <a:latin typeface="Arial Narrow" pitchFamily="34" charset="0"/>
                <a:ea typeface="Tahoma" pitchFamily="34" charset="0"/>
                <a:cs typeface="Arial" panose="020B0604020202020204" pitchFamily="34" charset="0"/>
              </a:rPr>
              <a:t>O </a:t>
            </a:r>
            <a:r>
              <a:rPr lang="en-US" altLang="en-US" sz="2000" dirty="0" err="1" smtClean="0">
                <a:latin typeface="Arial Narrow" pitchFamily="34" charset="0"/>
                <a:ea typeface="Tahoma" pitchFamily="34" charset="0"/>
                <a:cs typeface="Arial" panose="020B0604020202020204" pitchFamily="34" charset="0"/>
              </a:rPr>
              <a:t>Balanço</a:t>
            </a:r>
            <a:r>
              <a:rPr lang="en-US" altLang="en-US" sz="2000" dirty="0" smtClean="0">
                <a:latin typeface="Arial Narrow" pitchFamily="34" charset="0"/>
                <a:ea typeface="Tahoma" pitchFamily="34" charset="0"/>
                <a:cs typeface="Arial" panose="020B0604020202020204" pitchFamily="34" charset="0"/>
              </a:rPr>
              <a:t> do PESOE é um </a:t>
            </a:r>
            <a:r>
              <a:rPr lang="en-US" altLang="en-US" sz="2000" dirty="0" err="1" smtClean="0">
                <a:latin typeface="Arial Narrow" pitchFamily="34" charset="0"/>
                <a:ea typeface="Tahoma" pitchFamily="34" charset="0"/>
                <a:cs typeface="Arial" panose="020B0604020202020204" pitchFamily="34" charset="0"/>
              </a:rPr>
              <a:t>instrumento</a:t>
            </a:r>
            <a:r>
              <a:rPr lang="en-US" altLang="en-US" sz="2000" dirty="0" smtClean="0">
                <a:latin typeface="Arial Narrow" pitchFamily="34" charset="0"/>
                <a:ea typeface="Tahoma" pitchFamily="34" charset="0"/>
                <a:cs typeface="Arial" panose="020B0604020202020204" pitchFamily="34" charset="0"/>
              </a:rPr>
              <a:t> de </a:t>
            </a:r>
            <a:r>
              <a:rPr lang="en-US" altLang="en-US" sz="2000" dirty="0" err="1" smtClean="0">
                <a:latin typeface="Arial Narrow" pitchFamily="34" charset="0"/>
                <a:ea typeface="Tahoma" pitchFamily="34" charset="0"/>
                <a:cs typeface="Arial" panose="020B0604020202020204" pitchFamily="34" charset="0"/>
              </a:rPr>
              <a:t>monitoria</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que</a:t>
            </a:r>
            <a:r>
              <a:rPr lang="en-US" altLang="en-US" sz="2000" dirty="0" smtClean="0">
                <a:latin typeface="Arial Narrow" pitchFamily="34" charset="0"/>
                <a:ea typeface="Tahoma" pitchFamily="34" charset="0"/>
                <a:cs typeface="Arial" panose="020B0604020202020204" pitchFamily="34" charset="0"/>
              </a:rPr>
              <a:t> visa a </a:t>
            </a:r>
            <a:r>
              <a:rPr lang="en-US" altLang="en-US" sz="2000" dirty="0" err="1" smtClean="0">
                <a:latin typeface="Arial Narrow" pitchFamily="34" charset="0"/>
                <a:ea typeface="Tahoma" pitchFamily="34" charset="0"/>
                <a:cs typeface="Arial" panose="020B0604020202020204" pitchFamily="34" charset="0"/>
              </a:rPr>
              <a:t>materialzação</a:t>
            </a:r>
            <a:r>
              <a:rPr lang="en-US" altLang="en-US" sz="2000" dirty="0" smtClean="0">
                <a:latin typeface="Arial Narrow" pitchFamily="34" charset="0"/>
                <a:ea typeface="Tahoma" pitchFamily="34" charset="0"/>
                <a:cs typeface="Arial" panose="020B0604020202020204" pitchFamily="34" charset="0"/>
              </a:rPr>
              <a:t> do </a:t>
            </a:r>
            <a:r>
              <a:rPr lang="en-US" altLang="en-US" sz="2000" dirty="0" err="1" smtClean="0">
                <a:latin typeface="Arial Narrow" pitchFamily="34" charset="0"/>
                <a:ea typeface="Tahoma" pitchFamily="34" charset="0"/>
                <a:cs typeface="Arial" panose="020B0604020202020204" pitchFamily="34" charset="0"/>
              </a:rPr>
              <a:t>objectivo</a:t>
            </a:r>
            <a:r>
              <a:rPr lang="en-US" altLang="en-US" sz="2000" dirty="0" smtClean="0">
                <a:latin typeface="Arial Narrow" pitchFamily="34" charset="0"/>
                <a:ea typeface="Tahoma" pitchFamily="34" charset="0"/>
                <a:cs typeface="Arial" panose="020B0604020202020204" pitchFamily="34" charset="0"/>
              </a:rPr>
              <a:t> central do PQG 2020/2024 de “</a:t>
            </a:r>
            <a:r>
              <a:rPr lang="en-US" altLang="en-US" sz="2000" dirty="0" err="1" smtClean="0">
                <a:latin typeface="Arial Narrow" pitchFamily="34" charset="0"/>
                <a:ea typeface="Tahoma" pitchFamily="34" charset="0"/>
                <a:cs typeface="Arial" panose="020B0604020202020204" pitchFamily="34" charset="0"/>
              </a:rPr>
              <a:t>Adaptar</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uma</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economia</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mais</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diversificada</a:t>
            </a:r>
            <a:r>
              <a:rPr lang="en-US" altLang="en-US" sz="2000" dirty="0" smtClean="0">
                <a:latin typeface="Arial Narrow" pitchFamily="34" charset="0"/>
                <a:ea typeface="Tahoma" pitchFamily="34" charset="0"/>
                <a:cs typeface="Arial" panose="020B0604020202020204" pitchFamily="34" charset="0"/>
              </a:rPr>
              <a:t> e </a:t>
            </a:r>
            <a:r>
              <a:rPr lang="en-US" altLang="en-US" sz="2000" dirty="0" err="1" smtClean="0">
                <a:latin typeface="Arial Narrow" pitchFamily="34" charset="0"/>
                <a:ea typeface="Tahoma" pitchFamily="34" charset="0"/>
                <a:cs typeface="Arial" panose="020B0604020202020204" pitchFamily="34" charset="0"/>
              </a:rPr>
              <a:t>compentitiva,intensificando</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os</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sectores</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produtivos</a:t>
            </a:r>
            <a:r>
              <a:rPr lang="en-US" altLang="en-US" sz="2000" dirty="0" smtClean="0">
                <a:latin typeface="Arial Narrow" pitchFamily="34" charset="0"/>
                <a:ea typeface="Tahoma" pitchFamily="34" charset="0"/>
                <a:cs typeface="Arial" panose="020B0604020202020204" pitchFamily="34" charset="0"/>
              </a:rPr>
              <a:t> com </a:t>
            </a:r>
            <a:r>
              <a:rPr lang="en-US" altLang="en-US" sz="2000" dirty="0" err="1" smtClean="0">
                <a:latin typeface="Arial Narrow" pitchFamily="34" charset="0"/>
                <a:ea typeface="Tahoma" pitchFamily="34" charset="0"/>
                <a:cs typeface="Arial" panose="020B0604020202020204" pitchFamily="34" charset="0"/>
              </a:rPr>
              <a:t>potencial</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para</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elevar</a:t>
            </a:r>
            <a:r>
              <a:rPr lang="en-US" altLang="en-US" sz="2000" dirty="0" smtClean="0">
                <a:latin typeface="Arial Narrow" pitchFamily="34" charset="0"/>
                <a:ea typeface="Tahoma" pitchFamily="34" charset="0"/>
                <a:cs typeface="Arial" panose="020B0604020202020204" pitchFamily="34" charset="0"/>
              </a:rPr>
              <a:t> a </a:t>
            </a:r>
            <a:r>
              <a:rPr lang="en-US" altLang="en-US" sz="2000" dirty="0" err="1" smtClean="0">
                <a:latin typeface="Arial Narrow" pitchFamily="34" charset="0"/>
                <a:ea typeface="Tahoma" pitchFamily="34" charset="0"/>
                <a:cs typeface="Arial" panose="020B0604020202020204" pitchFamily="34" charset="0"/>
              </a:rPr>
              <a:t>geração</a:t>
            </a:r>
            <a:r>
              <a:rPr lang="en-US" altLang="en-US" sz="2000" dirty="0" smtClean="0">
                <a:latin typeface="Arial Narrow" pitchFamily="34" charset="0"/>
                <a:ea typeface="Tahoma" pitchFamily="34" charset="0"/>
                <a:cs typeface="Arial" panose="020B0604020202020204" pitchFamily="34" charset="0"/>
              </a:rPr>
              <a:t> de </a:t>
            </a:r>
            <a:r>
              <a:rPr lang="en-US" altLang="en-US" sz="2000" dirty="0" err="1" smtClean="0">
                <a:latin typeface="Arial Narrow" pitchFamily="34" charset="0"/>
                <a:ea typeface="Tahoma" pitchFamily="34" charset="0"/>
                <a:cs typeface="Arial" panose="020B0604020202020204" pitchFamily="34" charset="0"/>
              </a:rPr>
              <a:t>renda</a:t>
            </a:r>
            <a:r>
              <a:rPr lang="en-US" altLang="en-US" sz="2000" dirty="0" smtClean="0">
                <a:latin typeface="Arial Narrow" pitchFamily="34" charset="0"/>
                <a:ea typeface="Tahoma" pitchFamily="34" charset="0"/>
                <a:cs typeface="Arial" panose="020B0604020202020204" pitchFamily="34" charset="0"/>
              </a:rPr>
              <a:t> e </a:t>
            </a:r>
            <a:r>
              <a:rPr lang="en-US" altLang="en-US" sz="2000" dirty="0" err="1" smtClean="0">
                <a:latin typeface="Arial Narrow" pitchFamily="34" charset="0"/>
                <a:ea typeface="Tahoma" pitchFamily="34" charset="0"/>
                <a:cs typeface="Arial" panose="020B0604020202020204" pitchFamily="34" charset="0"/>
              </a:rPr>
              <a:t>criação</a:t>
            </a:r>
            <a:r>
              <a:rPr lang="en-US" altLang="en-US" sz="2000" dirty="0" smtClean="0">
                <a:latin typeface="Arial Narrow" pitchFamily="34" charset="0"/>
                <a:ea typeface="Tahoma" pitchFamily="34" charset="0"/>
                <a:cs typeface="Arial" panose="020B0604020202020204" pitchFamily="34" charset="0"/>
              </a:rPr>
              <a:t> de </a:t>
            </a:r>
            <a:r>
              <a:rPr lang="en-US" altLang="en-US" sz="2000" dirty="0" err="1" smtClean="0">
                <a:latin typeface="Arial Narrow" pitchFamily="34" charset="0"/>
                <a:ea typeface="Tahoma" pitchFamily="34" charset="0"/>
                <a:cs typeface="Arial" panose="020B0604020202020204" pitchFamily="34" charset="0"/>
              </a:rPr>
              <a:t>mais</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oportunidades</a:t>
            </a:r>
            <a:r>
              <a:rPr lang="en-US" altLang="en-US" sz="2000" dirty="0" smtClean="0">
                <a:latin typeface="Arial Narrow" pitchFamily="34" charset="0"/>
                <a:ea typeface="Tahoma" pitchFamily="34" charset="0"/>
                <a:cs typeface="Arial" panose="020B0604020202020204" pitchFamily="34" charset="0"/>
              </a:rPr>
              <a:t> de </a:t>
            </a:r>
            <a:r>
              <a:rPr lang="en-US" altLang="en-US" sz="2000" dirty="0" err="1" smtClean="0">
                <a:latin typeface="Arial Narrow" pitchFamily="34" charset="0"/>
                <a:ea typeface="Tahoma" pitchFamily="34" charset="0"/>
                <a:cs typeface="Arial" panose="020B0604020202020204" pitchFamily="34" charset="0"/>
              </a:rPr>
              <a:t>emprego</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sobretudo</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para</a:t>
            </a:r>
            <a:r>
              <a:rPr lang="en-US" altLang="en-US" sz="2000" dirty="0" smtClean="0">
                <a:latin typeface="Arial Narrow" pitchFamily="34" charset="0"/>
                <a:ea typeface="Tahoma" pitchFamily="34" charset="0"/>
                <a:cs typeface="Arial" panose="020B0604020202020204" pitchFamily="34" charset="0"/>
              </a:rPr>
              <a:t> </a:t>
            </a:r>
            <a:r>
              <a:rPr lang="en-US" altLang="en-US" sz="2000" dirty="0" err="1" smtClean="0">
                <a:latin typeface="Arial Narrow" pitchFamily="34" charset="0"/>
                <a:ea typeface="Tahoma" pitchFamily="34" charset="0"/>
                <a:cs typeface="Arial" panose="020B0604020202020204" pitchFamily="34" charset="0"/>
              </a:rPr>
              <a:t>Jovens</a:t>
            </a:r>
            <a:r>
              <a:rPr lang="en-US" altLang="en-US" sz="2000" dirty="0" smtClean="0">
                <a:latin typeface="Arial Narrow" pitchFamily="34" charset="0"/>
                <a:ea typeface="Tahoma" pitchFamily="34" charset="0"/>
                <a:cs typeface="Arial" panose="020B0604020202020204" pitchFamily="34" charset="0"/>
              </a:rPr>
              <a:t>.</a:t>
            </a:r>
          </a:p>
          <a:p>
            <a:pPr marL="342900" indent="-342900" algn="just">
              <a:lnSpc>
                <a:spcPct val="150000"/>
              </a:lnSpc>
              <a:spcBef>
                <a:spcPct val="20000"/>
              </a:spcBef>
              <a:defRPr/>
            </a:pPr>
            <a:r>
              <a:rPr lang="en-US" sz="2000" kern="1400" dirty="0" smtClean="0">
                <a:solidFill>
                  <a:srgbClr val="000000"/>
                </a:solidFill>
                <a:latin typeface="Arial Narrow" pitchFamily="34" charset="0"/>
                <a:ea typeface="Tahoma" pitchFamily="34" charset="0"/>
                <a:cs typeface="Arial" panose="020B0604020202020204" pitchFamily="34" charset="0"/>
              </a:rPr>
              <a:t>No </a:t>
            </a:r>
            <a:r>
              <a:rPr lang="en-US" sz="2000" kern="1400" dirty="0" err="1" smtClean="0">
                <a:solidFill>
                  <a:srgbClr val="000000"/>
                </a:solidFill>
                <a:latin typeface="Arial Narrow" pitchFamily="34" charset="0"/>
                <a:ea typeface="Tahoma" pitchFamily="34" charset="0"/>
                <a:cs typeface="Arial" panose="020B0604020202020204" pitchFamily="34" charset="0"/>
              </a:rPr>
              <a:t>entanto</a:t>
            </a:r>
            <a:r>
              <a:rPr lang="en-US" sz="2000" kern="1400" dirty="0" smtClean="0">
                <a:solidFill>
                  <a:srgbClr val="000000"/>
                </a:solidFill>
                <a:latin typeface="Arial Narrow" pitchFamily="34" charset="0"/>
                <a:ea typeface="Tahoma" pitchFamily="34" charset="0"/>
                <a:cs typeface="Arial" panose="020B0604020202020204" pitchFamily="34" charset="0"/>
              </a:rPr>
              <a:t>, </a:t>
            </a:r>
            <a:r>
              <a:rPr lang="pt-PT" sz="2000" kern="1400" dirty="0" smtClean="0">
                <a:solidFill>
                  <a:srgbClr val="000000"/>
                </a:solidFill>
                <a:latin typeface="Arial Narrow" pitchFamily="34" charset="0"/>
                <a:ea typeface="Tahoma" pitchFamily="34" charset="0"/>
                <a:cs typeface="Arial" pitchFamily="34" charset="0"/>
              </a:rPr>
              <a:t>o</a:t>
            </a:r>
            <a:r>
              <a:rPr lang="en-US" altLang="en-US" sz="2000" dirty="0" smtClean="0">
                <a:latin typeface="Arial Narrow" pitchFamily="34" charset="0"/>
                <a:ea typeface="Tahoma" pitchFamily="34" charset="0"/>
                <a:cs typeface="Arial" pitchFamily="34" charset="0"/>
              </a:rPr>
              <a:t> </a:t>
            </a:r>
            <a:r>
              <a:rPr lang="en-US" altLang="en-US" sz="2000" dirty="0" err="1" smtClean="0">
                <a:latin typeface="Arial Narrow" pitchFamily="34" charset="0"/>
                <a:ea typeface="Tahoma" pitchFamily="34" charset="0"/>
                <a:cs typeface="Arial" pitchFamily="34" charset="0"/>
              </a:rPr>
              <a:t>balanço</a:t>
            </a:r>
            <a:r>
              <a:rPr lang="en-US" altLang="en-US" sz="2000" dirty="0" smtClean="0">
                <a:latin typeface="Arial Narrow" pitchFamily="34" charset="0"/>
                <a:ea typeface="Tahoma" pitchFamily="34" charset="0"/>
                <a:cs typeface="Arial" pitchFamily="34" charset="0"/>
              </a:rPr>
              <a:t> segue a  </a:t>
            </a:r>
            <a:r>
              <a:rPr lang="en-US" altLang="en-US" sz="2000" dirty="0" err="1" smtClean="0">
                <a:latin typeface="Arial Narrow" pitchFamily="34" charset="0"/>
                <a:ea typeface="Tahoma" pitchFamily="34" charset="0"/>
                <a:cs typeface="Arial" pitchFamily="34" charset="0"/>
              </a:rPr>
              <a:t>abordagem</a:t>
            </a:r>
            <a:r>
              <a:rPr lang="en-US" altLang="en-US" sz="2000" dirty="0" smtClean="0">
                <a:latin typeface="Arial Narrow" pitchFamily="34" charset="0"/>
                <a:ea typeface="Tahoma" pitchFamily="34" charset="0"/>
                <a:cs typeface="Arial" pitchFamily="34" charset="0"/>
              </a:rPr>
              <a:t> </a:t>
            </a:r>
            <a:r>
              <a:rPr lang="en-US" altLang="en-US" sz="2000" dirty="0" err="1" smtClean="0">
                <a:latin typeface="Arial Narrow" pitchFamily="34" charset="0"/>
                <a:ea typeface="Tahoma" pitchFamily="34" charset="0"/>
                <a:cs typeface="Arial" pitchFamily="34" charset="0"/>
              </a:rPr>
              <a:t>integrada</a:t>
            </a:r>
            <a:r>
              <a:rPr lang="en-US" altLang="en-US" sz="2000" dirty="0" smtClean="0">
                <a:latin typeface="Arial Narrow" pitchFamily="34" charset="0"/>
                <a:ea typeface="Tahoma" pitchFamily="34" charset="0"/>
                <a:cs typeface="Arial" pitchFamily="34" charset="0"/>
              </a:rPr>
              <a:t> e inter-</a:t>
            </a:r>
            <a:r>
              <a:rPr lang="en-US" altLang="en-US" sz="2000" dirty="0" err="1" smtClean="0">
                <a:latin typeface="Arial Narrow" pitchFamily="34" charset="0"/>
                <a:ea typeface="Tahoma" pitchFamily="34" charset="0"/>
                <a:cs typeface="Arial" pitchFamily="34" charset="0"/>
              </a:rPr>
              <a:t>sectorial</a:t>
            </a:r>
            <a:r>
              <a:rPr lang="en-US" altLang="en-US" sz="2000" dirty="0" smtClean="0">
                <a:latin typeface="Arial Narrow" pitchFamily="34" charset="0"/>
                <a:ea typeface="Tahoma" pitchFamily="34" charset="0"/>
                <a:cs typeface="Arial" pitchFamily="34" charset="0"/>
              </a:rPr>
              <a:t> </a:t>
            </a:r>
            <a:r>
              <a:rPr lang="en-US" altLang="en-US" sz="2000" dirty="0" err="1" smtClean="0">
                <a:latin typeface="Arial Narrow" pitchFamily="34" charset="0"/>
                <a:ea typeface="Tahoma" pitchFamily="34" charset="0"/>
                <a:cs typeface="Arial" pitchFamily="34" charset="0"/>
              </a:rPr>
              <a:t>por</a:t>
            </a:r>
            <a:r>
              <a:rPr lang="en-US" altLang="en-US" sz="2000" dirty="0" smtClean="0">
                <a:latin typeface="Arial Narrow" pitchFamily="34" charset="0"/>
                <a:ea typeface="Tahoma" pitchFamily="34" charset="0"/>
                <a:cs typeface="Arial" pitchFamily="34" charset="0"/>
              </a:rPr>
              <a:t> </a:t>
            </a:r>
            <a:r>
              <a:rPr lang="en-US" altLang="en-US" sz="2000" dirty="0" err="1" smtClean="0">
                <a:latin typeface="Arial Narrow" pitchFamily="34" charset="0"/>
                <a:ea typeface="Tahoma" pitchFamily="34" charset="0"/>
                <a:cs typeface="Arial" pitchFamily="34" charset="0"/>
              </a:rPr>
              <a:t>prioridades</a:t>
            </a:r>
            <a:r>
              <a:rPr lang="en-US" altLang="en-US" sz="2000" dirty="0" smtClean="0">
                <a:latin typeface="Arial Narrow" pitchFamily="34" charset="0"/>
                <a:ea typeface="Tahoma" pitchFamily="34" charset="0"/>
                <a:cs typeface="Arial" pitchFamily="34" charset="0"/>
              </a:rPr>
              <a:t> e </a:t>
            </a:r>
            <a:r>
              <a:rPr lang="en-US" altLang="en-US" sz="2000" dirty="0" err="1" smtClean="0">
                <a:latin typeface="Arial Narrow" pitchFamily="34" charset="0"/>
                <a:ea typeface="Tahoma" pitchFamily="34" charset="0"/>
                <a:cs typeface="Arial" pitchFamily="34" charset="0"/>
              </a:rPr>
              <a:t>pilares</a:t>
            </a:r>
            <a:endParaRPr lang="en-US" altLang="en-US" sz="2000" dirty="0" smtClean="0">
              <a:latin typeface="Arial Narrow" pitchFamily="34" charset="0"/>
              <a:ea typeface="Tahoma" pitchFamily="34" charset="0"/>
              <a:cs typeface="Arial" pitchFamily="34" charset="0"/>
            </a:endParaRPr>
          </a:p>
          <a:p>
            <a:pPr marL="342900" indent="-342900" algn="just">
              <a:lnSpc>
                <a:spcPct val="150000"/>
              </a:lnSpc>
              <a:spcBef>
                <a:spcPct val="20000"/>
              </a:spcBef>
              <a:defRPr/>
            </a:pPr>
            <a:r>
              <a:rPr lang="en-US" altLang="en-US" sz="2000" dirty="0" smtClean="0">
                <a:latin typeface="Arial Narrow" pitchFamily="34" charset="0"/>
                <a:ea typeface="Tahoma" pitchFamily="34" charset="0"/>
                <a:cs typeface="Arial" pitchFamily="34" charset="0"/>
              </a:rPr>
              <a:t>do PQG, </a:t>
            </a:r>
            <a:r>
              <a:rPr lang="en-US" altLang="en-US" sz="2000" dirty="0" err="1" smtClean="0">
                <a:latin typeface="Arial Narrow" pitchFamily="34" charset="0"/>
                <a:ea typeface="Tahoma" pitchFamily="34" charset="0"/>
                <a:cs typeface="Arial" pitchFamily="34" charset="0"/>
              </a:rPr>
              <a:t>designadamente</a:t>
            </a:r>
            <a:r>
              <a:rPr lang="en-US" altLang="en-US" sz="2000" dirty="0" smtClean="0">
                <a:latin typeface="Arial Narrow" pitchFamily="34" charset="0"/>
                <a:ea typeface="Tahoma" pitchFamily="34" charset="0"/>
                <a:cs typeface="Arial" pitchFamily="34" charset="0"/>
              </a:rPr>
              <a:t>:</a:t>
            </a:r>
          </a:p>
          <a:p>
            <a:pPr marL="342900" indent="-342900" algn="just">
              <a:lnSpc>
                <a:spcPct val="150000"/>
              </a:lnSpc>
              <a:spcBef>
                <a:spcPct val="20000"/>
              </a:spcBef>
              <a:defRPr/>
            </a:pPr>
            <a:r>
              <a:rPr lang="en-US" altLang="en-US" sz="2000" dirty="0" smtClean="0">
                <a:latin typeface="Arial Narrow" pitchFamily="34" charset="0"/>
                <a:ea typeface="Tahoma" pitchFamily="34" charset="0"/>
                <a:cs typeface="Arial" pitchFamily="34" charset="0"/>
              </a:rPr>
              <a:t> </a:t>
            </a:r>
            <a:r>
              <a:rPr lang="en-US" altLang="en-US" sz="2000" b="1" dirty="0" smtClean="0">
                <a:latin typeface="Arial Narrow" pitchFamily="34" charset="0"/>
                <a:ea typeface="Tahoma" pitchFamily="34" charset="0"/>
                <a:cs typeface="Arial" pitchFamily="34" charset="0"/>
              </a:rPr>
              <a:t>PRIORIDADES: </a:t>
            </a:r>
          </a:p>
          <a:p>
            <a:pPr marL="400050" indent="-400050" algn="just">
              <a:lnSpc>
                <a:spcPct val="150000"/>
              </a:lnSpc>
              <a:spcBef>
                <a:spcPct val="20000"/>
              </a:spcBef>
              <a:buFont typeface="+mj-lt"/>
              <a:buAutoNum type="romanUcPeriod"/>
              <a:defRPr/>
            </a:pPr>
            <a:r>
              <a:rPr lang="en-US" altLang="en-US" sz="2000" dirty="0" err="1" smtClean="0">
                <a:latin typeface="Arial Narrow" pitchFamily="34" charset="0"/>
                <a:ea typeface="Tahoma" pitchFamily="34" charset="0"/>
                <a:cs typeface="Arial" pitchFamily="34" charset="0"/>
              </a:rPr>
              <a:t>Desenvolver</a:t>
            </a:r>
            <a:r>
              <a:rPr lang="en-US" altLang="en-US" sz="2000" dirty="0" smtClean="0">
                <a:latin typeface="Arial Narrow" pitchFamily="34" charset="0"/>
                <a:ea typeface="Tahoma" pitchFamily="34" charset="0"/>
                <a:cs typeface="Arial" pitchFamily="34" charset="0"/>
              </a:rPr>
              <a:t> o Capital </a:t>
            </a:r>
            <a:r>
              <a:rPr lang="en-US" altLang="en-US" sz="2000" dirty="0" err="1" smtClean="0">
                <a:latin typeface="Arial Narrow" pitchFamily="34" charset="0"/>
                <a:ea typeface="Tahoma" pitchFamily="34" charset="0"/>
                <a:cs typeface="Arial" pitchFamily="34" charset="0"/>
              </a:rPr>
              <a:t>Humano</a:t>
            </a:r>
            <a:r>
              <a:rPr lang="en-US" altLang="en-US" sz="2000" dirty="0" smtClean="0">
                <a:latin typeface="Arial Narrow" pitchFamily="34" charset="0"/>
                <a:ea typeface="Tahoma" pitchFamily="34" charset="0"/>
                <a:cs typeface="Arial" pitchFamily="34" charset="0"/>
              </a:rPr>
              <a:t>  e a </a:t>
            </a:r>
            <a:r>
              <a:rPr lang="en-US" altLang="en-US" sz="2000" dirty="0" err="1" smtClean="0">
                <a:latin typeface="Arial Narrow" pitchFamily="34" charset="0"/>
                <a:ea typeface="Tahoma" pitchFamily="34" charset="0"/>
                <a:cs typeface="Arial" pitchFamily="34" charset="0"/>
              </a:rPr>
              <a:t>Justiça</a:t>
            </a:r>
            <a:r>
              <a:rPr lang="en-US" altLang="en-US" sz="2000" dirty="0" smtClean="0">
                <a:latin typeface="Arial Narrow" pitchFamily="34" charset="0"/>
                <a:ea typeface="Tahoma" pitchFamily="34" charset="0"/>
                <a:cs typeface="Arial" pitchFamily="34" charset="0"/>
              </a:rPr>
              <a:t> Social; </a:t>
            </a:r>
          </a:p>
          <a:p>
            <a:pPr algn="just" eaLnBrk="1" hangingPunct="1">
              <a:lnSpc>
                <a:spcPct val="110000"/>
              </a:lnSpc>
              <a:spcBef>
                <a:spcPts val="0"/>
              </a:spcBef>
              <a:spcAft>
                <a:spcPts val="0"/>
              </a:spcAft>
              <a:defRPr/>
            </a:pPr>
            <a:endParaRPr lang="en-US" sz="2000" dirty="0">
              <a:latin typeface="Arial Narrow" pitchFamily="34" charset="0"/>
            </a:endParaRPr>
          </a:p>
        </p:txBody>
      </p:sp>
    </p:spTree>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o Número do Diapositivo 1"/>
          <p:cNvSpPr>
            <a:spLocks noGrp="1"/>
          </p:cNvSpPr>
          <p:nvPr>
            <p:ph type="sldNum" sz="quarter" idx="12"/>
          </p:nvPr>
        </p:nvSpPr>
        <p:spPr bwMode="auto">
          <a:noFill/>
          <a:ln>
            <a:miter lim="800000"/>
            <a:headEnd/>
            <a:tailEnd/>
          </a:ln>
        </p:spPr>
        <p:txBody>
          <a:bodyPr/>
          <a:lstStyle/>
          <a:p>
            <a:fld id="{66C25DF5-CE4B-4980-9246-EFA7F990CDB7}" type="slidenum">
              <a:rPr lang="en-US" altLang="pt-PT" smtClean="0"/>
              <a:pPr/>
              <a:t>6</a:t>
            </a:fld>
            <a:endParaRPr lang="en-US" altLang="pt-PT" smtClean="0"/>
          </a:p>
        </p:txBody>
      </p:sp>
      <p:sp>
        <p:nvSpPr>
          <p:cNvPr id="118" name="CaixaDeTexto 117"/>
          <p:cNvSpPr txBox="1"/>
          <p:nvPr/>
        </p:nvSpPr>
        <p:spPr>
          <a:xfrm>
            <a:off x="214313" y="152400"/>
            <a:ext cx="8715375" cy="369888"/>
          </a:xfrm>
          <a:prstGeom prst="rect">
            <a:avLst/>
          </a:prstGeom>
          <a:solidFill>
            <a:schemeClr val="accent5">
              <a:lumMod val="60000"/>
              <a:lumOff val="40000"/>
            </a:schemeClr>
          </a:solidFill>
        </p:spPr>
        <p:txBody>
          <a:bodyPr>
            <a:spAutoFit/>
          </a:bodyPr>
          <a:lstStyle/>
          <a:p>
            <a:pPr algn="ctr" eaLnBrk="1" fontAlgn="auto" hangingPunct="1">
              <a:spcBef>
                <a:spcPts val="0"/>
              </a:spcBef>
              <a:spcAft>
                <a:spcPts val="0"/>
              </a:spcAft>
              <a:defRPr/>
            </a:pPr>
            <a:r>
              <a:rPr lang="pt-PT" b="1" dirty="0">
                <a:latin typeface="Tahoma" pitchFamily="34" charset="0"/>
                <a:ea typeface="+mj-ea"/>
                <a:cs typeface="+mj-cs"/>
              </a:rPr>
              <a:t>CONT- INTRODUÇÃO</a:t>
            </a:r>
          </a:p>
        </p:txBody>
      </p:sp>
      <p:sp>
        <p:nvSpPr>
          <p:cNvPr id="127" name="Rectangle 126"/>
          <p:cNvSpPr/>
          <p:nvPr/>
        </p:nvSpPr>
        <p:spPr>
          <a:xfrm>
            <a:off x="214313" y="642938"/>
            <a:ext cx="8715375" cy="486594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marL="342900" indent="-342900" algn="just">
              <a:lnSpc>
                <a:spcPct val="150000"/>
              </a:lnSpc>
              <a:spcBef>
                <a:spcPct val="20000"/>
              </a:spcBef>
              <a:defRPr/>
            </a:pPr>
            <a:r>
              <a:rPr lang="pt-PT" sz="2400" dirty="0" smtClean="0">
                <a:latin typeface="Arial Narrow" pitchFamily="34" charset="0"/>
                <a:ea typeface="Tahoma" pitchFamily="34" charset="0"/>
                <a:cs typeface="Arial" pitchFamily="34" charset="0"/>
              </a:rPr>
              <a:t>II. Impulsionar o Crescimento Económico, a Produtividade e a Geração de Emprego;</a:t>
            </a:r>
          </a:p>
          <a:p>
            <a:pPr marL="342900" indent="-342900" algn="just">
              <a:lnSpc>
                <a:spcPct val="150000"/>
              </a:lnSpc>
              <a:spcBef>
                <a:spcPct val="20000"/>
              </a:spcBef>
              <a:defRPr/>
            </a:pPr>
            <a:r>
              <a:rPr lang="pt-PT" sz="2400" dirty="0" smtClean="0">
                <a:latin typeface="Arial Narrow" pitchFamily="34" charset="0"/>
                <a:ea typeface="Tahoma" pitchFamily="34" charset="0"/>
                <a:cs typeface="Arial" pitchFamily="34" charset="0"/>
              </a:rPr>
              <a:t>III. Fortalecer a Gestão Sustentável dos Recursos Naturais e do Ambiente</a:t>
            </a:r>
            <a:r>
              <a:rPr lang="en-US" altLang="en-US" sz="2400" dirty="0" smtClean="0">
                <a:latin typeface="Arial Narrow" pitchFamily="34" charset="0"/>
                <a:ea typeface="Tahoma" pitchFamily="34" charset="0"/>
                <a:cs typeface="Arial" pitchFamily="34" charset="0"/>
              </a:rPr>
              <a:t>; </a:t>
            </a:r>
          </a:p>
          <a:p>
            <a:pPr marL="342900" indent="-342900" algn="just">
              <a:lnSpc>
                <a:spcPct val="150000"/>
              </a:lnSpc>
              <a:spcBef>
                <a:spcPct val="20000"/>
              </a:spcBef>
              <a:defRPr/>
            </a:pPr>
            <a:r>
              <a:rPr lang="en-US" altLang="en-US" sz="2400" b="1" dirty="0" smtClean="0">
                <a:latin typeface="Arial Narrow" pitchFamily="34" charset="0"/>
                <a:ea typeface="Tahoma" pitchFamily="34" charset="0"/>
                <a:cs typeface="Arial" pitchFamily="34" charset="0"/>
              </a:rPr>
              <a:t>PILARES DE SUPORTE:</a:t>
            </a:r>
          </a:p>
          <a:p>
            <a:pPr marL="400050" indent="-400050" algn="just">
              <a:lnSpc>
                <a:spcPct val="150000"/>
              </a:lnSpc>
              <a:spcBef>
                <a:spcPct val="20000"/>
              </a:spcBef>
              <a:buFont typeface="+mj-lt"/>
              <a:buAutoNum type="romanUcPeriod"/>
              <a:defRPr/>
            </a:pPr>
            <a:r>
              <a:rPr lang="pt-PT" sz="2400" dirty="0" smtClean="0">
                <a:latin typeface="Arial Narrow" pitchFamily="34" charset="0"/>
                <a:ea typeface="Tahoma" pitchFamily="34" charset="0"/>
                <a:cs typeface="Arial" pitchFamily="34" charset="0"/>
              </a:rPr>
              <a:t>Reforçar a Democracia e Preservar a Unidade Nacional</a:t>
            </a:r>
          </a:p>
          <a:p>
            <a:pPr marL="400050" indent="-400050" algn="just">
              <a:lnSpc>
                <a:spcPct val="150000"/>
              </a:lnSpc>
              <a:spcBef>
                <a:spcPct val="20000"/>
              </a:spcBef>
              <a:buFont typeface="+mj-lt"/>
              <a:buAutoNum type="romanUcPeriod"/>
              <a:defRPr/>
            </a:pPr>
            <a:r>
              <a:rPr lang="pt-PT" sz="2400" dirty="0" smtClean="0">
                <a:latin typeface="Arial Narrow" pitchFamily="34" charset="0"/>
                <a:ea typeface="Tahoma" pitchFamily="34" charset="0"/>
                <a:cs typeface="Arial" pitchFamily="34" charset="0"/>
              </a:rPr>
              <a:t>Promover a Boa Governação e Descentralização</a:t>
            </a:r>
          </a:p>
          <a:p>
            <a:pPr algn="just" eaLnBrk="1" hangingPunct="1">
              <a:lnSpc>
                <a:spcPct val="150000"/>
              </a:lnSpc>
              <a:defRPr/>
            </a:pPr>
            <a:endParaRPr lang="en-US" dirty="0" smtClean="0">
              <a:solidFill>
                <a:srgbClr val="000000"/>
              </a:solidFill>
              <a:latin typeface="Arial Narrow" pitchFamily="34" charset="0"/>
              <a:ea typeface="Tahoma" pitchFamily="34" charset="0"/>
              <a:cs typeface="Times New Roman" pitchFamily="18" charset="0"/>
            </a:endParaRPr>
          </a:p>
          <a:p>
            <a:pPr marL="342900" indent="-342900" algn="just" eaLnBrk="1" hangingPunct="1">
              <a:lnSpc>
                <a:spcPct val="150000"/>
              </a:lnSpc>
              <a:spcBef>
                <a:spcPts val="0"/>
              </a:spcBef>
              <a:defRPr/>
            </a:pPr>
            <a:endParaRPr lang="en-US" b="1" dirty="0">
              <a:solidFill>
                <a:srgbClr val="000000"/>
              </a:solidFill>
              <a:latin typeface="Arial Narrow" pitchFamily="34" charset="0"/>
              <a:ea typeface="Tahoma" pitchFamily="34" charset="0"/>
              <a:cs typeface="Arial" panose="020B0604020202020204" pitchFamily="34" charset="0"/>
            </a:endParaRPr>
          </a:p>
          <a:p>
            <a:pPr marL="342900" indent="-342900" algn="just" eaLnBrk="1" hangingPunct="1">
              <a:lnSpc>
                <a:spcPct val="150000"/>
              </a:lnSpc>
              <a:spcBef>
                <a:spcPts val="0"/>
              </a:spcBef>
              <a:defRPr/>
            </a:pPr>
            <a:endParaRPr lang="en-US" sz="1400" dirty="0">
              <a:solidFill>
                <a:srgbClr val="000000"/>
              </a:solidFill>
              <a:latin typeface="Tahoma" pitchFamily="34" charset="0"/>
              <a:ea typeface="Tahoma" pitchFamily="34" charset="0"/>
              <a:cs typeface="Tahoma" pitchFamily="34" charset="0"/>
            </a:endParaRPr>
          </a:p>
        </p:txBody>
      </p:sp>
    </p:spTree>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4313" y="428625"/>
            <a:ext cx="8569325" cy="5494338"/>
          </a:xfrm>
          <a:prstGeom prst="rect">
            <a:avLst/>
          </a:prstGeom>
          <a:noFill/>
          <a:ln w="9525">
            <a:noFill/>
            <a:miter lim="800000"/>
            <a:headEnd/>
            <a:tailEnd/>
          </a:ln>
        </p:spPr>
        <p:txBody>
          <a:bodyPr>
            <a:spAutoFit/>
          </a:bodyPr>
          <a:lstStyle/>
          <a:p>
            <a:pPr marL="342900" indent="-342900" algn="just" eaLnBrk="1" hangingPunct="1">
              <a:lnSpc>
                <a:spcPct val="150000"/>
              </a:lnSpc>
            </a:pPr>
            <a:endParaRPr lang="en-US" altLang="pt-PT">
              <a:solidFill>
                <a:srgbClr val="000000"/>
              </a:solidFill>
              <a:latin typeface="Arial Narrow"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a:p>
            <a:pPr marL="342900" indent="-342900" algn="just" eaLnBrk="1" hangingPunct="1">
              <a:lnSpc>
                <a:spcPct val="150000"/>
              </a:lnSpc>
            </a:pPr>
            <a:endParaRPr lang="en-US" altLang="pt-PT">
              <a:solidFill>
                <a:srgbClr val="000000"/>
              </a:solidFill>
              <a:latin typeface="Tahoma" pitchFamily="34" charset="0"/>
              <a:cs typeface="Tahoma" pitchFamily="34" charset="0"/>
            </a:endParaRPr>
          </a:p>
        </p:txBody>
      </p:sp>
      <p:sp>
        <p:nvSpPr>
          <p:cNvPr id="14" name="Rectangle 4"/>
          <p:cNvSpPr txBox="1">
            <a:spLocks noChangeArrowheads="1"/>
          </p:cNvSpPr>
          <p:nvPr/>
        </p:nvSpPr>
        <p:spPr bwMode="auto">
          <a:xfrm>
            <a:off x="428625" y="0"/>
            <a:ext cx="8358188" cy="428625"/>
          </a:xfrm>
          <a:prstGeom prst="rect">
            <a:avLst/>
          </a:prstGeom>
          <a:solidFill>
            <a:schemeClr val="accent2">
              <a:lumMod val="20000"/>
              <a:lumOff val="80000"/>
            </a:schemeClr>
          </a:solidFill>
          <a:ln w="9525">
            <a:noFill/>
            <a:miter lim="800000"/>
            <a:headEnd/>
            <a:tailEnd/>
          </a:ln>
        </p:spPr>
        <p:txBody>
          <a:bodyPr anchor="ctr"/>
          <a:lstStyle/>
          <a:p>
            <a:pPr algn="ctr" eaLnBrk="1" fontAlgn="auto" hangingPunct="1">
              <a:spcBef>
                <a:spcPts val="0"/>
              </a:spcBef>
              <a:spcAft>
                <a:spcPts val="0"/>
              </a:spcAft>
              <a:defRPr/>
            </a:pPr>
            <a:r>
              <a:rPr lang="pt-PT" b="1" kern="0" dirty="0" smtClean="0">
                <a:latin typeface="Arial Narrow" pitchFamily="34" charset="0"/>
                <a:ea typeface="+mj-ea"/>
                <a:cs typeface="Tahoma" pitchFamily="34" charset="0"/>
              </a:rPr>
              <a:t>1</a:t>
            </a:r>
            <a:r>
              <a:rPr lang="pt-PT" b="1" kern="0" dirty="0">
                <a:latin typeface="Arial Narrow" pitchFamily="34" charset="0"/>
                <a:ea typeface="+mj-ea"/>
                <a:cs typeface="Tahoma" pitchFamily="34" charset="0"/>
              </a:rPr>
              <a:t>. </a:t>
            </a:r>
            <a:r>
              <a:rPr lang="pt-PT" sz="1400" b="1" kern="0" dirty="0">
                <a:latin typeface="Verdana" pitchFamily="34" charset="0"/>
                <a:ea typeface="Verdana" pitchFamily="34" charset="0"/>
                <a:cs typeface="Verdana" pitchFamily="34" charset="0"/>
              </a:rPr>
              <a:t>PRIORIDADE I – DESENVOLVER O CAPITAL HUMANO E A JUSTIÇA SOCIAL</a:t>
            </a:r>
          </a:p>
        </p:txBody>
      </p:sp>
      <p:sp>
        <p:nvSpPr>
          <p:cNvPr id="20484" name="Slide Number Placeholder 14"/>
          <p:cNvSpPr>
            <a:spLocks noGrp="1"/>
          </p:cNvSpPr>
          <p:nvPr>
            <p:ph type="sldNum" sz="quarter" idx="12"/>
          </p:nvPr>
        </p:nvSpPr>
        <p:spPr bwMode="auto">
          <a:noFill/>
          <a:ln>
            <a:miter lim="800000"/>
            <a:headEnd/>
            <a:tailEnd/>
          </a:ln>
        </p:spPr>
        <p:txBody>
          <a:bodyPr/>
          <a:lstStyle/>
          <a:p>
            <a:fld id="{1CD87AB9-F57B-4264-A0E5-1F15910432B9}" type="slidenum">
              <a:rPr lang="pt-PT" altLang="pt-PT" smtClean="0"/>
              <a:pPr/>
              <a:t>7</a:t>
            </a:fld>
            <a:endParaRPr lang="pt-PT" altLang="pt-PT" smtClean="0"/>
          </a:p>
        </p:txBody>
      </p:sp>
      <p:sp>
        <p:nvSpPr>
          <p:cNvPr id="12" name="Rectângulo 11"/>
          <p:cNvSpPr/>
          <p:nvPr/>
        </p:nvSpPr>
        <p:spPr>
          <a:xfrm>
            <a:off x="214313" y="500042"/>
            <a:ext cx="8715375" cy="6357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pt-PT" b="1" dirty="0">
              <a:solidFill>
                <a:srgbClr val="000000"/>
              </a:solidFill>
              <a:latin typeface="Arial Narrow" pitchFamily="34" charset="0"/>
            </a:endParaRPr>
          </a:p>
          <a:p>
            <a:pPr algn="just">
              <a:lnSpc>
                <a:spcPct val="200000"/>
              </a:lnSpc>
              <a:defRPr/>
            </a:pPr>
            <a:endParaRPr lang="pt-PT" sz="1400" b="1" dirty="0">
              <a:solidFill>
                <a:srgbClr val="000000"/>
              </a:solidFill>
              <a:latin typeface="Arial Narrow" pitchFamily="34" charset="0"/>
            </a:endParaRPr>
          </a:p>
          <a:p>
            <a:pPr algn="just">
              <a:lnSpc>
                <a:spcPct val="200000"/>
              </a:lnSpc>
              <a:defRPr/>
            </a:pPr>
            <a:endParaRPr lang="pt-PT" sz="1500" b="1" dirty="0">
              <a:solidFill>
                <a:srgbClr val="000000"/>
              </a:solidFill>
              <a:latin typeface="Arial Narrow" pitchFamily="34" charset="0"/>
            </a:endParaRPr>
          </a:p>
          <a:p>
            <a:pPr algn="just">
              <a:lnSpc>
                <a:spcPct val="200000"/>
              </a:lnSpc>
              <a:defRPr/>
            </a:pPr>
            <a:r>
              <a:rPr lang="pt-PT" sz="1600" b="1" dirty="0" smtClean="0">
                <a:solidFill>
                  <a:srgbClr val="000000"/>
                </a:solidFill>
                <a:latin typeface="Arial Narrow" pitchFamily="34" charset="0"/>
              </a:rPr>
              <a:t>1.1.1. Rede Escolar </a:t>
            </a:r>
          </a:p>
          <a:p>
            <a:pPr algn="just">
              <a:lnSpc>
                <a:spcPct val="200000"/>
              </a:lnSpc>
              <a:defRPr/>
            </a:pPr>
            <a:r>
              <a:rPr lang="pt-PT" sz="1600" dirty="0" smtClean="0">
                <a:solidFill>
                  <a:srgbClr val="000000"/>
                </a:solidFill>
                <a:latin typeface="Arial Narrow" pitchFamily="34" charset="0"/>
              </a:rPr>
              <a:t>O distrito</a:t>
            </a:r>
            <a:r>
              <a:rPr lang="pt-PT" sz="1600" dirty="0">
                <a:solidFill>
                  <a:srgbClr val="000000"/>
                </a:solidFill>
                <a:latin typeface="Arial Narrow" pitchFamily="34" charset="0"/>
              </a:rPr>
              <a:t>, registou um </a:t>
            </a:r>
            <a:r>
              <a:rPr lang="pt-PT" sz="1600" dirty="0" smtClean="0">
                <a:solidFill>
                  <a:srgbClr val="000000"/>
                </a:solidFill>
                <a:latin typeface="Arial Narrow" pitchFamily="34" charset="0"/>
              </a:rPr>
              <a:t>crescimento de 1%, </a:t>
            </a:r>
            <a:r>
              <a:rPr lang="pt-PT" sz="1600" dirty="0">
                <a:solidFill>
                  <a:srgbClr val="000000"/>
                </a:solidFill>
                <a:latin typeface="Arial Narrow" pitchFamily="34" charset="0"/>
              </a:rPr>
              <a:t>com a abertura de mais uma escola primária, elevando assim para </a:t>
            </a:r>
            <a:r>
              <a:rPr lang="pt-BR" sz="1600" b="1" kern="1400" dirty="0">
                <a:solidFill>
                  <a:srgbClr val="000000"/>
                </a:solidFill>
                <a:latin typeface="Arial Narrow" pitchFamily="34" charset="0"/>
              </a:rPr>
              <a:t>126 </a:t>
            </a:r>
            <a:r>
              <a:rPr lang="pt-BR" sz="1600" kern="1400" dirty="0">
                <a:solidFill>
                  <a:srgbClr val="000000"/>
                </a:solidFill>
                <a:latin typeface="Arial Narrow" pitchFamily="34" charset="0"/>
              </a:rPr>
              <a:t>estabelecimentos de </a:t>
            </a:r>
            <a:r>
              <a:rPr lang="pt-BR" sz="1600" kern="1400" dirty="0" smtClean="0">
                <a:solidFill>
                  <a:srgbClr val="000000"/>
                </a:solidFill>
                <a:latin typeface="Arial Narrow" pitchFamily="34" charset="0"/>
              </a:rPr>
              <a:t>ensino se comparado a 125 do ano 2021</a:t>
            </a:r>
            <a:r>
              <a:rPr lang="pt-BR" sz="1600" b="1" kern="1400" dirty="0" smtClean="0">
                <a:solidFill>
                  <a:srgbClr val="000000"/>
                </a:solidFill>
                <a:latin typeface="Arial Narrow" pitchFamily="34" charset="0"/>
              </a:rPr>
              <a:t>, </a:t>
            </a:r>
            <a:r>
              <a:rPr lang="pt-BR" sz="1600" kern="1400" dirty="0">
                <a:solidFill>
                  <a:srgbClr val="000000"/>
                </a:solidFill>
                <a:latin typeface="Arial Narrow" pitchFamily="34" charset="0"/>
              </a:rPr>
              <a:t>sendo:</a:t>
            </a:r>
          </a:p>
          <a:p>
            <a:pPr algn="just">
              <a:lnSpc>
                <a:spcPct val="200000"/>
              </a:lnSpc>
              <a:buFont typeface="Wingdings" pitchFamily="2" charset="2"/>
              <a:buChar char="ü"/>
              <a:defRPr/>
            </a:pPr>
            <a:r>
              <a:rPr lang="pt-BR" sz="1600" kern="1400" dirty="0">
                <a:solidFill>
                  <a:srgbClr val="000000"/>
                </a:solidFill>
                <a:latin typeface="Arial Narrow" pitchFamily="34" charset="0"/>
              </a:rPr>
              <a:t> </a:t>
            </a:r>
            <a:r>
              <a:rPr lang="pt-BR" sz="1600" b="1" kern="1400" dirty="0">
                <a:solidFill>
                  <a:srgbClr val="000000"/>
                </a:solidFill>
                <a:latin typeface="Arial Narrow" pitchFamily="34" charset="0"/>
              </a:rPr>
              <a:t>1 </a:t>
            </a:r>
            <a:r>
              <a:rPr lang="pt-BR" sz="1600" kern="1400" dirty="0">
                <a:solidFill>
                  <a:srgbClr val="000000"/>
                </a:solidFill>
                <a:latin typeface="Arial Narrow" pitchFamily="34" charset="0"/>
              </a:rPr>
              <a:t>Instituto Médio Politécnico;</a:t>
            </a:r>
          </a:p>
          <a:p>
            <a:pPr algn="just">
              <a:lnSpc>
                <a:spcPct val="200000"/>
              </a:lnSpc>
              <a:buFont typeface="Wingdings" pitchFamily="2" charset="2"/>
              <a:buChar char="ü"/>
              <a:defRPr/>
            </a:pPr>
            <a:r>
              <a:rPr lang="pt-BR" sz="1600" b="1" kern="1400" dirty="0">
                <a:solidFill>
                  <a:srgbClr val="000000"/>
                </a:solidFill>
                <a:latin typeface="Arial Narrow" pitchFamily="34" charset="0"/>
              </a:rPr>
              <a:t> 3 </a:t>
            </a:r>
            <a:r>
              <a:rPr lang="pt-BR" sz="1600" kern="1400" dirty="0">
                <a:solidFill>
                  <a:srgbClr val="000000"/>
                </a:solidFill>
                <a:latin typeface="Arial Narrow" pitchFamily="34" charset="0"/>
              </a:rPr>
              <a:t>escolas</a:t>
            </a:r>
            <a:r>
              <a:rPr lang="pt-BR" sz="1600" b="1" kern="1400" dirty="0">
                <a:solidFill>
                  <a:srgbClr val="000000"/>
                </a:solidFill>
                <a:latin typeface="Arial Narrow" pitchFamily="34" charset="0"/>
              </a:rPr>
              <a:t> </a:t>
            </a:r>
            <a:r>
              <a:rPr lang="pt-BR" sz="1600" kern="1400" dirty="0">
                <a:solidFill>
                  <a:srgbClr val="000000"/>
                </a:solidFill>
                <a:latin typeface="Arial Narrow" pitchFamily="34" charset="0"/>
              </a:rPr>
              <a:t>do Ensino Secundário;</a:t>
            </a:r>
          </a:p>
          <a:p>
            <a:pPr algn="just">
              <a:lnSpc>
                <a:spcPct val="200000"/>
              </a:lnSpc>
              <a:buFont typeface="Wingdings" pitchFamily="2" charset="2"/>
              <a:buChar char="ü"/>
              <a:defRPr/>
            </a:pPr>
            <a:r>
              <a:rPr lang="pt-BR" sz="1600" b="1" kern="1400" dirty="0">
                <a:solidFill>
                  <a:srgbClr val="000000"/>
                </a:solidFill>
                <a:latin typeface="Arial Narrow" pitchFamily="34" charset="0"/>
              </a:rPr>
              <a:t> 122 </a:t>
            </a:r>
            <a:r>
              <a:rPr lang="pt-BR" sz="1600" kern="1400" dirty="0">
                <a:solidFill>
                  <a:srgbClr val="000000"/>
                </a:solidFill>
                <a:latin typeface="Arial Narrow" pitchFamily="34" charset="0"/>
              </a:rPr>
              <a:t>do</a:t>
            </a:r>
            <a:r>
              <a:rPr lang="pt-BR" sz="1600" b="1" kern="1400" dirty="0">
                <a:solidFill>
                  <a:srgbClr val="000000"/>
                </a:solidFill>
                <a:latin typeface="Arial Narrow" pitchFamily="34" charset="0"/>
              </a:rPr>
              <a:t> </a:t>
            </a:r>
            <a:r>
              <a:rPr lang="pt-BR" sz="1600" kern="1400" dirty="0">
                <a:solidFill>
                  <a:srgbClr val="000000"/>
                </a:solidFill>
                <a:latin typeface="Arial Narrow" pitchFamily="34" charset="0"/>
              </a:rPr>
              <a:t>Ensino Primário, sendo, 75 EP1 e 47 EP2.</a:t>
            </a:r>
          </a:p>
          <a:p>
            <a:pPr algn="just">
              <a:lnSpc>
                <a:spcPct val="200000"/>
              </a:lnSpc>
              <a:defRPr/>
            </a:pPr>
            <a:r>
              <a:rPr lang="pt-PT" sz="1600" b="1" kern="1400" dirty="0">
                <a:solidFill>
                  <a:srgbClr val="000000"/>
                </a:solidFill>
                <a:latin typeface="Arial Narrow" pitchFamily="34" charset="0"/>
              </a:rPr>
              <a:t>1</a:t>
            </a:r>
            <a:r>
              <a:rPr lang="pt-PT" sz="1600" b="1" kern="1400" dirty="0" smtClean="0">
                <a:solidFill>
                  <a:srgbClr val="000000"/>
                </a:solidFill>
                <a:latin typeface="Arial Narrow" pitchFamily="34" charset="0"/>
              </a:rPr>
              <a:t>.1.2</a:t>
            </a:r>
            <a:r>
              <a:rPr lang="pt-PT" sz="1600" b="1" kern="1400" dirty="0">
                <a:solidFill>
                  <a:srgbClr val="000000"/>
                </a:solidFill>
                <a:latin typeface="Arial Narrow" pitchFamily="34" charset="0"/>
              </a:rPr>
              <a:t>. Em termos de Efectivos Escolares </a:t>
            </a:r>
          </a:p>
          <a:p>
            <a:pPr algn="just">
              <a:lnSpc>
                <a:spcPct val="200000"/>
              </a:lnSpc>
              <a:defRPr/>
            </a:pPr>
            <a:r>
              <a:rPr lang="pt-PT" sz="1600" kern="1400" dirty="0">
                <a:solidFill>
                  <a:srgbClr val="000000"/>
                </a:solidFill>
                <a:latin typeface="Arial Narrow" pitchFamily="34" charset="0"/>
              </a:rPr>
              <a:t>No Ensino Geral, foram matriculados </a:t>
            </a:r>
            <a:r>
              <a:rPr lang="pt-PT" sz="1600" b="1" kern="1400" dirty="0">
                <a:solidFill>
                  <a:srgbClr val="000000"/>
                </a:solidFill>
                <a:latin typeface="Arial Narrow" pitchFamily="34" charset="0"/>
              </a:rPr>
              <a:t>57.222</a:t>
            </a:r>
            <a:r>
              <a:rPr lang="pt-PT" sz="1600" kern="1400" dirty="0">
                <a:solidFill>
                  <a:srgbClr val="000000"/>
                </a:solidFill>
                <a:latin typeface="Arial Narrow" pitchFamily="34" charset="0"/>
              </a:rPr>
              <a:t> alunos (</a:t>
            </a:r>
            <a:r>
              <a:rPr lang="pt-PT" sz="1600" b="1" kern="1400" dirty="0">
                <a:solidFill>
                  <a:srgbClr val="000000"/>
                </a:solidFill>
                <a:latin typeface="Arial Narrow" pitchFamily="34" charset="0"/>
              </a:rPr>
              <a:t>28.052</a:t>
            </a:r>
            <a:r>
              <a:rPr lang="pt-PT" sz="1600" kern="1400" dirty="0">
                <a:solidFill>
                  <a:srgbClr val="000000"/>
                </a:solidFill>
                <a:latin typeface="Arial Narrow" pitchFamily="34" charset="0"/>
              </a:rPr>
              <a:t> mulheres) numa realização acima de </a:t>
            </a:r>
            <a:r>
              <a:rPr lang="pt-PT" sz="1600" b="1" kern="1400" dirty="0">
                <a:solidFill>
                  <a:srgbClr val="000000"/>
                </a:solidFill>
                <a:latin typeface="Arial Narrow" pitchFamily="34" charset="0"/>
              </a:rPr>
              <a:t>100%</a:t>
            </a:r>
            <a:r>
              <a:rPr lang="pt-PT" sz="1600" kern="1400" dirty="0">
                <a:solidFill>
                  <a:srgbClr val="000000"/>
                </a:solidFill>
                <a:latin typeface="Arial Narrow" pitchFamily="34" charset="0"/>
              </a:rPr>
              <a:t>, do plano de </a:t>
            </a:r>
            <a:r>
              <a:rPr lang="pt-PT" sz="1600" b="1" kern="1400" dirty="0">
                <a:solidFill>
                  <a:srgbClr val="000000"/>
                </a:solidFill>
                <a:latin typeface="Arial Narrow" pitchFamily="34" charset="0"/>
              </a:rPr>
              <a:t>51.316</a:t>
            </a:r>
            <a:r>
              <a:rPr lang="pt-PT" sz="1600" kern="1400" dirty="0">
                <a:solidFill>
                  <a:srgbClr val="000000"/>
                </a:solidFill>
                <a:latin typeface="Arial Narrow" pitchFamily="34" charset="0"/>
              </a:rPr>
              <a:t>; com um crescimento de </a:t>
            </a:r>
            <a:r>
              <a:rPr lang="pt-PT" sz="1600" b="1" kern="1400" dirty="0">
                <a:solidFill>
                  <a:srgbClr val="000000"/>
                </a:solidFill>
                <a:latin typeface="Arial Narrow" pitchFamily="34" charset="0"/>
              </a:rPr>
              <a:t>19,6% </a:t>
            </a:r>
            <a:r>
              <a:rPr lang="pt-PT" sz="1600" kern="1400" dirty="0">
                <a:solidFill>
                  <a:srgbClr val="000000"/>
                </a:solidFill>
                <a:latin typeface="Arial Narrow" pitchFamily="34" charset="0"/>
              </a:rPr>
              <a:t>em relação a </a:t>
            </a:r>
            <a:r>
              <a:rPr lang="pt-PT" sz="1600" b="1" kern="1400" dirty="0">
                <a:solidFill>
                  <a:srgbClr val="000000"/>
                </a:solidFill>
                <a:latin typeface="Arial Narrow" pitchFamily="34" charset="0"/>
              </a:rPr>
              <a:t>47.813</a:t>
            </a:r>
            <a:r>
              <a:rPr lang="pt-PT" sz="1600" kern="1400" dirty="0">
                <a:solidFill>
                  <a:srgbClr val="000000"/>
                </a:solidFill>
                <a:latin typeface="Arial Narrow" pitchFamily="34" charset="0"/>
              </a:rPr>
              <a:t> em 2021. Entretanto, todos os alunos foram agregados em  </a:t>
            </a:r>
            <a:r>
              <a:rPr lang="pt-PT" sz="1600" b="1" kern="1400" dirty="0">
                <a:solidFill>
                  <a:srgbClr val="000000"/>
                </a:solidFill>
                <a:latin typeface="Arial Narrow" pitchFamily="34" charset="0"/>
              </a:rPr>
              <a:t>1.084 </a:t>
            </a:r>
            <a:r>
              <a:rPr lang="pt-PT" sz="1600" kern="1400" dirty="0">
                <a:solidFill>
                  <a:srgbClr val="000000"/>
                </a:solidFill>
                <a:latin typeface="Arial Narrow" pitchFamily="34" charset="0"/>
              </a:rPr>
              <a:t>turmas e assistidos por </a:t>
            </a:r>
            <a:r>
              <a:rPr lang="pt-PT" sz="1600" b="1" kern="1400" dirty="0">
                <a:solidFill>
                  <a:srgbClr val="000000"/>
                </a:solidFill>
                <a:latin typeface="Arial Narrow" pitchFamily="34" charset="0"/>
              </a:rPr>
              <a:t>990 </a:t>
            </a:r>
            <a:r>
              <a:rPr lang="pt-PT" sz="1600" kern="1400" dirty="0">
                <a:solidFill>
                  <a:srgbClr val="000000"/>
                </a:solidFill>
                <a:latin typeface="Arial Narrow" pitchFamily="34" charset="0"/>
              </a:rPr>
              <a:t>professores.  Com um rácio</a:t>
            </a:r>
            <a:r>
              <a:rPr lang="pt-PT" sz="1600" b="1" kern="1400" dirty="0">
                <a:solidFill>
                  <a:srgbClr val="000000"/>
                </a:solidFill>
                <a:latin typeface="Arial Narrow" pitchFamily="34" charset="0"/>
              </a:rPr>
              <a:t> </a:t>
            </a:r>
            <a:r>
              <a:rPr lang="pt-PT" sz="1600" kern="1400" dirty="0">
                <a:solidFill>
                  <a:srgbClr val="000000"/>
                </a:solidFill>
                <a:latin typeface="Arial Narrow" pitchFamily="34" charset="0"/>
              </a:rPr>
              <a:t>Professor/aluno</a:t>
            </a:r>
            <a:r>
              <a:rPr lang="pt-PT" sz="1600" b="1" kern="1400" dirty="0">
                <a:solidFill>
                  <a:srgbClr val="000000"/>
                </a:solidFill>
                <a:latin typeface="Arial Narrow" pitchFamily="34" charset="0"/>
              </a:rPr>
              <a:t> </a:t>
            </a:r>
            <a:r>
              <a:rPr lang="pt-PT" sz="1600" kern="1400" dirty="0">
                <a:solidFill>
                  <a:srgbClr val="000000"/>
                </a:solidFill>
                <a:latin typeface="Arial Narrow" pitchFamily="34" charset="0"/>
              </a:rPr>
              <a:t>de </a:t>
            </a:r>
            <a:r>
              <a:rPr lang="pt-PT" sz="1600" b="1" kern="1400" dirty="0">
                <a:solidFill>
                  <a:srgbClr val="000000"/>
                </a:solidFill>
                <a:latin typeface="Arial Narrow" pitchFamily="34" charset="0"/>
              </a:rPr>
              <a:t>69</a:t>
            </a:r>
            <a:r>
              <a:rPr lang="pt-PT" sz="1600" kern="1400" dirty="0">
                <a:solidFill>
                  <a:srgbClr val="000000"/>
                </a:solidFill>
                <a:latin typeface="Arial Narrow" pitchFamily="34" charset="0"/>
              </a:rPr>
              <a:t> e </a:t>
            </a:r>
            <a:r>
              <a:rPr lang="pt-PT" sz="1600" b="1" kern="1400" dirty="0">
                <a:solidFill>
                  <a:srgbClr val="000000"/>
                </a:solidFill>
                <a:latin typeface="Arial Narrow" pitchFamily="34" charset="0"/>
              </a:rPr>
              <a:t>55</a:t>
            </a:r>
            <a:r>
              <a:rPr lang="pt-PT" sz="1600" kern="1400" dirty="0">
                <a:solidFill>
                  <a:srgbClr val="000000"/>
                </a:solidFill>
                <a:latin typeface="Arial Narrow" pitchFamily="34" charset="0"/>
              </a:rPr>
              <a:t> aluno/turma.</a:t>
            </a:r>
            <a:endParaRPr lang="pt-PT" sz="1600" u="sng" kern="1400" dirty="0">
              <a:solidFill>
                <a:srgbClr val="000000"/>
              </a:solidFill>
              <a:latin typeface="Arial Narrow" pitchFamily="34" charset="0"/>
            </a:endParaRPr>
          </a:p>
          <a:p>
            <a:pPr algn="just">
              <a:lnSpc>
                <a:spcPct val="150000"/>
              </a:lnSpc>
              <a:buFont typeface="Arial" pitchFamily="34" charset="0"/>
              <a:buNone/>
              <a:defRPr/>
            </a:pPr>
            <a:r>
              <a:rPr lang="pt-BR" sz="1600" b="1" kern="1400" dirty="0">
                <a:solidFill>
                  <a:srgbClr val="000000"/>
                </a:solidFill>
                <a:latin typeface="Arial Narrow" pitchFamily="34" charset="0"/>
              </a:rPr>
              <a:t>1</a:t>
            </a:r>
            <a:r>
              <a:rPr lang="pt-BR" sz="1600" b="1" kern="1400" dirty="0" smtClean="0">
                <a:solidFill>
                  <a:srgbClr val="000000"/>
                </a:solidFill>
                <a:latin typeface="Arial Narrow" pitchFamily="34" charset="0"/>
              </a:rPr>
              <a:t>.1.3</a:t>
            </a:r>
            <a:r>
              <a:rPr lang="pt-BR" sz="1600" b="1" kern="1400" dirty="0">
                <a:solidFill>
                  <a:srgbClr val="000000"/>
                </a:solidFill>
                <a:latin typeface="Arial Narrow" pitchFamily="34" charset="0"/>
              </a:rPr>
              <a:t>. Infraestruturas Escolares</a:t>
            </a:r>
          </a:p>
          <a:p>
            <a:pPr algn="just">
              <a:lnSpc>
                <a:spcPct val="150000"/>
              </a:lnSpc>
              <a:buFont typeface="Arial" pitchFamily="34" charset="0"/>
              <a:buNone/>
              <a:defRPr/>
            </a:pPr>
            <a:r>
              <a:rPr lang="pt-BR" sz="1600" kern="1400" dirty="0">
                <a:solidFill>
                  <a:srgbClr val="000000"/>
                </a:solidFill>
                <a:latin typeface="Arial Narrow" pitchFamily="34" charset="0"/>
              </a:rPr>
              <a:t>Existem </a:t>
            </a:r>
            <a:r>
              <a:rPr lang="pt-BR" sz="1600" b="1" kern="1400" dirty="0">
                <a:solidFill>
                  <a:srgbClr val="000000"/>
                </a:solidFill>
                <a:latin typeface="Arial Narrow" pitchFamily="34" charset="0"/>
              </a:rPr>
              <a:t>618</a:t>
            </a:r>
            <a:r>
              <a:rPr lang="pt-BR" sz="1600" kern="1400" dirty="0">
                <a:solidFill>
                  <a:srgbClr val="000000"/>
                </a:solidFill>
                <a:latin typeface="Arial Narrow" pitchFamily="34" charset="0"/>
              </a:rPr>
              <a:t> salas de aulas, construídas de diferentes tipos de material, desde,</a:t>
            </a:r>
          </a:p>
          <a:p>
            <a:pPr algn="just">
              <a:lnSpc>
                <a:spcPct val="150000"/>
              </a:lnSpc>
              <a:buFont typeface="Arial" pitchFamily="34" charset="0"/>
              <a:buNone/>
              <a:defRPr/>
            </a:pPr>
            <a:r>
              <a:rPr lang="pt-BR" sz="1600" kern="1400" dirty="0">
                <a:solidFill>
                  <a:srgbClr val="000000"/>
                </a:solidFill>
                <a:latin typeface="Arial Narrow" pitchFamily="34" charset="0"/>
              </a:rPr>
              <a:t>(convencional, misto e precário), equipadas com</a:t>
            </a:r>
            <a:r>
              <a:rPr lang="pt-BR" sz="1600" b="1" kern="1400" dirty="0">
                <a:solidFill>
                  <a:srgbClr val="000000"/>
                </a:solidFill>
                <a:latin typeface="Arial Narrow" pitchFamily="34" charset="0"/>
              </a:rPr>
              <a:t> 7.228 </a:t>
            </a:r>
            <a:r>
              <a:rPr lang="pt-BR" sz="1600" kern="1400" dirty="0">
                <a:solidFill>
                  <a:srgbClr val="000000"/>
                </a:solidFill>
                <a:latin typeface="Arial Narrow" pitchFamily="34" charset="0"/>
              </a:rPr>
              <a:t>carteiras duplas. Outrossim, </a:t>
            </a:r>
            <a:r>
              <a:rPr lang="pt-BR" sz="1600" b="1" kern="1400" dirty="0">
                <a:solidFill>
                  <a:srgbClr val="000000"/>
                </a:solidFill>
                <a:latin typeface="Arial Narrow" pitchFamily="34" charset="0"/>
              </a:rPr>
              <a:t>34</a:t>
            </a:r>
            <a:r>
              <a:rPr lang="pt-BR" sz="1600" kern="1400" dirty="0">
                <a:solidFill>
                  <a:srgbClr val="000000"/>
                </a:solidFill>
                <a:latin typeface="Arial Narrow" pitchFamily="34" charset="0"/>
              </a:rPr>
              <a:t> turmas  estudam ao ar livre.</a:t>
            </a:r>
          </a:p>
          <a:p>
            <a:pPr algn="just">
              <a:lnSpc>
                <a:spcPct val="200000"/>
              </a:lnSpc>
              <a:defRPr/>
            </a:pPr>
            <a:endParaRPr lang="pt-PT" kern="1400" dirty="0">
              <a:solidFill>
                <a:srgbClr val="000000"/>
              </a:solidFill>
              <a:latin typeface="Arial Narrow" pitchFamily="34" charset="0"/>
            </a:endParaRPr>
          </a:p>
          <a:p>
            <a:pPr algn="just">
              <a:defRPr/>
            </a:pPr>
            <a:endParaRPr lang="pt-PT" kern="1400" dirty="0">
              <a:solidFill>
                <a:srgbClr val="000000"/>
              </a:solidFill>
              <a:latin typeface="Arial Narrow" pitchFamily="34" charset="0"/>
            </a:endParaRPr>
          </a:p>
          <a:p>
            <a:pPr algn="just">
              <a:lnSpc>
                <a:spcPct val="150000"/>
              </a:lnSpc>
              <a:defRPr/>
            </a:pPr>
            <a:endParaRPr lang="en-US" dirty="0"/>
          </a:p>
          <a:p>
            <a:pPr algn="ctr">
              <a:defRPr/>
            </a:pPr>
            <a:endParaRPr lang="en-US" b="1" dirty="0"/>
          </a:p>
        </p:txBody>
      </p:sp>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o Número do Diapositivo 1"/>
          <p:cNvSpPr>
            <a:spLocks noGrp="1"/>
          </p:cNvSpPr>
          <p:nvPr>
            <p:ph type="sldNum" sz="quarter" idx="12"/>
          </p:nvPr>
        </p:nvSpPr>
        <p:spPr bwMode="auto">
          <a:noFill/>
          <a:ln>
            <a:miter lim="800000"/>
            <a:headEnd/>
            <a:tailEnd/>
          </a:ln>
        </p:spPr>
        <p:txBody>
          <a:bodyPr/>
          <a:lstStyle/>
          <a:p>
            <a:fld id="{12A78CE1-C8F2-4BBA-84A2-5F603547CA79}" type="slidenum">
              <a:rPr lang="pt-PT" altLang="pt-PT" smtClean="0"/>
              <a:pPr/>
              <a:t>8</a:t>
            </a:fld>
            <a:endParaRPr lang="pt-PT" altLang="pt-PT" smtClean="0"/>
          </a:p>
        </p:txBody>
      </p:sp>
      <p:graphicFrame>
        <p:nvGraphicFramePr>
          <p:cNvPr id="8" name="Tabela 7"/>
          <p:cNvGraphicFramePr>
            <a:graphicFrameLocks noGrp="1"/>
          </p:cNvGraphicFramePr>
          <p:nvPr/>
        </p:nvGraphicFramePr>
        <p:xfrm>
          <a:off x="500034" y="642918"/>
          <a:ext cx="8286810" cy="3078480"/>
        </p:xfrm>
        <a:graphic>
          <a:graphicData uri="http://schemas.openxmlformats.org/drawingml/2006/table">
            <a:tbl>
              <a:tblPr firstRow="1" bandRow="1">
                <a:tableStyleId>{5C22544A-7EE6-4342-B048-85BDC9FD1C3A}</a:tableStyleId>
              </a:tblPr>
              <a:tblGrid>
                <a:gridCol w="1381135"/>
                <a:gridCol w="1381135"/>
                <a:gridCol w="1524013"/>
                <a:gridCol w="1500199"/>
                <a:gridCol w="1119193"/>
                <a:gridCol w="1381135"/>
              </a:tblGrid>
              <a:tr h="483629">
                <a:tc>
                  <a:txBody>
                    <a:bodyPr/>
                    <a:lstStyle/>
                    <a:p>
                      <a:r>
                        <a:rPr lang="en-US" sz="1400" dirty="0" err="1" smtClean="0"/>
                        <a:t>Nivel</a:t>
                      </a:r>
                      <a:r>
                        <a:rPr lang="en-US" sz="1400" dirty="0" smtClean="0"/>
                        <a:t> </a:t>
                      </a:r>
                      <a:endParaRPr lang="en-US" sz="1400" dirty="0"/>
                    </a:p>
                  </a:txBody>
                  <a:tcPr/>
                </a:tc>
                <a:tc>
                  <a:txBody>
                    <a:bodyPr/>
                    <a:lstStyle/>
                    <a:p>
                      <a:r>
                        <a:rPr lang="en-US" sz="1400" dirty="0" smtClean="0"/>
                        <a:t>Meta </a:t>
                      </a:r>
                      <a:endParaRPr lang="en-US" sz="1400" dirty="0"/>
                    </a:p>
                  </a:txBody>
                  <a:tcPr/>
                </a:tc>
                <a:tc>
                  <a:txBody>
                    <a:bodyPr/>
                    <a:lstStyle/>
                    <a:p>
                      <a:r>
                        <a:rPr lang="en-US" sz="1400" dirty="0" err="1" smtClean="0"/>
                        <a:t>Matriculados</a:t>
                      </a:r>
                      <a:r>
                        <a:rPr lang="en-US" sz="1400" dirty="0" smtClean="0"/>
                        <a:t> 2022</a:t>
                      </a:r>
                      <a:endParaRPr lang="en-US" sz="1400" dirty="0"/>
                    </a:p>
                  </a:txBody>
                  <a:tcPr/>
                </a:tc>
                <a:tc>
                  <a:txBody>
                    <a:bodyPr/>
                    <a:lstStyle/>
                    <a:p>
                      <a:r>
                        <a:rPr lang="en-US" sz="1400" dirty="0" err="1" smtClean="0"/>
                        <a:t>Matriculados</a:t>
                      </a:r>
                      <a:r>
                        <a:rPr lang="en-US" sz="1400" dirty="0" smtClean="0"/>
                        <a:t> 2021</a:t>
                      </a:r>
                      <a:endParaRPr lang="en-US" sz="1400" dirty="0"/>
                    </a:p>
                  </a:txBody>
                  <a:tcPr/>
                </a:tc>
                <a:tc>
                  <a:txBody>
                    <a:bodyPr/>
                    <a:lstStyle/>
                    <a:p>
                      <a:r>
                        <a:rPr lang="en-US" sz="1400" dirty="0" err="1" smtClean="0"/>
                        <a:t>Grau</a:t>
                      </a:r>
                      <a:r>
                        <a:rPr lang="en-US" sz="1400" baseline="0" dirty="0" smtClean="0"/>
                        <a:t> de </a:t>
                      </a:r>
                      <a:r>
                        <a:rPr lang="en-US" sz="1400" baseline="0" dirty="0" err="1" smtClean="0"/>
                        <a:t>cump</a:t>
                      </a:r>
                      <a:endParaRPr lang="en-US" sz="1400" dirty="0"/>
                    </a:p>
                  </a:txBody>
                  <a:tcPr/>
                </a:tc>
                <a:tc>
                  <a:txBody>
                    <a:bodyPr/>
                    <a:lstStyle/>
                    <a:p>
                      <a:r>
                        <a:rPr lang="en-US" sz="1400" dirty="0" err="1" smtClean="0"/>
                        <a:t>Evolução</a:t>
                      </a:r>
                      <a:endParaRPr lang="en-US" sz="1400" dirty="0"/>
                    </a:p>
                  </a:txBody>
                  <a:tcPr/>
                </a:tc>
              </a:tr>
              <a:tr h="341385">
                <a:tc>
                  <a:txBody>
                    <a:bodyPr/>
                    <a:lstStyle/>
                    <a:p>
                      <a:r>
                        <a:rPr lang="en-US" dirty="0" smtClean="0"/>
                        <a:t>EP1</a:t>
                      </a:r>
                      <a:endParaRPr lang="en-US" dirty="0"/>
                    </a:p>
                  </a:txBody>
                  <a:tcPr/>
                </a:tc>
                <a:tc>
                  <a:txBody>
                    <a:bodyPr/>
                    <a:lstStyle/>
                    <a:p>
                      <a:pPr marL="0" marR="0" algn="ctr">
                        <a:lnSpc>
                          <a:spcPct val="150000"/>
                        </a:lnSpc>
                        <a:spcBef>
                          <a:spcPts val="0"/>
                        </a:spcBef>
                        <a:spcAft>
                          <a:spcPts val="0"/>
                        </a:spcAft>
                      </a:pPr>
                      <a:r>
                        <a:rPr lang="pt-PT" sz="1200" dirty="0">
                          <a:latin typeface="Arial Narrow"/>
                          <a:ea typeface="MS Mincho"/>
                          <a:cs typeface="Times New Roman"/>
                        </a:rPr>
                        <a:t>43.593</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47.513</a:t>
                      </a:r>
                      <a:endParaRPr lang="en-US" sz="1100" dirty="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a:latin typeface="Arial Narrow"/>
                          <a:ea typeface="MS Mincho"/>
                          <a:cs typeface="Times New Roman"/>
                        </a:rPr>
                        <a:t>40.207</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109</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18</a:t>
                      </a:r>
                      <a:endParaRPr lang="en-US" sz="1100">
                        <a:latin typeface="Calibri"/>
                        <a:ea typeface="MS Mincho"/>
                        <a:cs typeface="Times New Roman"/>
                      </a:endParaRPr>
                    </a:p>
                  </a:txBody>
                  <a:tcPr marL="68580" marR="68580" marT="0" marB="0"/>
                </a:tc>
              </a:tr>
              <a:tr h="341385">
                <a:tc>
                  <a:txBody>
                    <a:bodyPr/>
                    <a:lstStyle/>
                    <a:p>
                      <a:r>
                        <a:rPr lang="en-US" dirty="0" smtClean="0"/>
                        <a:t>EP2</a:t>
                      </a:r>
                      <a:endParaRPr lang="en-US" dirty="0"/>
                    </a:p>
                  </a:txBody>
                  <a:tcPr/>
                </a:tc>
                <a:tc>
                  <a:txBody>
                    <a:bodyPr/>
                    <a:lstStyle/>
                    <a:p>
                      <a:pPr marL="0" marR="0" algn="ctr">
                        <a:lnSpc>
                          <a:spcPct val="150000"/>
                        </a:lnSpc>
                        <a:spcBef>
                          <a:spcPts val="0"/>
                        </a:spcBef>
                        <a:spcAft>
                          <a:spcPts val="0"/>
                        </a:spcAft>
                      </a:pPr>
                      <a:r>
                        <a:rPr lang="pt-PT" sz="1200" dirty="0">
                          <a:latin typeface="Arial Narrow"/>
                          <a:ea typeface="MS Mincho"/>
                          <a:cs typeface="Times New Roman"/>
                        </a:rPr>
                        <a:t>4.572</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5.864</a:t>
                      </a:r>
                      <a:endParaRPr lang="en-US" sz="1100" dirty="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dirty="0">
                          <a:latin typeface="Arial Narrow"/>
                          <a:ea typeface="MS Mincho"/>
                          <a:cs typeface="Times New Roman"/>
                        </a:rPr>
                        <a:t>4.476</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128</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31</a:t>
                      </a:r>
                      <a:endParaRPr lang="en-US" sz="1100" dirty="0">
                        <a:latin typeface="Calibri"/>
                        <a:ea typeface="MS Mincho"/>
                        <a:cs typeface="Times New Roman"/>
                      </a:endParaRPr>
                    </a:p>
                  </a:txBody>
                  <a:tcPr marL="68580" marR="68580" marT="0" marB="0"/>
                </a:tc>
              </a:tr>
              <a:tr h="341385">
                <a:tc>
                  <a:txBody>
                    <a:bodyPr/>
                    <a:lstStyle/>
                    <a:p>
                      <a:r>
                        <a:rPr lang="en-US" dirty="0" smtClean="0"/>
                        <a:t>ESG1</a:t>
                      </a:r>
                      <a:endParaRPr lang="en-US" dirty="0"/>
                    </a:p>
                  </a:txBody>
                  <a:tcPr/>
                </a:tc>
                <a:tc>
                  <a:txBody>
                    <a:bodyPr/>
                    <a:lstStyle/>
                    <a:p>
                      <a:pPr marL="0" marR="0" algn="ctr">
                        <a:lnSpc>
                          <a:spcPct val="150000"/>
                        </a:lnSpc>
                        <a:spcBef>
                          <a:spcPts val="0"/>
                        </a:spcBef>
                        <a:spcAft>
                          <a:spcPts val="0"/>
                        </a:spcAft>
                      </a:pPr>
                      <a:r>
                        <a:rPr lang="pt-PT" sz="1200">
                          <a:latin typeface="Arial Narrow"/>
                          <a:ea typeface="MS Mincho"/>
                          <a:cs typeface="Times New Roman"/>
                        </a:rPr>
                        <a:t>2.330</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2.875</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dirty="0">
                          <a:latin typeface="Arial Narrow"/>
                          <a:ea typeface="MS Mincho"/>
                          <a:cs typeface="Times New Roman"/>
                        </a:rPr>
                        <a:t>2335</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123</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23</a:t>
                      </a:r>
                      <a:endParaRPr lang="en-US" sz="1100" dirty="0">
                        <a:latin typeface="Calibri"/>
                        <a:ea typeface="MS Mincho"/>
                        <a:cs typeface="Times New Roman"/>
                      </a:endParaRPr>
                    </a:p>
                  </a:txBody>
                  <a:tcPr marL="68580" marR="68580" marT="0" marB="0"/>
                </a:tc>
              </a:tr>
              <a:tr h="341385">
                <a:tc>
                  <a:txBody>
                    <a:bodyPr/>
                    <a:lstStyle/>
                    <a:p>
                      <a:r>
                        <a:rPr lang="en-US" dirty="0" smtClean="0"/>
                        <a:t>ESG2</a:t>
                      </a:r>
                      <a:endParaRPr lang="en-US" dirty="0"/>
                    </a:p>
                  </a:txBody>
                  <a:tcPr/>
                </a:tc>
                <a:tc>
                  <a:txBody>
                    <a:bodyPr/>
                    <a:lstStyle/>
                    <a:p>
                      <a:pPr marL="0" marR="0" algn="ctr">
                        <a:lnSpc>
                          <a:spcPct val="150000"/>
                        </a:lnSpc>
                        <a:spcBef>
                          <a:spcPts val="0"/>
                        </a:spcBef>
                        <a:spcAft>
                          <a:spcPts val="0"/>
                        </a:spcAft>
                      </a:pPr>
                      <a:r>
                        <a:rPr lang="pt-PT" sz="1200">
                          <a:latin typeface="Arial Narrow"/>
                          <a:ea typeface="MS Mincho"/>
                          <a:cs typeface="Times New Roman"/>
                        </a:rPr>
                        <a:t>756</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878</a:t>
                      </a:r>
                      <a:endParaRPr lang="en-US" sz="110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dirty="0">
                          <a:latin typeface="Arial Narrow"/>
                          <a:ea typeface="MS Mincho"/>
                          <a:cs typeface="Times New Roman"/>
                        </a:rPr>
                        <a:t>733</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116</a:t>
                      </a:r>
                      <a:endParaRPr lang="en-US" sz="110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a:latin typeface="Arial Narrow"/>
                          <a:ea typeface="MS Mincho"/>
                          <a:cs typeface="Times New Roman"/>
                        </a:rPr>
                        <a:t>20</a:t>
                      </a:r>
                      <a:endParaRPr lang="en-US" sz="1100">
                        <a:latin typeface="Calibri"/>
                        <a:ea typeface="MS Mincho"/>
                        <a:cs typeface="Times New Roman"/>
                      </a:endParaRPr>
                    </a:p>
                  </a:txBody>
                  <a:tcPr marL="68580" marR="68580" marT="0" marB="0"/>
                </a:tc>
              </a:tr>
              <a:tr h="341385">
                <a:tc>
                  <a:txBody>
                    <a:bodyPr/>
                    <a:lstStyle/>
                    <a:p>
                      <a:r>
                        <a:rPr lang="en-US" dirty="0" smtClean="0"/>
                        <a:t>PESD</a:t>
                      </a:r>
                      <a:endParaRPr lang="en-US" dirty="0"/>
                    </a:p>
                  </a:txBody>
                  <a:tcPr/>
                </a:tc>
                <a:tc>
                  <a:txBody>
                    <a:bodyPr/>
                    <a:lstStyle/>
                    <a:p>
                      <a:pPr marL="0" marR="0" algn="ctr">
                        <a:lnSpc>
                          <a:spcPct val="150000"/>
                        </a:lnSpc>
                        <a:spcBef>
                          <a:spcPts val="0"/>
                        </a:spcBef>
                        <a:spcAft>
                          <a:spcPts val="0"/>
                        </a:spcAft>
                      </a:pPr>
                      <a:r>
                        <a:rPr lang="pt-PT" sz="1200" dirty="0">
                          <a:latin typeface="Arial Narrow"/>
                          <a:ea typeface="MS Mincho"/>
                          <a:cs typeface="Times New Roman"/>
                        </a:rPr>
                        <a:t>65</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92</a:t>
                      </a:r>
                      <a:endParaRPr lang="en-US" sz="1100" dirty="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dirty="0">
                          <a:latin typeface="Arial Narrow"/>
                          <a:ea typeface="MS Mincho"/>
                          <a:cs typeface="Times New Roman"/>
                        </a:rPr>
                        <a:t>62</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142</a:t>
                      </a:r>
                      <a:endParaRPr lang="en-US" sz="1100"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dirty="0">
                          <a:latin typeface="Arial Narrow"/>
                          <a:ea typeface="MS Mincho"/>
                          <a:cs typeface="Times New Roman"/>
                        </a:rPr>
                        <a:t>48</a:t>
                      </a:r>
                      <a:endParaRPr lang="en-US" sz="1100" dirty="0">
                        <a:latin typeface="Calibri"/>
                        <a:ea typeface="MS Mincho"/>
                        <a:cs typeface="Times New Roman"/>
                      </a:endParaRPr>
                    </a:p>
                  </a:txBody>
                  <a:tcPr marL="68580" marR="68580" marT="0" marB="0"/>
                </a:tc>
              </a:tr>
              <a:tr h="341385">
                <a:tc>
                  <a:txBody>
                    <a:bodyPr/>
                    <a:lstStyle/>
                    <a:p>
                      <a:r>
                        <a:rPr lang="en-US" b="1" dirty="0" smtClean="0"/>
                        <a:t>Total</a:t>
                      </a:r>
                      <a:endParaRPr lang="en-US" b="1" dirty="0"/>
                    </a:p>
                  </a:txBody>
                  <a:tcPr/>
                </a:tc>
                <a:tc>
                  <a:txBody>
                    <a:bodyPr/>
                    <a:lstStyle/>
                    <a:p>
                      <a:pPr marL="0" marR="0" algn="ctr">
                        <a:lnSpc>
                          <a:spcPct val="150000"/>
                        </a:lnSpc>
                        <a:spcBef>
                          <a:spcPts val="0"/>
                        </a:spcBef>
                        <a:spcAft>
                          <a:spcPts val="0"/>
                        </a:spcAft>
                      </a:pPr>
                      <a:r>
                        <a:rPr lang="pt-PT" sz="1200" b="1" dirty="0">
                          <a:latin typeface="Arial Narrow"/>
                          <a:ea typeface="MS Mincho"/>
                          <a:cs typeface="Times New Roman"/>
                        </a:rPr>
                        <a:t>51.316</a:t>
                      </a:r>
                      <a:endParaRPr lang="en-US" sz="11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57.222</a:t>
                      </a:r>
                      <a:endParaRPr lang="en-US" sz="1100" b="1" dirty="0">
                        <a:latin typeface="Calibri"/>
                        <a:ea typeface="MS Mincho"/>
                        <a:cs typeface="Times New Roman"/>
                      </a:endParaRPr>
                    </a:p>
                  </a:txBody>
                  <a:tcPr marL="68580" marR="68580" marT="0" marB="0"/>
                </a:tc>
                <a:tc>
                  <a:txBody>
                    <a:bodyPr/>
                    <a:lstStyle/>
                    <a:p>
                      <a:pPr marL="0" marR="0" algn="ctr">
                        <a:spcBef>
                          <a:spcPts val="0"/>
                        </a:spcBef>
                        <a:spcAft>
                          <a:spcPts val="0"/>
                        </a:spcAft>
                      </a:pPr>
                      <a:r>
                        <a:rPr lang="pt-PT" sz="1200" b="1" dirty="0">
                          <a:latin typeface="Arial Narrow"/>
                          <a:ea typeface="MS Mincho"/>
                          <a:cs typeface="Times New Roman"/>
                        </a:rPr>
                        <a:t>47.813</a:t>
                      </a:r>
                      <a:endParaRPr lang="en-US" sz="11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112</a:t>
                      </a:r>
                      <a:endParaRPr lang="en-US" sz="11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pt-PT" sz="1200" b="1" dirty="0">
                          <a:latin typeface="Arial Narrow"/>
                          <a:ea typeface="MS Mincho"/>
                          <a:cs typeface="Times New Roman"/>
                        </a:rPr>
                        <a:t>20</a:t>
                      </a:r>
                      <a:endParaRPr lang="en-US" sz="1100" b="1" dirty="0">
                        <a:latin typeface="Calibri"/>
                        <a:ea typeface="MS Mincho"/>
                        <a:cs typeface="Times New Roman"/>
                      </a:endParaRPr>
                    </a:p>
                  </a:txBody>
                  <a:tcPr marL="68580" marR="68580" marT="0" marB="0"/>
                </a:tc>
              </a:tr>
              <a:tr h="341385">
                <a:tc>
                  <a:txBody>
                    <a:bodyPr/>
                    <a:lstStyle/>
                    <a:p>
                      <a:r>
                        <a:rPr lang="en-US" b="1" dirty="0" smtClean="0"/>
                        <a:t>AEA</a:t>
                      </a:r>
                      <a:endParaRPr lang="en-US" b="1" dirty="0"/>
                    </a:p>
                  </a:txBody>
                  <a:tcPr/>
                </a:tc>
                <a:tc>
                  <a:txBody>
                    <a:bodyPr/>
                    <a:lstStyle/>
                    <a:p>
                      <a:pPr marL="0" marR="0" algn="ctr">
                        <a:lnSpc>
                          <a:spcPct val="150000"/>
                        </a:lnSpc>
                        <a:spcBef>
                          <a:spcPts val="0"/>
                        </a:spcBef>
                        <a:spcAft>
                          <a:spcPts val="0"/>
                        </a:spcAft>
                      </a:pPr>
                      <a:r>
                        <a:rPr lang="en-US" sz="1200" b="1" dirty="0" smtClean="0">
                          <a:latin typeface="Calibri"/>
                          <a:ea typeface="MS Mincho"/>
                          <a:cs typeface="Times New Roman"/>
                        </a:rPr>
                        <a:t>6.730</a:t>
                      </a:r>
                      <a:endParaRPr lang="en-US" sz="12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200" b="1" dirty="0" smtClean="0">
                          <a:latin typeface="Calibri"/>
                          <a:ea typeface="MS Mincho"/>
                          <a:cs typeface="Times New Roman"/>
                        </a:rPr>
                        <a:t>3.401</a:t>
                      </a:r>
                      <a:endParaRPr lang="en-US" sz="1200" b="1" dirty="0">
                        <a:latin typeface="Calibri"/>
                        <a:ea typeface="MS Mincho"/>
                        <a:cs typeface="Times New Roman"/>
                      </a:endParaRPr>
                    </a:p>
                  </a:txBody>
                  <a:tcPr marL="68580" marR="68580" marT="0" marB="0"/>
                </a:tc>
                <a:tc>
                  <a:txBody>
                    <a:bodyPr/>
                    <a:lstStyle/>
                    <a:p>
                      <a:pPr marL="0" marR="0" algn="ctr">
                        <a:spcBef>
                          <a:spcPts val="0"/>
                        </a:spcBef>
                        <a:spcAft>
                          <a:spcPts val="0"/>
                        </a:spcAft>
                      </a:pPr>
                      <a:r>
                        <a:rPr lang="en-US" sz="1200" b="1" dirty="0" smtClean="0">
                          <a:latin typeface="Calibri"/>
                          <a:ea typeface="MS Mincho"/>
                          <a:cs typeface="Times New Roman"/>
                        </a:rPr>
                        <a:t>3.375</a:t>
                      </a:r>
                      <a:endParaRPr lang="en-US" sz="12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100" b="1" dirty="0" smtClean="0">
                          <a:latin typeface="Calibri"/>
                          <a:ea typeface="MS Mincho"/>
                          <a:cs typeface="Times New Roman"/>
                        </a:rPr>
                        <a:t>51%</a:t>
                      </a:r>
                      <a:endParaRPr lang="en-US" sz="1100" b="1" dirty="0">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100" b="1" dirty="0" smtClean="0">
                          <a:latin typeface="Calibri"/>
                          <a:ea typeface="MS Mincho"/>
                          <a:cs typeface="Times New Roman"/>
                        </a:rPr>
                        <a:t>1%</a:t>
                      </a:r>
                      <a:endParaRPr lang="en-US" sz="1100" b="1" dirty="0">
                        <a:latin typeface="Calibri"/>
                        <a:ea typeface="MS Mincho"/>
                        <a:cs typeface="Times New Roman"/>
                      </a:endParaRPr>
                    </a:p>
                  </a:txBody>
                  <a:tcPr marL="68580" marR="68580" marT="0" marB="0"/>
                </a:tc>
              </a:tr>
            </a:tbl>
          </a:graphicData>
        </a:graphic>
      </p:graphicFrame>
      <p:sp>
        <p:nvSpPr>
          <p:cNvPr id="10" name="Rectangle 4"/>
          <p:cNvSpPr txBox="1">
            <a:spLocks noChangeArrowheads="1"/>
          </p:cNvSpPr>
          <p:nvPr/>
        </p:nvSpPr>
        <p:spPr bwMode="auto">
          <a:xfrm>
            <a:off x="500063" y="142875"/>
            <a:ext cx="8358187" cy="428625"/>
          </a:xfrm>
          <a:prstGeom prst="rect">
            <a:avLst/>
          </a:prstGeom>
          <a:solidFill>
            <a:schemeClr val="accent2">
              <a:lumMod val="20000"/>
              <a:lumOff val="80000"/>
            </a:schemeClr>
          </a:solidFill>
          <a:ln w="9525">
            <a:noFill/>
            <a:miter lim="800000"/>
            <a:headEnd/>
            <a:tailEnd/>
          </a:ln>
        </p:spPr>
        <p:txBody>
          <a:bodyPr anchor="ctr"/>
          <a:lstStyle/>
          <a:p>
            <a:pPr algn="ctr" eaLnBrk="1" fontAlgn="auto" hangingPunct="1">
              <a:spcBef>
                <a:spcPts val="0"/>
              </a:spcBef>
              <a:spcAft>
                <a:spcPts val="0"/>
              </a:spcAft>
              <a:defRPr/>
            </a:pPr>
            <a:r>
              <a:rPr lang="pt-PT" b="1" kern="0" dirty="0" smtClean="0">
                <a:latin typeface="Verdana" pitchFamily="34" charset="0"/>
                <a:ea typeface="Verdana" pitchFamily="34" charset="0"/>
                <a:cs typeface="Verdana" pitchFamily="34" charset="0"/>
              </a:rPr>
              <a:t>1.1.4.Efectivos </a:t>
            </a:r>
            <a:r>
              <a:rPr lang="pt-PT" b="1" kern="0" dirty="0">
                <a:latin typeface="Verdana" pitchFamily="34" charset="0"/>
                <a:ea typeface="Verdana" pitchFamily="34" charset="0"/>
                <a:cs typeface="Verdana" pitchFamily="34" charset="0"/>
              </a:rPr>
              <a:t>escolares 2022</a:t>
            </a:r>
          </a:p>
        </p:txBody>
      </p:sp>
      <p:sp>
        <p:nvSpPr>
          <p:cNvPr id="6" name="Rectângulo 5"/>
          <p:cNvSpPr/>
          <p:nvPr/>
        </p:nvSpPr>
        <p:spPr>
          <a:xfrm>
            <a:off x="285720" y="3929066"/>
            <a:ext cx="8643939" cy="2643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pt-PT" sz="2000" kern="1400" dirty="0">
              <a:solidFill>
                <a:srgbClr val="000000"/>
              </a:solidFill>
              <a:latin typeface="Arial Narrow" pitchFamily="34" charset="0"/>
            </a:endParaRPr>
          </a:p>
        </p:txBody>
      </p:sp>
      <p:graphicFrame>
        <p:nvGraphicFramePr>
          <p:cNvPr id="7" name="Tabela 6"/>
          <p:cNvGraphicFramePr>
            <a:graphicFrameLocks noGrp="1"/>
          </p:cNvGraphicFramePr>
          <p:nvPr/>
        </p:nvGraphicFramePr>
        <p:xfrm>
          <a:off x="357158" y="3929068"/>
          <a:ext cx="8572560" cy="2736086"/>
        </p:xfrm>
        <a:graphic>
          <a:graphicData uri="http://schemas.openxmlformats.org/drawingml/2006/table">
            <a:tbl>
              <a:tblPr firstRow="1" bandRow="1">
                <a:tableStyleId>{5C22544A-7EE6-4342-B048-85BDC9FD1C3A}</a:tableStyleId>
              </a:tblPr>
              <a:tblGrid>
                <a:gridCol w="843202"/>
                <a:gridCol w="843202"/>
                <a:gridCol w="702669"/>
                <a:gridCol w="772935"/>
                <a:gridCol w="632402"/>
                <a:gridCol w="1054004"/>
                <a:gridCol w="632402"/>
                <a:gridCol w="819635"/>
                <a:gridCol w="836071"/>
                <a:gridCol w="718019"/>
                <a:gridCol w="718019"/>
              </a:tblGrid>
              <a:tr h="350417">
                <a:tc gridSpan="11">
                  <a:txBody>
                    <a:bodyPr/>
                    <a:lstStyle/>
                    <a:p>
                      <a:pPr algn="ctr"/>
                      <a:r>
                        <a:rPr lang="en-US" dirty="0" err="1" smtClean="0">
                          <a:solidFill>
                            <a:schemeClr val="tx1"/>
                          </a:solidFill>
                        </a:rPr>
                        <a:t>Ensino</a:t>
                      </a:r>
                      <a:r>
                        <a:rPr lang="en-US" dirty="0" smtClean="0">
                          <a:solidFill>
                            <a:schemeClr val="tx1"/>
                          </a:solidFill>
                        </a:rPr>
                        <a:t> Técnico </a:t>
                      </a:r>
                      <a:r>
                        <a:rPr lang="en-US" dirty="0" err="1" smtClean="0">
                          <a:solidFill>
                            <a:schemeClr val="tx1"/>
                          </a:solidFill>
                        </a:rPr>
                        <a:t>Profissional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417">
                <a:tc gridSpan="4">
                  <a:txBody>
                    <a:bodyPr/>
                    <a:lstStyle/>
                    <a:p>
                      <a:pPr algn="ctr"/>
                      <a:r>
                        <a:rPr lang="en-US" b="1" dirty="0" smtClean="0"/>
                        <a:t>2021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b="1" dirty="0" smtClean="0"/>
                        <a:t>2022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13229">
                <a:tc gridSpan="2">
                  <a:txBody>
                    <a:bodyPr/>
                    <a:lstStyle/>
                    <a:p>
                      <a:pPr algn="ctr"/>
                      <a:r>
                        <a:rPr lang="en-US" dirty="0" err="1" smtClean="0"/>
                        <a:t>Construção</a:t>
                      </a:r>
                      <a:r>
                        <a:rPr lang="en-US" dirty="0" smtClean="0"/>
                        <a:t> Civil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dirty="0" err="1" smtClean="0"/>
                        <a:t>Agropecuária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dirty="0" err="1" smtClean="0"/>
                        <a:t>Construção</a:t>
                      </a:r>
                      <a:r>
                        <a:rPr lang="en-US" dirty="0" smtClean="0"/>
                        <a:t> civil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dirty="0" err="1" smtClean="0"/>
                        <a:t>Agropecuária</a:t>
                      </a:r>
                      <a:r>
                        <a:rPr lang="en-US" dirty="0" smtClean="0"/>
                        <a:t>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dirty="0" smtClean="0"/>
                        <a:t>Meta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err="1" smtClean="0"/>
                        <a:t>Grau</a:t>
                      </a:r>
                      <a:r>
                        <a:rPr lang="en-US" sz="1400" baseline="0" dirty="0" smtClean="0"/>
                        <a:t> de comp</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t>Evol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0417">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HM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HM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HM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HM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b="1" dirty="0" smtClean="0"/>
                    </a:p>
                    <a:p>
                      <a:pPr algn="ctr"/>
                      <a:endParaRPr lang="en-US" b="1" dirty="0" smtClean="0"/>
                    </a:p>
                    <a:p>
                      <a:pPr algn="ctr"/>
                      <a:endParaRPr lang="en-US" b="1" dirty="0" smtClean="0"/>
                    </a:p>
                    <a:p>
                      <a:pPr algn="ctr"/>
                      <a:r>
                        <a:rPr lang="en-US" b="1" dirty="0" smtClean="0"/>
                        <a:t>298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b="1" dirty="0" smtClean="0"/>
                    </a:p>
                    <a:p>
                      <a:pPr algn="ctr"/>
                      <a:endParaRPr lang="en-US" b="1" dirty="0" smtClean="0"/>
                    </a:p>
                    <a:p>
                      <a:pPr algn="ctr"/>
                      <a:endParaRPr lang="en-US" b="1" dirty="0" smtClean="0"/>
                    </a:p>
                    <a:p>
                      <a:pPr algn="ctr"/>
                      <a:r>
                        <a:rPr lang="en-US" b="1" dirty="0" smtClean="0"/>
                        <a:t>105%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b="1" dirty="0" smtClean="0"/>
                    </a:p>
                    <a:p>
                      <a:pPr algn="ctr"/>
                      <a:endParaRPr lang="en-US" b="1" dirty="0" smtClean="0"/>
                    </a:p>
                    <a:p>
                      <a:pPr algn="ctr"/>
                      <a:endParaRPr lang="en-US" b="1" dirty="0" smtClean="0"/>
                    </a:p>
                    <a:p>
                      <a:pPr algn="ctr"/>
                      <a:r>
                        <a:rPr lang="en-US" b="1" dirty="0" smtClean="0"/>
                        <a:t>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643">
                <a:tc>
                  <a:txBody>
                    <a:bodyPr/>
                    <a:lstStyle/>
                    <a:p>
                      <a:pPr algn="ctr"/>
                      <a:r>
                        <a:rPr lang="en-US" dirty="0" smtClean="0"/>
                        <a:t>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98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88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453643">
                <a:tc gridSpan="4">
                  <a:txBody>
                    <a:bodyPr/>
                    <a:lstStyle/>
                    <a:p>
                      <a:pPr algn="ctr"/>
                      <a:r>
                        <a:rPr lang="en-US" b="1" dirty="0" smtClean="0"/>
                        <a:t>98 M    302HM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b="1" dirty="0" smtClean="0"/>
                        <a:t>109 M</a:t>
                      </a:r>
                      <a:r>
                        <a:rPr lang="en-US" b="1" baseline="0" dirty="0" smtClean="0"/>
                        <a:t>               313 HM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bl>
          </a:graphicData>
        </a:graphic>
      </p:graphicFrame>
    </p:spTree>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2852"/>
            <a:ext cx="8229600" cy="500066"/>
          </a:xfrm>
          <a:solidFill>
            <a:schemeClr val="accent2">
              <a:lumMod val="20000"/>
              <a:lumOff val="80000"/>
            </a:schemeClr>
          </a:solidFill>
        </p:spPr>
        <p:txBody>
          <a:bodyPr/>
          <a:lstStyle/>
          <a:p>
            <a:r>
              <a:rPr lang="en-US" sz="2400" dirty="0" smtClean="0">
                <a:latin typeface="Arial Narrow" pitchFamily="34" charset="0"/>
              </a:rPr>
              <a:t>1.1.5.Aproveitamento </a:t>
            </a:r>
            <a:r>
              <a:rPr lang="en-US" sz="2400" dirty="0" err="1" smtClean="0">
                <a:latin typeface="Arial Narrow" pitchFamily="34" charset="0"/>
              </a:rPr>
              <a:t>Pedagógico</a:t>
            </a:r>
            <a:r>
              <a:rPr lang="en-US" sz="2400" dirty="0" smtClean="0">
                <a:latin typeface="Arial Narrow" pitchFamily="34" charset="0"/>
              </a:rPr>
              <a:t> do I </a:t>
            </a:r>
            <a:r>
              <a:rPr lang="en-US" sz="2400" dirty="0" err="1" smtClean="0">
                <a:latin typeface="Arial Narrow" pitchFamily="34" charset="0"/>
              </a:rPr>
              <a:t>Trimestre</a:t>
            </a:r>
            <a:r>
              <a:rPr lang="en-US" sz="2400" dirty="0" smtClean="0">
                <a:latin typeface="Arial Narrow" pitchFamily="34" charset="0"/>
              </a:rPr>
              <a:t> </a:t>
            </a:r>
            <a:endParaRPr lang="en-US" sz="2400" dirty="0">
              <a:latin typeface="Arial Narrow" pitchFamily="34" charset="0"/>
            </a:endParaRPr>
          </a:p>
        </p:txBody>
      </p:sp>
      <p:sp>
        <p:nvSpPr>
          <p:cNvPr id="4" name="Marcador de Posição do Número do Diapositivo 3"/>
          <p:cNvSpPr>
            <a:spLocks noGrp="1"/>
          </p:cNvSpPr>
          <p:nvPr>
            <p:ph type="sldNum" sz="quarter" idx="12"/>
          </p:nvPr>
        </p:nvSpPr>
        <p:spPr/>
        <p:txBody>
          <a:bodyPr/>
          <a:lstStyle/>
          <a:p>
            <a:pPr>
              <a:defRPr/>
            </a:pPr>
            <a:fld id="{88A08071-F827-4E88-B839-D533584CD189}" type="slidenum">
              <a:rPr lang="pt-PT" altLang="pt-PT" smtClean="0"/>
              <a:pPr>
                <a:defRPr/>
              </a:pPr>
              <a:t>9</a:t>
            </a:fld>
            <a:endParaRPr lang="pt-PT" altLang="pt-PT"/>
          </a:p>
        </p:txBody>
      </p:sp>
      <p:sp>
        <p:nvSpPr>
          <p:cNvPr id="5" name="Rectângulo 4"/>
          <p:cNvSpPr/>
          <p:nvPr/>
        </p:nvSpPr>
        <p:spPr>
          <a:xfrm>
            <a:off x="500034" y="1214422"/>
            <a:ext cx="8429684" cy="5214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ela 5"/>
          <p:cNvGraphicFramePr>
            <a:graphicFrameLocks noGrp="1"/>
          </p:cNvGraphicFramePr>
          <p:nvPr/>
        </p:nvGraphicFramePr>
        <p:xfrm>
          <a:off x="142846" y="2571744"/>
          <a:ext cx="8858311" cy="4195775"/>
        </p:xfrm>
        <a:graphic>
          <a:graphicData uri="http://schemas.openxmlformats.org/drawingml/2006/table">
            <a:tbl>
              <a:tblPr firstRow="1" bandRow="1">
                <a:tableStyleId>{5C22544A-7EE6-4342-B048-85BDC9FD1C3A}</a:tableStyleId>
              </a:tblPr>
              <a:tblGrid>
                <a:gridCol w="1392026"/>
                <a:gridCol w="1898207"/>
                <a:gridCol w="1950934"/>
                <a:gridCol w="2066940"/>
                <a:gridCol w="1550204"/>
              </a:tblGrid>
              <a:tr h="702765">
                <a:tc gridSpan="5">
                  <a:txBody>
                    <a:bodyPr/>
                    <a:lstStyle/>
                    <a:p>
                      <a:pPr algn="ctr"/>
                      <a:endParaRPr lang="en-US" sz="1600" dirty="0" smtClean="0">
                        <a:solidFill>
                          <a:schemeClr val="tx1"/>
                        </a:solidFill>
                        <a:latin typeface="Arial Narrow" pitchFamily="34" charset="0"/>
                      </a:endParaRPr>
                    </a:p>
                    <a:p>
                      <a:pPr algn="ctr"/>
                      <a:r>
                        <a:rPr lang="en-US" sz="1600" dirty="0" smtClean="0">
                          <a:solidFill>
                            <a:schemeClr val="tx1"/>
                          </a:solidFill>
                          <a:latin typeface="Arial Narrow" pitchFamily="34" charset="0"/>
                        </a:rPr>
                        <a:t>MAPA DO APROVEITAMENTO PEDAGÓGICO DO</a:t>
                      </a:r>
                      <a:r>
                        <a:rPr lang="en-US" sz="1600" baseline="0" dirty="0" smtClean="0">
                          <a:solidFill>
                            <a:schemeClr val="tx1"/>
                          </a:solidFill>
                          <a:latin typeface="Arial Narrow" pitchFamily="34" charset="0"/>
                        </a:rPr>
                        <a:t> I TRIMESTRE 2022</a:t>
                      </a:r>
                      <a:endParaRPr lang="en-US" sz="16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7215">
                <a:tc>
                  <a:txBody>
                    <a:bodyPr/>
                    <a:lstStyle/>
                    <a:p>
                      <a:endParaRPr lang="en-US" sz="1600" b="1" dirty="0" smtClean="0">
                        <a:solidFill>
                          <a:schemeClr val="tx1"/>
                        </a:solidFill>
                        <a:latin typeface="Arial Narrow" pitchFamily="34" charset="0"/>
                      </a:endParaRPr>
                    </a:p>
                    <a:p>
                      <a:r>
                        <a:rPr lang="en-US" sz="1600" b="1" dirty="0" err="1" smtClean="0">
                          <a:solidFill>
                            <a:schemeClr val="tx1"/>
                          </a:solidFill>
                          <a:latin typeface="Arial Narrow" pitchFamily="34" charset="0"/>
                        </a:rPr>
                        <a:t>Niveis</a:t>
                      </a:r>
                      <a:endParaRPr lang="en-US" sz="16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smtClean="0">
                        <a:solidFill>
                          <a:schemeClr val="tx1"/>
                        </a:solidFill>
                        <a:latin typeface="Arial Narrow" pitchFamily="34" charset="0"/>
                      </a:endParaRPr>
                    </a:p>
                    <a:p>
                      <a:pPr algn="ctr"/>
                      <a:r>
                        <a:rPr lang="en-US" sz="1600" b="1" dirty="0" smtClean="0">
                          <a:solidFill>
                            <a:schemeClr val="tx1"/>
                          </a:solidFill>
                          <a:latin typeface="Arial Narrow" pitchFamily="34" charset="0"/>
                        </a:rPr>
                        <a:t>03/03</a:t>
                      </a:r>
                      <a:endParaRPr lang="en-US" sz="16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latin typeface="Arial Narrow" pitchFamily="34" charset="0"/>
                        </a:rPr>
                        <a:t>Avaliados</a:t>
                      </a:r>
                      <a:r>
                        <a:rPr lang="en-US" sz="1600" b="1" dirty="0" smtClean="0">
                          <a:solidFill>
                            <a:schemeClr val="tx1"/>
                          </a:solidFill>
                          <a:latin typeface="Arial Narrow" pitchFamily="34" charset="0"/>
                        </a:rPr>
                        <a:t> </a:t>
                      </a:r>
                    </a:p>
                    <a:p>
                      <a:pPr algn="ctr"/>
                      <a:endParaRPr lang="en-US" sz="16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smtClean="0">
                        <a:solidFill>
                          <a:schemeClr val="tx1"/>
                        </a:solidFill>
                        <a:latin typeface="Arial Narrow" pitchFamily="34" charset="0"/>
                      </a:endParaRPr>
                    </a:p>
                    <a:p>
                      <a:pPr algn="ctr"/>
                      <a:r>
                        <a:rPr lang="en-US" sz="1600" b="1" dirty="0" err="1" smtClean="0">
                          <a:solidFill>
                            <a:schemeClr val="tx1"/>
                          </a:solidFill>
                          <a:latin typeface="Arial Narrow" pitchFamily="34" charset="0"/>
                        </a:rPr>
                        <a:t>Positivo</a:t>
                      </a:r>
                      <a:endParaRPr lang="en-US" sz="16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smtClean="0">
                        <a:solidFill>
                          <a:schemeClr val="tx1"/>
                        </a:solidFill>
                        <a:latin typeface="Arial Narrow" pitchFamily="34" charset="0"/>
                      </a:endParaRPr>
                    </a:p>
                    <a:p>
                      <a:pPr algn="ctr"/>
                      <a:r>
                        <a:rPr lang="en-US" sz="1600" b="1" dirty="0" err="1" smtClean="0">
                          <a:solidFill>
                            <a:schemeClr val="tx1"/>
                          </a:solidFill>
                          <a:latin typeface="Arial Narrow" pitchFamily="34" charset="0"/>
                        </a:rPr>
                        <a:t>Percentagem</a:t>
                      </a:r>
                      <a:r>
                        <a:rPr lang="en-US" sz="1600" b="1" baseline="0" dirty="0" smtClean="0">
                          <a:solidFill>
                            <a:schemeClr val="tx1"/>
                          </a:solidFill>
                          <a:latin typeface="Arial Narrow" pitchFamily="34" charset="0"/>
                        </a:rPr>
                        <a:t> </a:t>
                      </a:r>
                      <a:endParaRPr lang="en-US" sz="16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59">
                <a:tc>
                  <a:txBody>
                    <a:bodyPr/>
                    <a:lstStyle/>
                    <a:p>
                      <a:r>
                        <a:rPr lang="en-US" sz="1600" dirty="0" smtClean="0">
                          <a:solidFill>
                            <a:schemeClr val="tx1"/>
                          </a:solidFill>
                        </a:rPr>
                        <a:t>EP1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43.593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47.971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39.875</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83%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59">
                <a:tc>
                  <a:txBody>
                    <a:bodyPr/>
                    <a:lstStyle/>
                    <a:p>
                      <a:r>
                        <a:rPr lang="en-US" sz="1600" dirty="0" smtClean="0">
                          <a:solidFill>
                            <a:schemeClr val="tx1"/>
                          </a:solidFill>
                        </a:rPr>
                        <a:t>EP2</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4.572</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5.942</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4.625</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78%</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59">
                <a:tc>
                  <a:txBody>
                    <a:bodyPr/>
                    <a:lstStyle/>
                    <a:p>
                      <a:r>
                        <a:rPr lang="en-US" sz="1600" dirty="0" smtClean="0">
                          <a:solidFill>
                            <a:schemeClr val="tx1"/>
                          </a:solidFill>
                        </a:rPr>
                        <a:t>ESG1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2.330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2.901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1.931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67%</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59">
                <a:tc>
                  <a:txBody>
                    <a:bodyPr/>
                    <a:lstStyle/>
                    <a:p>
                      <a:r>
                        <a:rPr lang="en-US" sz="1600" dirty="0" smtClean="0">
                          <a:solidFill>
                            <a:schemeClr val="tx1"/>
                          </a:solidFill>
                        </a:rPr>
                        <a:t>ESG2</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756</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863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610</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71%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59">
                <a:tc>
                  <a:txBody>
                    <a:bodyPr/>
                    <a:lstStyle/>
                    <a:p>
                      <a:r>
                        <a:rPr lang="en-US" sz="1600" b="1" dirty="0" smtClean="0">
                          <a:solidFill>
                            <a:schemeClr val="tx1"/>
                          </a:solidFill>
                        </a:rPr>
                        <a:t>Total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51.251</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57.677</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47.041</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82%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ângulo 6"/>
          <p:cNvSpPr/>
          <p:nvPr/>
        </p:nvSpPr>
        <p:spPr>
          <a:xfrm>
            <a:off x="285720" y="714356"/>
            <a:ext cx="8715436" cy="185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dirty="0" smtClean="0">
              <a:solidFill>
                <a:schemeClr val="tx1"/>
              </a:solidFill>
              <a:latin typeface="Arial Narrow" pitchFamily="34" charset="0"/>
            </a:endParaRPr>
          </a:p>
          <a:p>
            <a:pPr algn="just">
              <a:lnSpc>
                <a:spcPct val="150000"/>
              </a:lnSpc>
            </a:pPr>
            <a:r>
              <a:rPr lang="en-US" sz="2000" dirty="0" err="1" smtClean="0">
                <a:solidFill>
                  <a:schemeClr val="tx1"/>
                </a:solidFill>
                <a:latin typeface="Arial Narrow" pitchFamily="34" charset="0"/>
              </a:rPr>
              <a:t>Chegados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ao</a:t>
            </a:r>
            <a:r>
              <a:rPr lang="en-US" sz="2000" dirty="0" smtClean="0">
                <a:solidFill>
                  <a:schemeClr val="tx1"/>
                </a:solidFill>
                <a:latin typeface="Arial Narrow" pitchFamily="34" charset="0"/>
              </a:rPr>
              <a:t> final do I </a:t>
            </a:r>
            <a:r>
              <a:rPr lang="en-US" sz="2000" dirty="0" err="1" smtClean="0">
                <a:solidFill>
                  <a:schemeClr val="tx1"/>
                </a:solidFill>
                <a:latin typeface="Arial Narrow" pitchFamily="34" charset="0"/>
              </a:rPr>
              <a:t>Trimestre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lectivo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alunos</a:t>
            </a:r>
            <a:r>
              <a:rPr lang="en-US" sz="2000" dirty="0" smtClean="0">
                <a:solidFill>
                  <a:schemeClr val="tx1"/>
                </a:solidFill>
                <a:latin typeface="Arial Narrow" pitchFamily="34" charset="0"/>
              </a:rPr>
              <a:t> do </a:t>
            </a:r>
            <a:r>
              <a:rPr lang="en-US" sz="2000" dirty="0" err="1" smtClean="0">
                <a:solidFill>
                  <a:schemeClr val="tx1"/>
                </a:solidFill>
                <a:latin typeface="Arial Narrow" pitchFamily="34" charset="0"/>
              </a:rPr>
              <a:t>ensino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geral</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foram</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submetidos</a:t>
            </a:r>
            <a:r>
              <a:rPr lang="en-US" sz="2000" dirty="0" smtClean="0">
                <a:solidFill>
                  <a:schemeClr val="tx1"/>
                </a:solidFill>
                <a:latin typeface="Arial Narrow" pitchFamily="34" charset="0"/>
              </a:rPr>
              <a:t> a </a:t>
            </a:r>
            <a:r>
              <a:rPr lang="en-US" sz="2000" dirty="0" err="1" smtClean="0">
                <a:solidFill>
                  <a:schemeClr val="tx1"/>
                </a:solidFill>
                <a:latin typeface="Arial Narrow" pitchFamily="34" charset="0"/>
              </a:rPr>
              <a:t>avaliação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trimestral</a:t>
            </a:r>
            <a:r>
              <a:rPr lang="en-US" sz="2000" dirty="0" smtClean="0">
                <a:solidFill>
                  <a:schemeClr val="tx1"/>
                </a:solidFill>
                <a:latin typeface="Arial Narrow" pitchFamily="34" charset="0"/>
              </a:rPr>
              <a:t>, onde </a:t>
            </a:r>
            <a:r>
              <a:rPr lang="en-US" sz="2000" dirty="0" err="1" smtClean="0">
                <a:solidFill>
                  <a:schemeClr val="tx1"/>
                </a:solidFill>
                <a:latin typeface="Arial Narrow" pitchFamily="34" charset="0"/>
              </a:rPr>
              <a:t>foram</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apurados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resultados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apresentados</a:t>
            </a:r>
            <a:r>
              <a:rPr lang="en-US" sz="2000" dirty="0" smtClean="0">
                <a:solidFill>
                  <a:schemeClr val="tx1"/>
                </a:solidFill>
                <a:latin typeface="Arial Narrow" pitchFamily="34" charset="0"/>
              </a:rPr>
              <a:t> no </a:t>
            </a:r>
            <a:r>
              <a:rPr lang="en-US" sz="2000" dirty="0" err="1" smtClean="0">
                <a:solidFill>
                  <a:schemeClr val="tx1"/>
                </a:solidFill>
                <a:latin typeface="Arial Narrow" pitchFamily="34" charset="0"/>
              </a:rPr>
              <a:t>mapa</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abixo</a:t>
            </a:r>
            <a:r>
              <a:rPr lang="en-US" sz="2000" dirty="0" smtClean="0">
                <a:solidFill>
                  <a:schemeClr val="tx1"/>
                </a:solidFill>
                <a:latin typeface="Arial Narrow" pitchFamily="34" charset="0"/>
              </a:rPr>
              <a:t>. No </a:t>
            </a:r>
            <a:r>
              <a:rPr lang="en-US" sz="2000" dirty="0" err="1" smtClean="0">
                <a:solidFill>
                  <a:schemeClr val="tx1"/>
                </a:solidFill>
                <a:latin typeface="Arial Narrow" pitchFamily="34" charset="0"/>
              </a:rPr>
              <a:t>entanto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apartir</a:t>
            </a:r>
            <a:r>
              <a:rPr lang="en-US" sz="2000" dirty="0" smtClean="0">
                <a:solidFill>
                  <a:schemeClr val="tx1"/>
                </a:solidFill>
                <a:latin typeface="Arial Narrow" pitchFamily="34" charset="0"/>
              </a:rPr>
              <a:t>  do </a:t>
            </a:r>
            <a:r>
              <a:rPr lang="en-US" sz="2000" dirty="0" err="1" smtClean="0">
                <a:solidFill>
                  <a:schemeClr val="tx1"/>
                </a:solidFill>
                <a:latin typeface="Arial Narrow" pitchFamily="34" charset="0"/>
              </a:rPr>
              <a:t>mapa</a:t>
            </a:r>
            <a:r>
              <a:rPr lang="en-US" sz="2000" dirty="0" smtClean="0">
                <a:solidFill>
                  <a:schemeClr val="tx1"/>
                </a:solidFill>
                <a:latin typeface="Arial Narrow" pitchFamily="34" charset="0"/>
              </a:rPr>
              <a:t>, nota-se </a:t>
            </a:r>
            <a:r>
              <a:rPr lang="en-US" sz="2000" dirty="0" err="1" smtClean="0">
                <a:solidFill>
                  <a:schemeClr val="tx1"/>
                </a:solidFill>
                <a:latin typeface="Arial Narrow" pitchFamily="34" charset="0"/>
              </a:rPr>
              <a:t>que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rgistaram</a:t>
            </a:r>
            <a:r>
              <a:rPr lang="en-US" sz="2000" dirty="0" smtClean="0">
                <a:solidFill>
                  <a:schemeClr val="tx1"/>
                </a:solidFill>
                <a:latin typeface="Arial Narrow" pitchFamily="34" charset="0"/>
              </a:rPr>
              <a:t>-se </a:t>
            </a:r>
            <a:r>
              <a:rPr lang="en-US" sz="2000" dirty="0" err="1" smtClean="0">
                <a:solidFill>
                  <a:schemeClr val="tx1"/>
                </a:solidFill>
                <a:latin typeface="Arial Narrow" pitchFamily="34" charset="0"/>
              </a:rPr>
              <a:t>muitas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entradas</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após</a:t>
            </a:r>
            <a:r>
              <a:rPr lang="en-US" sz="2000" dirty="0" smtClean="0">
                <a:solidFill>
                  <a:schemeClr val="tx1"/>
                </a:solidFill>
                <a:latin typeface="Arial Narrow" pitchFamily="34" charset="0"/>
              </a:rPr>
              <a:t> o </a:t>
            </a:r>
            <a:r>
              <a:rPr lang="en-US" sz="2000" dirty="0" err="1" smtClean="0">
                <a:solidFill>
                  <a:schemeClr val="tx1"/>
                </a:solidFill>
                <a:latin typeface="Arial Narrow" pitchFamily="34" charset="0"/>
              </a:rPr>
              <a:t>levantamento</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estatístico</a:t>
            </a:r>
            <a:r>
              <a:rPr lang="en-US" sz="2000" dirty="0" smtClean="0">
                <a:solidFill>
                  <a:schemeClr val="tx1"/>
                </a:solidFill>
                <a:latin typeface="Arial Narrow" pitchFamily="34" charset="0"/>
              </a:rPr>
              <a:t> 03/03</a:t>
            </a:r>
          </a:p>
          <a:p>
            <a:pPr algn="ctr"/>
            <a:endParaRPr lang="en-US" dirty="0">
              <a:solidFill>
                <a:schemeClr val="tx1"/>
              </a:solidFill>
            </a:endParaRPr>
          </a:p>
        </p:txBody>
      </p:sp>
    </p:spTree>
  </p:cSld>
  <p:clrMapOvr>
    <a:masterClrMapping/>
  </p:clrMapOvr>
  <p:transition spd="med">
    <p:pull dir="r"/>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30053</TotalTime>
  <Words>4382</Words>
  <Application>Microsoft Office PowerPoint</Application>
  <PresentationFormat>Apresentação no Ecrã (4:3)</PresentationFormat>
  <Paragraphs>714</Paragraphs>
  <Slides>40</Slides>
  <Notes>13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40</vt:i4>
      </vt:variant>
    </vt:vector>
  </HeadingPairs>
  <TitlesOfParts>
    <vt:vector size="42" baseType="lpstr">
      <vt:lpstr>Tema do Office</vt:lpstr>
      <vt:lpstr>Folha de Cálculo</vt:lpstr>
      <vt:lpstr>REPÚBLICA DE MOÇAMBIQUE PROVINCIA DE NAMPULA GOVERNO DO DISTRITO DE MURRUPULA</vt:lpstr>
      <vt:lpstr>ESTRUTURA DE APRESENTAÇÃO</vt:lpstr>
      <vt:lpstr>Diapositivo 3</vt:lpstr>
      <vt:lpstr>Diapositivo 4</vt:lpstr>
      <vt:lpstr>Diapositivo 5</vt:lpstr>
      <vt:lpstr>Diapositivo 6</vt:lpstr>
      <vt:lpstr>Diapositivo 7</vt:lpstr>
      <vt:lpstr>Diapositivo 8</vt:lpstr>
      <vt:lpstr>1.1.5.Aproveitamento Pedagógico do I Trimestre </vt:lpstr>
      <vt:lpstr>ALFABETIZAÇÃO E EDUCAÇÃO DE ADULTOS</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OBRAS DE CONSTRUÇÃO E REABILITAÇÃO DE INFRA-ESTRUTURAS PÚBLICAS  2021 TRANSITADAS PARA 2022</vt:lpstr>
      <vt:lpstr>Diapositivo 31</vt:lpstr>
      <vt:lpstr>Diapositivo 32</vt:lpstr>
      <vt:lpstr>Diapositivo 33</vt:lpstr>
      <vt:lpstr>Diapositivo 34</vt:lpstr>
      <vt:lpstr>Diapositivo 35</vt:lpstr>
      <vt:lpstr>Diapositivo 36</vt:lpstr>
      <vt:lpstr>Diapositivo 37</vt:lpstr>
      <vt:lpstr>Diapositivo 38</vt:lpstr>
      <vt:lpstr>Diapositivo 39</vt:lpstr>
      <vt:lpstr>Diapositivo 40</vt:lpstr>
    </vt:vector>
  </TitlesOfParts>
  <Company>SNV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Adelina</dc:creator>
  <cp:lastModifiedBy>Trabalho</cp:lastModifiedBy>
  <cp:revision>2771</cp:revision>
  <cp:lastPrinted>2022-02-23T19:17:33Z</cp:lastPrinted>
  <dcterms:created xsi:type="dcterms:W3CDTF">2016-07-01T09:02:08Z</dcterms:created>
  <dcterms:modified xsi:type="dcterms:W3CDTF">2022-08-03T16:12:12Z</dcterms:modified>
</cp:coreProperties>
</file>